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y="5143500" cx="9144000"/>
  <p:notesSz cx="6858000" cy="9144000"/>
  <p:embeddedFontLst>
    <p:embeddedFont>
      <p:font typeface="PT Sans Narrow"/>
      <p:regular r:id="rId68"/>
      <p:bold r:id="rId69"/>
    </p:embeddedFont>
    <p:embeddedFont>
      <p:font typeface="Open Sans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42D1D3-C752-4F2B-9C3E-A1BFA459CB17}">
  <a:tblStyle styleId="{9D42D1D3-C752-4F2B-9C3E-A1BFA459CB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OpenSans-boldItalic.fntdata"/><Relationship Id="rId72" Type="http://schemas.openxmlformats.org/officeDocument/2006/relationships/font" Target="fonts/OpenSans-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OpenSans-bold.fntdata"/><Relationship Id="rId70" Type="http://schemas.openxmlformats.org/officeDocument/2006/relationships/font" Target="fonts/OpenSans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PTSansNarrow-regular.fntdata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PTSansNarrow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b1ac8c83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b1ac8c83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b1ac8c83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b1ac8c83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b1ac8c83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b1ac8c83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static void main(String[] args)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System.out.println("Main 시작");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AbstractApplicationContext ctx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	new GenericXmlApplicationContext("classpath:aopCtx1.xml");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System.out.println();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Service service1 = ctx.getBean("service1", Service.class);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Service service2 = ctx.getBean("service2", Service.class);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service1.doAction();  // 핵심코드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System.out.println();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service2.doAction();  // 핵심코드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System.out.println();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ctx.close();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System.out.println("Main 종료");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 // end main()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b1ac8c83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b1ac8c83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b1ac8c837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b1ac8c83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b1ac8c83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b1ac8c83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b1ac8c837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b1ac8c83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b1ac8c837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b1ac8c837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b1ac8c837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b1ac8c837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b1ac8c837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b1ac8c837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public class AopMain02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static void main(String[] args)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System.out.println("Main 시작");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AbstractApplicationContext ctx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new GenericXmlApplicationContext("classpath:aopCtx2.xml");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Service service21 = ctx.getBean("service21", Service.class);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Service service22 = ctx.getBean("service22", Service.class);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service21.doAction();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service22.doAction();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ctx.close();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System.out.println("Main 종료");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 // end main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 // end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b1ac8c83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b1ac8c83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b1ac8c837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b1ac8c837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b1ac8c837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b1ac8c837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b1ac8c837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b1ac8c837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b1ac8c837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b1ac8c837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&lt;beans xmlns="http://www.springframework.org/schema/beans"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xmlns:xsi="http://www.w3.org/2001/XMLSchema-instance"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xmlns:aop="http://www.springframework.org/schema/aop"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xmlns:context="http://www.springframework.org/schema/context"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xsi:schemaLocation="http://www.springframework.org/schema/beans http://www.springframework.org/schema/beans/spring-beans.xsd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http://www.springframework.org/schema/context http://www.springframework.org/schema/context/spring-context-3.2.xsd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http://www.springframework.org/schema/aop http://www.springframework.org/schema/aop/spring-aop-4.1.xsd"&gt;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b1ac8c83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b1ac8c83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&lt;aop:aspectj-autoproxy /&gt; 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b1ac8c837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b1ac8c837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b1ac8c837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b1ac8c837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b1ac8c837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b1ac8c837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b1ac8c837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b1ac8c837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// After advice : Target 의 JoinPoint 실행이 정상적으로 실행된 직후든 예외가 발생한 이후든 실행되는 코드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@After("within(com.lec.spring.aop02.*)")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void afterAdvice()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System.out.print("[After] 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new Logger().logOut();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b1ac8c837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b1ac8c837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b1ac8c83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b1ac8c83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b1ac8c837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b1ac8c837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b1ac8c837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b1ac8c837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b1ac8c837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b1ac8c837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// Around advice : 메소드의 실행을 제어하는 가장 강력한 코드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//                직접 새상 메소드를 호출하고 결과나 예외 처리 가능!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@Around("within(com.lec.spring.aop02.*)")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Object aroundAdvice(ProceedingJoinPoint joinPoint) throws Throwable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// 메소드 이름.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String signatureStr = joinPoint.getSignature().toShortString();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// 메소드 수행전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System.out.println("[Around] " +  signatureStr + " 시작");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long st = System.currentTimeMillis(); // 시간체크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try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// 메소드 수행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Object obj = joinPoint.proceed();  // throws Throwable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return obj;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} finally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// 메소드 수행후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long et = System.currentTimeMillis();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System.out.println("[Around] " + signatureStr + " 종료, 경과시간 : "+ (et - st));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}// Around advice : 메소드의 실행을 제어하는 가장 강력한 코드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//                직접 새상 메소드를 호출하고 결과나 예외 처리 가능!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@Around("within(com.lec.spring.aop02.*)")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Object aroundAdvice(ProceedingJoinPoint joinPoint) throws Throwable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// joinPoint 메소드 이름.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String signatureStr = joinPoint.getSignature().toShortString();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// joinPoint 메소드 수행전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System.out.println("[Around] " +  signatureStr + " 시작");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long st = System.currentTimeMillis(); // 시간체크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try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// joinPoint 메소드 수행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Object obj = joinPoint.proceed();  // throws Throwable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return obj;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} finally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// joinPoint 메소드 수행후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long et = System.currentTimeMillis();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System.out.println("[Around] " + signatureStr + " 종료, 경과시간 : "+ (et - st));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 //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 //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b1ac8c837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b1ac8c837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b1ac8c837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b1ac8c837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b1ac8c837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b1ac8c837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4b1ac8c837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4b1ac8c837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b1ac8c837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4b1ac8c837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4b1ac8c837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4b1ac8c837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b1ac8c837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b1ac8c837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b1ac8c83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b1ac8c83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&lt;groupId&gt;org.aspectj&lt;/groupId&gt;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&lt;artifactId&gt;aspectjweaver&lt;/artifactId&gt;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&lt;version&gt;1.7.4&lt;/version&gt;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&lt;/dependency&gt;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b1ac8c837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4b1ac8c837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4b1ac8c837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4b1ac8c837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4b1ac8c837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4b1ac8c837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4b1ac8c837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4b1ac8c837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4b1ac8c837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4b1ac8c837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4e19d4e9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4e19d4e9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4e19d4e9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4e19d4e9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e19d4e90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4e19d4e90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95D46"/>
                </a:solidFill>
              </a:rPr>
              <a:t>public abstract void doAction(); </a:t>
            </a:r>
            <a:endParaRPr sz="1800">
              <a:solidFill>
                <a:srgbClr val="695D46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695D46"/>
                </a:solidFill>
              </a:rPr>
              <a:t>public abstract void doWorking();</a:t>
            </a:r>
            <a:endParaRPr sz="1800">
              <a:solidFill>
                <a:srgbClr val="695D46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95D46"/>
                </a:solidFill>
              </a:rPr>
              <a:t>public abstract void quitAction();</a:t>
            </a:r>
            <a:endParaRPr sz="1800">
              <a:solidFill>
                <a:srgbClr val="695D46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695D46"/>
                </a:solidFill>
              </a:rPr>
              <a:t>public void printInfo()   ← 테스트 출력용</a:t>
            </a:r>
            <a:endParaRPr sz="1800"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4e19d4e90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4e19d4e9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4e19d4e90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4e19d4e90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@Override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void doWorking() {printInfo();}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@Override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void quitAction() {printInfo();}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@Override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void doAction() {printInfo();}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b1ac8c83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b1ac8c83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&lt;groupId&gt;org.springframework&lt;/groupId&gt;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&lt;artifactId&gt;spring-aop&lt;/artifactId&gt;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&lt;version&gt;${spring-framework.version}&lt;/version&gt;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&lt;/dependency&gt;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4e19d4e90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4e19d4e90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&lt;?xml version="1.0" encoding="UTF-8"?&gt;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&lt;beans xmlns="http://www.springframework.org/schema/beans"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xmlns:xsi="http://www.w3.org/2001/XMLSchema-instance"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xmlns:aop="http://www.springframework.org/schema/aop"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xmlns:context="http://www.springframework.org/schema/context"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xsi:schemaLocation="http://www.springframework.org/schema/beans http://www.springframework.org/schema/beans/spring-beans.xsd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http://www.springframework.org/schema/context http://www.springframework.org/schema/context/spring-context-3.2.xsd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http://www.springframework.org/schema/aop http://www.springframework.org/schema/aop/spring-aop-4.1.xsd"&gt;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&lt;!-- Proxy 객체 자동생성 @Aspect 있는 빈 객체 찾아서 공통기능 등록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&lt;aop:aspectj-autoproxy /&gt;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&lt;bean id="logAop" class="com.lec.spring.aop03.LogAspect3" 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&lt;bean name="service21" class="com.lec.spring.aop02.MyService21"/&gt;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&lt;bean name="service22" class="com.lec.spring.aop02.MyService22"/&gt;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&lt;bean name="serviceEx31" class="com.lec.spring.aop03.MyServiceEx31"/&gt;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&lt;bean name="serviceEx32" class="com.lec.spring.aop03.MyServiceEx32"/&gt;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&lt;/beans&gt;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4e19d4e90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4e19d4e90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4e19d4e90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4e19d4e90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static void main(String[] args)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System.out.println("Main 시작");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AbstractApplicationContext ctx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new GenericXmlApplicationContext("classpath:aopCtx3.xml");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Service service21 = ctx.getBean("service21", Service.class);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Service service22 = ctx.getBean("service22", Service.class);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ServiceEx serviceEx31 = ctx.getBean("serviceEx31", ServiceEx.class);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ServiceEx serviceEx32 = ctx.getBean("serviceEx32", ServiceEx.class);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service21.doAction();    //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service22.doAction();    //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serviceEx31.doAction();  //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serviceEx31.doWorking(); //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serviceEx31.quitAction();//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serviceEx32.doAction();  //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serviceEx32.doWorking(); //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serviceEx32.quitAction();//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ctx.close();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System.out.println("Main 종료");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 // end main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4e19d4e90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4e19d4e90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@Aspect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public class LogAspect3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// com.lec.spring.aop03 패키지 소속 모든 클래스 (그 안의 모든 메소드)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@Pointcut("within(com.lec.spring.aop03.*)")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void pc1() {}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@Before("pc1()")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void beforAdvice()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System.out.print("[Advice] 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4e19d4e90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4e19d4e90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4e19d4e90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4e19d4e90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4e19d4e90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4e19d4e90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4e19d4e90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4e19d4e90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// com.lec.spring.aop* 패키지 및의 My* 클래스에 속한 * *Action(..) 메소드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@Pointcut("execution(* com.lec.spring.aop*.My*.*Action(..))")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void pc3() {}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4e19d4e90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4e19d4e90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4e19d4e90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4e19d4e90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// com.lec.spring.*3 패키지 및의 My* 클래스에 속한  * do*(..) 메소드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@Pointcut("execution(* com.lec.spring.*3.My*.do*(..))")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void pc4() {}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b1ac8c83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b1ac8c83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&lt;!-- spring aop 관련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    &lt;groupId&gt;org.springframework&lt;/groupId&gt;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    &lt;artifactId&gt;spring-context-support&lt;/artifactId&gt;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    &lt;version&gt;${spring-framework.version}&lt;/version&gt;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&lt;/dependency&gt;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&lt;groupId&gt;org.springframework&lt;/groupId&gt;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&lt;artifactId&gt;spring-aop&lt;/artifactId&gt;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&lt;version&gt;${spring-framework.version}&lt;/version&gt;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&lt;/dependency&gt;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&lt;groupId&gt;org.aspectj&lt;/groupId&gt;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&lt;artifactId&gt;aspectjweaver&lt;/artifactId&gt;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&lt;version&gt;1.7.4&lt;/version&gt;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&lt;/dependency&gt;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&lt;groupId&gt;org.aspectj&lt;/groupId&gt;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&lt;artifactId&gt;aspectjrt&lt;/artifactId&gt;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&lt;version&gt;1.6.11&lt;/version&gt;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&lt;/dependency&gt;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4e19d4e90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4e19d4e90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4e19d4e90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4e19d4e90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4e19d4e90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4e19d4e90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b1ac8c83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b1ac8c83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b1ac8c83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b1ac8c83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public abstract class Service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// 테스트용 : 메소드 호출정보 출력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void printInfo()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String className = this.getClass().getSimpleName();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StackTraceElement[] stackTrace = new Throwable().getStackTrace();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String methodName = stackTrace[1].getMethodName();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System.out.println(className + " 의 " + methodName + "() 호출");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public abstract void doAction(); // 추상메소드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cb9176c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cb9176c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Relationship Id="rId4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png"/><Relationship Id="rId4" Type="http://schemas.openxmlformats.org/officeDocument/2006/relationships/image" Target="../media/image33.png"/><Relationship Id="rId5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baeldung.com/spring-aop-pointcut-tutoria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9.png"/><Relationship Id="rId4" Type="http://schemas.openxmlformats.org/officeDocument/2006/relationships/image" Target="../media/image37.png"/><Relationship Id="rId5" Type="http://schemas.openxmlformats.org/officeDocument/2006/relationships/image" Target="../media/image3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1.png"/><Relationship Id="rId4" Type="http://schemas.openxmlformats.org/officeDocument/2006/relationships/image" Target="../media/image4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8.png"/><Relationship Id="rId4" Type="http://schemas.openxmlformats.org/officeDocument/2006/relationships/image" Target="../media/image4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s://www.baeldung.com/java-name-of-executing-metho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Spring AOP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STS07_2</a:t>
            </a:r>
            <a:br>
              <a:rPr lang="ko"/>
            </a:br>
            <a:r>
              <a:rPr lang="ko"/>
              <a:t>코드를 통해 만나보는 AOP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핵심기능 수행 클래스(들) 작성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732925"/>
            <a:ext cx="85206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패키지 : </a:t>
            </a:r>
            <a:r>
              <a:rPr b="1"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com.lec.spring.aop01</a:t>
            </a:r>
            <a:br>
              <a:rPr b="1"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클래스 : MyService11, MyService12   ← extends Service</a:t>
            </a:r>
            <a:b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700" y="1916725"/>
            <a:ext cx="4465900" cy="2005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916725"/>
            <a:ext cx="4294951" cy="19646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3" name="Google Shape;133;p22"/>
          <p:cNvSpPr/>
          <p:nvPr/>
        </p:nvSpPr>
        <p:spPr>
          <a:xfrm>
            <a:off x="677375" y="2543250"/>
            <a:ext cx="7183200" cy="3201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677375" y="3381450"/>
            <a:ext cx="7183200" cy="3201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2333775" y="4121300"/>
            <a:ext cx="4041900" cy="409500"/>
          </a:xfrm>
          <a:prstGeom prst="wedgeRectCallout">
            <a:avLst>
              <a:gd fmla="val -11162" name="adj1"/>
              <a:gd fmla="val -129982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 핵심기능 마다 반복되는 공통코드가 있다.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266325"/>
            <a:ext cx="17874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aopCtx1.xml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설정 파일 작성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69225"/>
            <a:ext cx="8839202" cy="670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 클래스 작성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266325"/>
            <a:ext cx="8520600" cy="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패키지 : </a:t>
            </a: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com.lec.spring.aop01</a:t>
            </a:r>
            <a:b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클래스 : </a:t>
            </a:r>
            <a:r>
              <a:rPr b="1"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AopMain01</a:t>
            </a:r>
            <a:endParaRPr b="1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8776" y="1837500"/>
            <a:ext cx="6157651" cy="31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실행결과 확인</a:t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533425"/>
            <a:ext cx="4667250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/>
          <p:nvPr/>
        </p:nvSpPr>
        <p:spPr>
          <a:xfrm>
            <a:off x="1820375" y="1705050"/>
            <a:ext cx="2690400" cy="46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1820375" y="3076650"/>
            <a:ext cx="2690400" cy="46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1820375" y="3838650"/>
            <a:ext cx="2690400" cy="46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/>
          <p:nvPr/>
        </p:nvSpPr>
        <p:spPr>
          <a:xfrm>
            <a:off x="1820375" y="2467050"/>
            <a:ext cx="2690400" cy="46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" name="Google Shape;160;p25"/>
          <p:cNvCxnSpPr>
            <a:stCxn id="156" idx="1"/>
            <a:endCxn id="157" idx="1"/>
          </p:cNvCxnSpPr>
          <p:nvPr/>
        </p:nvCxnSpPr>
        <p:spPr>
          <a:xfrm>
            <a:off x="1820375" y="1936500"/>
            <a:ext cx="600" cy="1371600"/>
          </a:xfrm>
          <a:prstGeom prst="bentConnector3">
            <a:avLst>
              <a:gd fmla="val -39687500" name="adj1"/>
            </a:avLst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5"/>
          <p:cNvCxnSpPr>
            <a:stCxn id="159" idx="1"/>
            <a:endCxn id="158" idx="1"/>
          </p:cNvCxnSpPr>
          <p:nvPr/>
        </p:nvCxnSpPr>
        <p:spPr>
          <a:xfrm>
            <a:off x="1820375" y="2698500"/>
            <a:ext cx="600" cy="1371600"/>
          </a:xfrm>
          <a:prstGeom prst="bentConnector3">
            <a:avLst>
              <a:gd fmla="val -94970833" name="adj1"/>
            </a:avLst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반복되는 공통코드, 프로그래머 관심사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961525"/>
            <a:ext cx="40950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parameter 검증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실행하는 사용자 권한 체크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예외 처리….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700" y="2297725"/>
            <a:ext cx="4465900" cy="2005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2297725"/>
            <a:ext cx="4294951" cy="19646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0" name="Google Shape;170;p26"/>
          <p:cNvSpPr/>
          <p:nvPr/>
        </p:nvSpPr>
        <p:spPr>
          <a:xfrm>
            <a:off x="677375" y="2924250"/>
            <a:ext cx="7183200" cy="3201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677375" y="3762450"/>
            <a:ext cx="7183200" cy="3201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/>
          <p:nvPr/>
        </p:nvSpPr>
        <p:spPr>
          <a:xfrm>
            <a:off x="2333775" y="4502300"/>
            <a:ext cx="4041900" cy="409500"/>
          </a:xfrm>
          <a:prstGeom prst="wedgeRectCallout">
            <a:avLst>
              <a:gd fmla="val -11162" name="adj1"/>
              <a:gd fmla="val -129982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 핵심기능 마다 반복되는 공통코드, 프로그래머의 관심사 ( concern 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이러한 관심코드를 분리해내는게 AOP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Separation of Cross-cutting Concern </a:t>
            </a:r>
            <a:endParaRPr sz="3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AOP 시작!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Service 클래스들 생성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244725" y="1191875"/>
            <a:ext cx="8520600" cy="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패키지 : </a:t>
            </a: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com.lec.spring.aop02</a:t>
            </a:r>
            <a:b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클래스 : MyService21, MyService22</a:t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0275"/>
            <a:ext cx="4455574" cy="1738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1" name="Google Shape;19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670" y="2257772"/>
            <a:ext cx="4455576" cy="1742729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설정 파일 생성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266325"/>
            <a:ext cx="85206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aopCtx2.xml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62025"/>
            <a:ext cx="8839199" cy="666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 클래스 생성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11700" y="885325"/>
            <a:ext cx="39387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패키지 : </a:t>
            </a:r>
            <a:r>
              <a:rPr b="1"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com.lec.spring.aop02</a:t>
            </a:r>
            <a:b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클래스 : </a:t>
            </a:r>
            <a:r>
              <a:rPr b="1"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AopMain02</a:t>
            </a:r>
            <a:endParaRPr b="1"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475" y="1799300"/>
            <a:ext cx="6282124" cy="31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에서 AOP 프로그래밍 구현 방법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28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프레임워크의 주요 기능 중 하나가 AOP 기능입니다.</a:t>
            </a:r>
            <a:br>
              <a:rPr lang="ko"/>
            </a:br>
            <a:r>
              <a:rPr lang="ko"/>
              <a:t>스프링에서는 AOP 를 구현할때 크게 다음 2가지 방법 사용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구현방법1 : </a:t>
            </a:r>
            <a:r>
              <a:rPr b="1" lang="ko"/>
              <a:t>XML 설정</a:t>
            </a:r>
            <a:r>
              <a:rPr lang="ko"/>
              <a:t>으로 구현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구현방법2 : </a:t>
            </a:r>
            <a:r>
              <a:rPr b="1" lang="ko"/>
              <a:t>@Aspect</a:t>
            </a:r>
            <a:r>
              <a:rPr lang="ko"/>
              <a:t> 와 같은  </a:t>
            </a:r>
            <a:r>
              <a:rPr b="1" lang="ko"/>
              <a:t>어노테이션</a:t>
            </a:r>
            <a:r>
              <a:rPr lang="ko"/>
              <a:t>들로 구현 (</a:t>
            </a:r>
            <a:r>
              <a:rPr b="1" lang="ko">
                <a:solidFill>
                  <a:srgbClr val="9900FF"/>
                </a:solidFill>
              </a:rPr>
              <a:t>*추천*</a:t>
            </a:r>
            <a:r>
              <a:rPr lang="ko"/>
              <a:t>)</a:t>
            </a:r>
            <a:br>
              <a:rPr lang="ko"/>
            </a:br>
            <a:r>
              <a:rPr lang="ko"/>
              <a:t>                   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결과?  뻔하겠죠?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5664575" y="1266325"/>
            <a:ext cx="3167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22650"/>
            <a:ext cx="49720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AOP : 공통 코드 삽입.</a:t>
            </a:r>
            <a:endParaRPr/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단!  핵심코드는 털끝하나 건드리지 말고…</a:t>
            </a:r>
            <a:br>
              <a:rPr lang="ko"/>
            </a:br>
            <a:br>
              <a:rPr lang="ko"/>
            </a:br>
            <a:r>
              <a:rPr lang="ko"/>
              <a:t>아래 두개의 doAction() 에 AOP 를 통해 어떻게 코드 삽입이 되나 보자!!</a:t>
            </a:r>
            <a:endParaRPr/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32675"/>
            <a:ext cx="4455574" cy="1738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0" name="Google Shape;2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670" y="2410172"/>
            <a:ext cx="4455576" cy="1742729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Aspect 객체 생성</a:t>
            </a:r>
            <a:endParaRPr/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311700" y="1266325"/>
            <a:ext cx="8520600" cy="13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로그인, 로그아웃 등의 ‘공통기능(Advice)’  PointCut 들을 모아놓은 Aspect 객체 생성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패키지: </a:t>
            </a:r>
            <a:r>
              <a:rPr b="1"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com.lec.spring.aop02</a:t>
            </a:r>
            <a:br>
              <a:rPr b="1"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클래스</a:t>
            </a:r>
            <a:r>
              <a:rPr b="1"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: LogAspect.java</a:t>
            </a:r>
            <a:endParaRPr b="1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938825"/>
            <a:ext cx="628650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설정파일에 namespace 추가</a:t>
            </a:r>
            <a:endParaRPr/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4964875" y="1037725"/>
            <a:ext cx="3867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스프링 AOP 를 설정하려면</a:t>
            </a:r>
            <a:br>
              <a:rPr lang="ko"/>
            </a:br>
            <a:r>
              <a:rPr b="1" lang="ko"/>
              <a:t>aop</a:t>
            </a:r>
            <a:r>
              <a:rPr lang="ko"/>
              <a:t> namespace 필요</a:t>
            </a:r>
            <a:endParaRPr/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375725"/>
            <a:ext cx="3867300" cy="323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275" y="2030763"/>
            <a:ext cx="422910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설정파일 : Proxy 객체 자동 생성</a:t>
            </a:r>
            <a:endParaRPr/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1025"/>
            <a:ext cx="8839199" cy="121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Aspect 클래스 작성</a:t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885325"/>
            <a:ext cx="8520600" cy="13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여러 객체에 공통으로 적용되는 기능들을 모아놓은 것을 </a:t>
            </a:r>
            <a:r>
              <a:rPr b="1" lang="ko">
                <a:solidFill>
                  <a:srgbClr val="0000FF"/>
                </a:solidFill>
              </a:rPr>
              <a:t>Aspect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스프링AOP 에서 Aspect 는 결국 </a:t>
            </a:r>
            <a:r>
              <a:rPr b="1" lang="ko"/>
              <a:t>Advisor</a:t>
            </a:r>
            <a:r>
              <a:rPr lang="ko"/>
              <a:t> 들로 구성된 </a:t>
            </a:r>
            <a:r>
              <a:rPr b="1" lang="ko"/>
              <a:t>클래스</a:t>
            </a:r>
            <a:r>
              <a:rPr lang="ko"/>
              <a:t> 다.</a:t>
            </a:r>
            <a:br>
              <a:rPr lang="ko"/>
            </a:br>
            <a:r>
              <a:rPr b="1" lang="ko"/>
              <a:t>Advisor </a:t>
            </a:r>
            <a:r>
              <a:rPr lang="ko"/>
              <a:t>: Advice(메소드) + PointCut(적용 JoinPoint 설정)   </a:t>
            </a:r>
            <a:br>
              <a:rPr lang="ko"/>
            </a:br>
            <a:endParaRPr/>
          </a:p>
        </p:txBody>
      </p:sp>
      <p:pic>
        <p:nvPicPr>
          <p:cNvPr id="248" name="Google Shape;2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00" y="2229225"/>
            <a:ext cx="4081338" cy="25709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9" name="Google Shape;249;p37"/>
          <p:cNvSpPr/>
          <p:nvPr/>
        </p:nvSpPr>
        <p:spPr>
          <a:xfrm>
            <a:off x="937900" y="2818300"/>
            <a:ext cx="3237900" cy="470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Advisor</a:t>
            </a:r>
            <a:endParaRPr/>
          </a:p>
        </p:txBody>
      </p:sp>
      <p:sp>
        <p:nvSpPr>
          <p:cNvPr id="250" name="Google Shape;250;p37"/>
          <p:cNvSpPr/>
          <p:nvPr/>
        </p:nvSpPr>
        <p:spPr>
          <a:xfrm>
            <a:off x="937900" y="3351700"/>
            <a:ext cx="3237900" cy="470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Advisor</a:t>
            </a:r>
            <a:endParaRPr/>
          </a:p>
        </p:txBody>
      </p:sp>
      <p:sp>
        <p:nvSpPr>
          <p:cNvPr id="251" name="Google Shape;251;p37"/>
          <p:cNvSpPr/>
          <p:nvPr/>
        </p:nvSpPr>
        <p:spPr>
          <a:xfrm>
            <a:off x="937900" y="3885100"/>
            <a:ext cx="3237900" cy="470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Advisor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일단 함 만들어 보자.</a:t>
            </a:r>
            <a:endParaRPr/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311700" y="1266325"/>
            <a:ext cx="8520600" cy="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설명은, 실행결과 보고 다시 보겠습니다</a:t>
            </a:r>
            <a:br>
              <a:rPr lang="ko"/>
            </a:br>
            <a:r>
              <a:rPr lang="ko"/>
              <a:t>Aspect 클래스에 다음과 같은 Advisor 를 추가 합니다</a:t>
            </a:r>
            <a:endParaRPr/>
          </a:p>
        </p:txBody>
      </p:sp>
      <p:pic>
        <p:nvPicPr>
          <p:cNvPr id="258" name="Google Shape;2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310025"/>
            <a:ext cx="73247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main() 을 실행해보자!!</a:t>
            </a:r>
            <a:endParaRPr/>
          </a:p>
        </p:txBody>
      </p:sp>
      <p:sp>
        <p:nvSpPr>
          <p:cNvPr id="264" name="Google Shape;264;p39"/>
          <p:cNvSpPr txBox="1"/>
          <p:nvPr>
            <p:ph idx="1" type="body"/>
          </p:nvPr>
        </p:nvSpPr>
        <p:spPr>
          <a:xfrm>
            <a:off x="1913025" y="1266325"/>
            <a:ext cx="6919200" cy="5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doAction() 을 호출했더니,  즉 핵심기능을 호출했는데,</a:t>
            </a:r>
            <a:br>
              <a:rPr lang="ko"/>
            </a:br>
            <a:r>
              <a:rPr lang="ko"/>
              <a:t>공통 코드가 삽입(weaving) 되어 실행이 되었다!!!!</a:t>
            </a:r>
            <a:endParaRPr/>
          </a:p>
        </p:txBody>
      </p:sp>
      <p:pic>
        <p:nvPicPr>
          <p:cNvPr id="265" name="Google Shape;2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2569825"/>
            <a:ext cx="38481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2900" y="2188825"/>
            <a:ext cx="4933950" cy="1866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39"/>
          <p:cNvCxnSpPr/>
          <p:nvPr/>
        </p:nvCxnSpPr>
        <p:spPr>
          <a:xfrm flipH="1" rot="10800000">
            <a:off x="3647375" y="2581975"/>
            <a:ext cx="565800" cy="260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39"/>
          <p:cNvCxnSpPr/>
          <p:nvPr/>
        </p:nvCxnSpPr>
        <p:spPr>
          <a:xfrm>
            <a:off x="3571175" y="3528175"/>
            <a:ext cx="567600" cy="170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Aspect 에 Advisor 하나 더 추가해보자</a:t>
            </a:r>
            <a:endParaRPr/>
          </a:p>
        </p:txBody>
      </p:sp>
      <p:sp>
        <p:nvSpPr>
          <p:cNvPr id="274" name="Google Shape;274;p40"/>
          <p:cNvSpPr txBox="1"/>
          <p:nvPr>
            <p:ph idx="1" type="body"/>
          </p:nvPr>
        </p:nvSpPr>
        <p:spPr>
          <a:xfrm>
            <a:off x="7004400" y="1266325"/>
            <a:ext cx="1827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3" y="1252538"/>
            <a:ext cx="703897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main() 을 실행해보자!!</a:t>
            </a:r>
            <a:endParaRPr/>
          </a:p>
        </p:txBody>
      </p:sp>
      <p:sp>
        <p:nvSpPr>
          <p:cNvPr id="281" name="Google Shape;281;p41"/>
          <p:cNvSpPr txBox="1"/>
          <p:nvPr>
            <p:ph idx="1" type="body"/>
          </p:nvPr>
        </p:nvSpPr>
        <p:spPr>
          <a:xfrm>
            <a:off x="1913025" y="1266325"/>
            <a:ext cx="6919200" cy="5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doAction() 을 호출했더니,  즉 핵심기능을 호출했는데,</a:t>
            </a:r>
            <a:br>
              <a:rPr lang="ko"/>
            </a:br>
            <a:r>
              <a:rPr lang="ko"/>
              <a:t>공통 코드가 삽입(weaving) 되어 실행이 되었다!!!!</a:t>
            </a:r>
            <a:endParaRPr/>
          </a:p>
        </p:txBody>
      </p:sp>
      <p:pic>
        <p:nvPicPr>
          <p:cNvPr id="282" name="Google Shape;28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2569825"/>
            <a:ext cx="3848100" cy="1514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3" name="Google Shape;283;p41"/>
          <p:cNvCxnSpPr/>
          <p:nvPr/>
        </p:nvCxnSpPr>
        <p:spPr>
          <a:xfrm flipH="1" rot="10800000">
            <a:off x="3647375" y="2581975"/>
            <a:ext cx="565800" cy="260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41"/>
          <p:cNvCxnSpPr/>
          <p:nvPr/>
        </p:nvCxnSpPr>
        <p:spPr>
          <a:xfrm>
            <a:off x="3571175" y="3528175"/>
            <a:ext cx="567600" cy="170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85" name="Google Shape;28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9375" y="2036425"/>
            <a:ext cx="4626025" cy="2395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생성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프로젝트명 : </a:t>
            </a:r>
            <a:r>
              <a:rPr b="1" lang="ko" sz="2400"/>
              <a:t>STS07_AOP1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Spring Legacy Project / Simple Spring Maven</a:t>
            </a:r>
            <a:br>
              <a:rPr lang="ko"/>
            </a:b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type="title"/>
          </p:nvPr>
        </p:nvSpPr>
        <p:spPr>
          <a:xfrm>
            <a:off x="1593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Advisor 분석</a:t>
            </a:r>
            <a:endParaRPr/>
          </a:p>
        </p:txBody>
      </p:sp>
      <p:pic>
        <p:nvPicPr>
          <p:cNvPr id="291" name="Google Shape;2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38225"/>
            <a:ext cx="718185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2"/>
          <p:cNvSpPr/>
          <p:nvPr/>
        </p:nvSpPr>
        <p:spPr>
          <a:xfrm>
            <a:off x="856025" y="2269225"/>
            <a:ext cx="7181700" cy="1458900"/>
          </a:xfrm>
          <a:prstGeom prst="rect">
            <a:avLst/>
          </a:prstGeom>
          <a:solidFill>
            <a:srgbClr val="FFB8A2">
              <a:alpha val="36140"/>
            </a:srgbClr>
          </a:solidFill>
          <a:ln cap="flat" cmpd="sng" w="19050">
            <a:solidFill>
              <a:srgbClr val="C27BA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2"/>
          <p:cNvSpPr/>
          <p:nvPr/>
        </p:nvSpPr>
        <p:spPr>
          <a:xfrm>
            <a:off x="856025" y="1888225"/>
            <a:ext cx="1354800" cy="339000"/>
          </a:xfrm>
          <a:prstGeom prst="rect">
            <a:avLst/>
          </a:prstGeom>
          <a:solidFill>
            <a:srgbClr val="33FF1B">
              <a:alpha val="23830"/>
            </a:srgbClr>
          </a:solidFill>
          <a:ln cap="flat" cmpd="sng" w="19050">
            <a:solidFill>
              <a:srgbClr val="C27BA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2"/>
          <p:cNvSpPr/>
          <p:nvPr/>
        </p:nvSpPr>
        <p:spPr>
          <a:xfrm>
            <a:off x="2380025" y="1888225"/>
            <a:ext cx="5657700" cy="339000"/>
          </a:xfrm>
          <a:prstGeom prst="rect">
            <a:avLst/>
          </a:prstGeom>
          <a:solidFill>
            <a:srgbClr val="8196FF">
              <a:alpha val="28450"/>
            </a:srgbClr>
          </a:solidFill>
          <a:ln cap="flat" cmpd="sng" w="19050">
            <a:solidFill>
              <a:srgbClr val="C27BA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2"/>
          <p:cNvSpPr txBox="1"/>
          <p:nvPr/>
        </p:nvSpPr>
        <p:spPr>
          <a:xfrm>
            <a:off x="2759975" y="3478625"/>
            <a:ext cx="35838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rgbClr val="FF0000"/>
                </a:solidFill>
              </a:rPr>
              <a:t>Advice (메소드)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296" name="Google Shape;296;p42"/>
          <p:cNvSpPr txBox="1"/>
          <p:nvPr/>
        </p:nvSpPr>
        <p:spPr>
          <a:xfrm>
            <a:off x="3949800" y="1268825"/>
            <a:ext cx="33225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rgbClr val="0000FF"/>
                </a:solidFill>
              </a:rPr>
              <a:t>PointCut (설정)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97" name="Google Shape;297;p42"/>
          <p:cNvSpPr txBox="1"/>
          <p:nvPr/>
        </p:nvSpPr>
        <p:spPr>
          <a:xfrm>
            <a:off x="139800" y="1192625"/>
            <a:ext cx="32583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rgbClr val="38761D"/>
                </a:solidFill>
              </a:rPr>
              <a:t>@Advice type</a:t>
            </a:r>
            <a:endParaRPr sz="3600">
              <a:solidFill>
                <a:srgbClr val="38761D"/>
              </a:solidFill>
            </a:endParaRPr>
          </a:p>
        </p:txBody>
      </p:sp>
      <p:sp>
        <p:nvSpPr>
          <p:cNvPr id="298" name="Google Shape;298;p42"/>
          <p:cNvSpPr/>
          <p:nvPr/>
        </p:nvSpPr>
        <p:spPr>
          <a:xfrm>
            <a:off x="2912600" y="4391900"/>
            <a:ext cx="3870600" cy="521100"/>
          </a:xfrm>
          <a:prstGeom prst="wedgeRectCallout">
            <a:avLst>
              <a:gd fmla="val -29266" name="adj1"/>
              <a:gd fmla="val -121169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핵심코드에 weaving 되어 실행될  공통코드</a:t>
            </a:r>
            <a:endParaRPr/>
          </a:p>
        </p:txBody>
      </p:sp>
      <p:sp>
        <p:nvSpPr>
          <p:cNvPr id="299" name="Google Shape;299;p42"/>
          <p:cNvSpPr/>
          <p:nvPr/>
        </p:nvSpPr>
        <p:spPr>
          <a:xfrm>
            <a:off x="4893950" y="171425"/>
            <a:ext cx="3446400" cy="1121100"/>
          </a:xfrm>
          <a:prstGeom prst="wedgeRectCallout">
            <a:avLst>
              <a:gd fmla="val -26128" name="adj1"/>
              <a:gd fmla="val 61542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어떤 JoinPoint 에 weaving 될지?</a:t>
            </a:r>
            <a:br>
              <a:rPr lang="ko"/>
            </a:br>
            <a:br>
              <a:rPr lang="ko"/>
            </a:br>
            <a:r>
              <a:rPr lang="ko" sz="1100">
                <a:solidFill>
                  <a:srgbClr val="434343"/>
                </a:solidFill>
              </a:rPr>
              <a:t>com.lec.spring.aop02 패키지 밑의 모든 클래스에 소속된 메소드들이 JoinPoint</a:t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300" name="Google Shape;300;p42"/>
          <p:cNvSpPr/>
          <p:nvPr/>
        </p:nvSpPr>
        <p:spPr>
          <a:xfrm>
            <a:off x="139800" y="771425"/>
            <a:ext cx="3446400" cy="521100"/>
          </a:xfrm>
          <a:prstGeom prst="wedgeRectCallout">
            <a:avLst>
              <a:gd fmla="val 12682" name="adj1"/>
              <a:gd fmla="val 69118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JoinPoint 에 weaving 되는 타입</a:t>
            </a:r>
            <a:br>
              <a:rPr lang="ko"/>
            </a:br>
            <a:r>
              <a:rPr lang="ko" sz="1100">
                <a:solidFill>
                  <a:srgbClr val="434343"/>
                </a:solidFill>
              </a:rPr>
              <a:t>@Before : JoinPoint 를 호출하기 전에 Advice 실행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AOP 동작 </a:t>
            </a:r>
            <a:endParaRPr/>
          </a:p>
        </p:txBody>
      </p:sp>
      <p:pic>
        <p:nvPicPr>
          <p:cNvPr id="306" name="Google Shape;30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350" y="80825"/>
            <a:ext cx="5402100" cy="490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Around 타입 Advice 추가</a:t>
            </a:r>
            <a:endParaRPr/>
          </a:p>
        </p:txBody>
      </p:sp>
      <p:pic>
        <p:nvPicPr>
          <p:cNvPr id="312" name="Google Shape;31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99" y="713525"/>
            <a:ext cx="8365375" cy="427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실행결과</a:t>
            </a:r>
            <a:endParaRPr/>
          </a:p>
        </p:txBody>
      </p:sp>
      <p:sp>
        <p:nvSpPr>
          <p:cNvPr id="318" name="Google Shape;318;p45"/>
          <p:cNvSpPr txBox="1"/>
          <p:nvPr>
            <p:ph idx="1" type="body"/>
          </p:nvPr>
        </p:nvSpPr>
        <p:spPr>
          <a:xfrm>
            <a:off x="6624800" y="1266325"/>
            <a:ext cx="2207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228625"/>
            <a:ext cx="6320000" cy="3010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6"/>
          <p:cNvSpPr txBox="1"/>
          <p:nvPr>
            <p:ph type="title"/>
          </p:nvPr>
        </p:nvSpPr>
        <p:spPr>
          <a:xfrm>
            <a:off x="83100" y="140225"/>
            <a:ext cx="1965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AOP 컨셉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325" name="Google Shape;325;p46"/>
          <p:cNvSpPr/>
          <p:nvPr/>
        </p:nvSpPr>
        <p:spPr>
          <a:xfrm>
            <a:off x="463275" y="2777150"/>
            <a:ext cx="8232600" cy="1533300"/>
          </a:xfrm>
          <a:prstGeom prst="rightArrow">
            <a:avLst>
              <a:gd fmla="val 66989" name="adj1"/>
              <a:gd fmla="val 38097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6"/>
          <p:cNvSpPr/>
          <p:nvPr/>
        </p:nvSpPr>
        <p:spPr>
          <a:xfrm>
            <a:off x="2138450" y="3154554"/>
            <a:ext cx="1173960" cy="819234"/>
          </a:xfrm>
          <a:prstGeom prst="flowChartTerminator">
            <a:avLst/>
          </a:prstGeom>
          <a:solidFill>
            <a:srgbClr val="F9CB9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JoinPoint</a:t>
            </a:r>
            <a:br>
              <a:rPr lang="ko"/>
            </a:br>
            <a:r>
              <a:rPr lang="ko"/>
              <a:t>메소드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46"/>
          <p:cNvPicPr preferRelativeResize="0"/>
          <p:nvPr/>
        </p:nvPicPr>
        <p:blipFill rotWithShape="1">
          <a:blip r:embed="rId3">
            <a:alphaModFix/>
          </a:blip>
          <a:srcRect b="12982" l="0" r="6550" t="0"/>
          <a:stretch/>
        </p:blipFill>
        <p:spPr>
          <a:xfrm>
            <a:off x="2057975" y="3645475"/>
            <a:ext cx="1310075" cy="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6"/>
          <p:cNvSpPr/>
          <p:nvPr/>
        </p:nvSpPr>
        <p:spPr>
          <a:xfrm>
            <a:off x="4729250" y="3154554"/>
            <a:ext cx="1173960" cy="819234"/>
          </a:xfrm>
          <a:prstGeom prst="flowChartTerminator">
            <a:avLst/>
          </a:prstGeom>
          <a:solidFill>
            <a:srgbClr val="F9CB9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JoinPoint</a:t>
            </a:r>
            <a:br>
              <a:rPr lang="ko"/>
            </a:br>
            <a:r>
              <a:rPr lang="ko"/>
              <a:t>메소드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6442" y="3704096"/>
            <a:ext cx="1541783" cy="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6"/>
          <p:cNvSpPr/>
          <p:nvPr/>
        </p:nvSpPr>
        <p:spPr>
          <a:xfrm>
            <a:off x="751825" y="3422975"/>
            <a:ext cx="997500" cy="281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메소드</a:t>
            </a:r>
            <a:endParaRPr/>
          </a:p>
        </p:txBody>
      </p:sp>
      <p:sp>
        <p:nvSpPr>
          <p:cNvPr id="331" name="Google Shape;331;p46"/>
          <p:cNvSpPr/>
          <p:nvPr/>
        </p:nvSpPr>
        <p:spPr>
          <a:xfrm>
            <a:off x="3495025" y="3422975"/>
            <a:ext cx="997500" cy="281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메소드</a:t>
            </a:r>
            <a:endParaRPr/>
          </a:p>
        </p:txBody>
      </p:sp>
      <p:sp>
        <p:nvSpPr>
          <p:cNvPr id="332" name="Google Shape;332;p46"/>
          <p:cNvSpPr/>
          <p:nvPr/>
        </p:nvSpPr>
        <p:spPr>
          <a:xfrm>
            <a:off x="6085825" y="3422975"/>
            <a:ext cx="997500" cy="281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메소드</a:t>
            </a:r>
            <a:endParaRPr/>
          </a:p>
        </p:txBody>
      </p:sp>
      <p:sp>
        <p:nvSpPr>
          <p:cNvPr id="333" name="Google Shape;333;p46"/>
          <p:cNvSpPr/>
          <p:nvPr/>
        </p:nvSpPr>
        <p:spPr>
          <a:xfrm>
            <a:off x="7305025" y="3422975"/>
            <a:ext cx="997500" cy="281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메소드</a:t>
            </a:r>
            <a:endParaRPr/>
          </a:p>
        </p:txBody>
      </p:sp>
      <p:sp>
        <p:nvSpPr>
          <p:cNvPr id="334" name="Google Shape;334;p46"/>
          <p:cNvSpPr/>
          <p:nvPr/>
        </p:nvSpPr>
        <p:spPr>
          <a:xfrm>
            <a:off x="1957675" y="207350"/>
            <a:ext cx="4875300" cy="18015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@Aspect 클래스 </a:t>
            </a:r>
            <a:r>
              <a:rPr b="1" lang="ko"/>
              <a:t> LogAspect</a:t>
            </a:r>
            <a:endParaRPr b="1"/>
          </a:p>
        </p:txBody>
      </p:sp>
      <p:cxnSp>
        <p:nvCxnSpPr>
          <p:cNvPr id="335" name="Google Shape;335;p46"/>
          <p:cNvCxnSpPr>
            <a:stCxn id="336" idx="2"/>
            <a:endCxn id="326" idx="0"/>
          </p:cNvCxnSpPr>
          <p:nvPr/>
        </p:nvCxnSpPr>
        <p:spPr>
          <a:xfrm flipH="1">
            <a:off x="2725425" y="1492275"/>
            <a:ext cx="118200" cy="16623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46"/>
          <p:cNvCxnSpPr>
            <a:stCxn id="338" idx="2"/>
            <a:endCxn id="328" idx="0"/>
          </p:cNvCxnSpPr>
          <p:nvPr/>
        </p:nvCxnSpPr>
        <p:spPr>
          <a:xfrm>
            <a:off x="2838063" y="1432075"/>
            <a:ext cx="2478300" cy="17226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46"/>
          <p:cNvCxnSpPr>
            <a:stCxn id="340" idx="2"/>
            <a:endCxn id="328" idx="0"/>
          </p:cNvCxnSpPr>
          <p:nvPr/>
        </p:nvCxnSpPr>
        <p:spPr>
          <a:xfrm>
            <a:off x="4438263" y="1432075"/>
            <a:ext cx="878100" cy="17226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46"/>
          <p:cNvCxnSpPr>
            <a:stCxn id="340" idx="2"/>
            <a:endCxn id="326" idx="0"/>
          </p:cNvCxnSpPr>
          <p:nvPr/>
        </p:nvCxnSpPr>
        <p:spPr>
          <a:xfrm flipH="1">
            <a:off x="2725563" y="1432075"/>
            <a:ext cx="1712700" cy="17226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46"/>
          <p:cNvCxnSpPr>
            <a:stCxn id="343" idx="2"/>
            <a:endCxn id="326" idx="0"/>
          </p:cNvCxnSpPr>
          <p:nvPr/>
        </p:nvCxnSpPr>
        <p:spPr>
          <a:xfrm flipH="1">
            <a:off x="2725563" y="1432075"/>
            <a:ext cx="3312900" cy="17226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46"/>
          <p:cNvCxnSpPr>
            <a:stCxn id="343" idx="2"/>
            <a:endCxn id="328" idx="0"/>
          </p:cNvCxnSpPr>
          <p:nvPr/>
        </p:nvCxnSpPr>
        <p:spPr>
          <a:xfrm flipH="1">
            <a:off x="5316363" y="1432075"/>
            <a:ext cx="722100" cy="17226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46"/>
          <p:cNvSpPr/>
          <p:nvPr/>
        </p:nvSpPr>
        <p:spPr>
          <a:xfrm>
            <a:off x="2167425" y="1056675"/>
            <a:ext cx="1352400" cy="4356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PointCut</a:t>
            </a:r>
            <a:br>
              <a:rPr lang="ko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</p:txBody>
      </p:sp>
      <p:pic>
        <p:nvPicPr>
          <p:cNvPr id="338" name="Google Shape;33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7175" y="1283000"/>
            <a:ext cx="1541775" cy="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6"/>
          <p:cNvSpPr/>
          <p:nvPr/>
        </p:nvSpPr>
        <p:spPr>
          <a:xfrm>
            <a:off x="2191300" y="658575"/>
            <a:ext cx="1224000" cy="300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beforeAdvice()</a:t>
            </a:r>
            <a:endParaRPr sz="1200"/>
          </a:p>
        </p:txBody>
      </p:sp>
      <p:sp>
        <p:nvSpPr>
          <p:cNvPr id="346" name="Google Shape;346;p46"/>
          <p:cNvSpPr/>
          <p:nvPr/>
        </p:nvSpPr>
        <p:spPr>
          <a:xfrm>
            <a:off x="3791500" y="658575"/>
            <a:ext cx="1224000" cy="300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afterAdvice()</a:t>
            </a:r>
            <a:endParaRPr sz="1200"/>
          </a:p>
        </p:txBody>
      </p:sp>
      <p:sp>
        <p:nvSpPr>
          <p:cNvPr id="347" name="Google Shape;347;p46"/>
          <p:cNvSpPr/>
          <p:nvPr/>
        </p:nvSpPr>
        <p:spPr>
          <a:xfrm>
            <a:off x="5315500" y="658575"/>
            <a:ext cx="1224000" cy="300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aroundAdvice()</a:t>
            </a:r>
            <a:endParaRPr sz="1200"/>
          </a:p>
        </p:txBody>
      </p:sp>
      <p:sp>
        <p:nvSpPr>
          <p:cNvPr id="348" name="Google Shape;348;p46"/>
          <p:cNvSpPr/>
          <p:nvPr/>
        </p:nvSpPr>
        <p:spPr>
          <a:xfrm>
            <a:off x="3767625" y="1056675"/>
            <a:ext cx="1352400" cy="4356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PointCut</a:t>
            </a:r>
            <a:br>
              <a:rPr lang="ko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</p:txBody>
      </p:sp>
      <p:pic>
        <p:nvPicPr>
          <p:cNvPr id="340" name="Google Shape;34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7375" y="1283000"/>
            <a:ext cx="1541775" cy="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6"/>
          <p:cNvSpPr/>
          <p:nvPr/>
        </p:nvSpPr>
        <p:spPr>
          <a:xfrm>
            <a:off x="5367825" y="1056675"/>
            <a:ext cx="1352400" cy="4356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PointCut</a:t>
            </a:r>
            <a:br>
              <a:rPr lang="ko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</p:txBody>
      </p:sp>
      <p:pic>
        <p:nvPicPr>
          <p:cNvPr id="343" name="Google Shape;34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7575" y="1283000"/>
            <a:ext cx="1541775" cy="149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0" name="Google Shape;350;p46"/>
          <p:cNvCxnSpPr>
            <a:stCxn id="345" idx="2"/>
          </p:cNvCxnSpPr>
          <p:nvPr/>
        </p:nvCxnSpPr>
        <p:spPr>
          <a:xfrm>
            <a:off x="2803300" y="9588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46"/>
          <p:cNvCxnSpPr>
            <a:stCxn id="345" idx="2"/>
            <a:endCxn id="345" idx="2"/>
          </p:cNvCxnSpPr>
          <p:nvPr/>
        </p:nvCxnSpPr>
        <p:spPr>
          <a:xfrm>
            <a:off x="2803300" y="9588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46"/>
          <p:cNvCxnSpPr>
            <a:stCxn id="345" idx="2"/>
            <a:endCxn id="345" idx="2"/>
          </p:cNvCxnSpPr>
          <p:nvPr/>
        </p:nvCxnSpPr>
        <p:spPr>
          <a:xfrm>
            <a:off x="2803300" y="9588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46"/>
          <p:cNvCxnSpPr>
            <a:stCxn id="345" idx="2"/>
            <a:endCxn id="336" idx="0"/>
          </p:cNvCxnSpPr>
          <p:nvPr/>
        </p:nvCxnSpPr>
        <p:spPr>
          <a:xfrm>
            <a:off x="2803300" y="958875"/>
            <a:ext cx="40200" cy="9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46"/>
          <p:cNvCxnSpPr>
            <a:stCxn id="346" idx="2"/>
            <a:endCxn id="348" idx="0"/>
          </p:cNvCxnSpPr>
          <p:nvPr/>
        </p:nvCxnSpPr>
        <p:spPr>
          <a:xfrm>
            <a:off x="4403500" y="958875"/>
            <a:ext cx="40200" cy="9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46"/>
          <p:cNvCxnSpPr>
            <a:stCxn id="347" idx="2"/>
            <a:endCxn id="349" idx="0"/>
          </p:cNvCxnSpPr>
          <p:nvPr/>
        </p:nvCxnSpPr>
        <p:spPr>
          <a:xfrm>
            <a:off x="5927500" y="958875"/>
            <a:ext cx="116400" cy="9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46"/>
          <p:cNvSpPr/>
          <p:nvPr/>
        </p:nvSpPr>
        <p:spPr>
          <a:xfrm>
            <a:off x="7175625" y="1785400"/>
            <a:ext cx="1712700" cy="707400"/>
          </a:xfrm>
          <a:prstGeom prst="wedgeRoundRectCallout">
            <a:avLst>
              <a:gd fmla="val -126057" name="adj1"/>
              <a:gd fmla="val 44702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이렇게 weaving 하여 실행하는건 Proxy 가 수행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7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PointCut expression</a:t>
            </a:r>
            <a:endParaRPr/>
          </a:p>
        </p:txBody>
      </p:sp>
      <p:sp>
        <p:nvSpPr>
          <p:cNvPr id="362" name="Google Shape;362;p47"/>
          <p:cNvSpPr txBox="1"/>
          <p:nvPr/>
        </p:nvSpPr>
        <p:spPr>
          <a:xfrm>
            <a:off x="372200" y="788350"/>
            <a:ext cx="83592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PointCut 설정에 사용되는 구문을 </a:t>
            </a:r>
            <a:r>
              <a:rPr b="1" lang="ko">
                <a:solidFill>
                  <a:srgbClr val="9900FF"/>
                </a:solidFill>
              </a:rPr>
              <a:t>PointCut 표현식</a:t>
            </a:r>
            <a:r>
              <a:rPr lang="ko"/>
              <a:t> (expression)  이라 하며, 다양한 방법으로 지정할수 있습니다.</a:t>
            </a:r>
            <a:endParaRPr/>
          </a:p>
        </p:txBody>
      </p:sp>
      <p:sp>
        <p:nvSpPr>
          <p:cNvPr id="363" name="Google Shape;363;p47"/>
          <p:cNvSpPr txBox="1"/>
          <p:nvPr/>
        </p:nvSpPr>
        <p:spPr>
          <a:xfrm>
            <a:off x="833700" y="3957325"/>
            <a:ext cx="8187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u="sng">
                <a:solidFill>
                  <a:schemeClr val="hlink"/>
                </a:solidFill>
                <a:hlinkClick r:id="rId3"/>
              </a:rPr>
              <a:t>[참조]</a:t>
            </a:r>
            <a:r>
              <a:rPr lang="ko" sz="1800"/>
              <a:t> </a:t>
            </a:r>
            <a:endParaRPr sz="1800"/>
          </a:p>
        </p:txBody>
      </p:sp>
      <p:sp>
        <p:nvSpPr>
          <p:cNvPr id="364" name="Google Shape;364;p47"/>
          <p:cNvSpPr txBox="1"/>
          <p:nvPr/>
        </p:nvSpPr>
        <p:spPr>
          <a:xfrm>
            <a:off x="975125" y="1938575"/>
            <a:ext cx="76743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7"/>
          <p:cNvSpPr/>
          <p:nvPr/>
        </p:nvSpPr>
        <p:spPr>
          <a:xfrm>
            <a:off x="647600" y="1524275"/>
            <a:ext cx="8083800" cy="1320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PointCut 표현식 구문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3600">
                <a:solidFill>
                  <a:srgbClr val="0000FF"/>
                </a:solidFill>
              </a:rPr>
              <a:t>PCD </a:t>
            </a:r>
            <a:r>
              <a:rPr lang="ko" sz="3600">
                <a:solidFill>
                  <a:srgbClr val="0000FF"/>
                </a:solidFill>
              </a:rPr>
              <a:t>( </a:t>
            </a:r>
            <a:r>
              <a:rPr i="1" lang="ko" sz="3600">
                <a:solidFill>
                  <a:schemeClr val="accent2"/>
                </a:solidFill>
              </a:rPr>
              <a:t>AspectJ 표현식</a:t>
            </a:r>
            <a:r>
              <a:rPr lang="ko" sz="3600">
                <a:solidFill>
                  <a:srgbClr val="0000FF"/>
                </a:solidFill>
              </a:rPr>
              <a:t>) 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366" name="Google Shape;366;p47"/>
          <p:cNvSpPr/>
          <p:nvPr/>
        </p:nvSpPr>
        <p:spPr>
          <a:xfrm>
            <a:off x="320100" y="2986350"/>
            <a:ext cx="2114100" cy="677400"/>
          </a:xfrm>
          <a:prstGeom prst="wedgeRoundRectCallout">
            <a:avLst>
              <a:gd fmla="val -11471" name="adj1"/>
              <a:gd fmla="val -86264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P</a:t>
            </a:r>
            <a:r>
              <a:rPr lang="ko">
                <a:solidFill>
                  <a:srgbClr val="0000FF"/>
                </a:solidFill>
              </a:rPr>
              <a:t>oint</a:t>
            </a:r>
            <a:r>
              <a:rPr b="1" lang="ko">
                <a:solidFill>
                  <a:srgbClr val="0000FF"/>
                </a:solidFill>
              </a:rPr>
              <a:t>C</a:t>
            </a:r>
            <a:r>
              <a:rPr lang="ko">
                <a:solidFill>
                  <a:srgbClr val="0000FF"/>
                </a:solidFill>
              </a:rPr>
              <a:t>ut </a:t>
            </a:r>
            <a:r>
              <a:rPr b="1" lang="ko">
                <a:solidFill>
                  <a:srgbClr val="0000FF"/>
                </a:solidFill>
              </a:rPr>
              <a:t>D</a:t>
            </a:r>
            <a:r>
              <a:rPr lang="ko">
                <a:solidFill>
                  <a:srgbClr val="0000FF"/>
                </a:solidFill>
              </a:rPr>
              <a:t>esignator</a:t>
            </a:r>
            <a:r>
              <a:rPr lang="ko"/>
              <a:t> </a:t>
            </a:r>
            <a:br>
              <a:rPr lang="ko"/>
            </a:br>
            <a:r>
              <a:rPr lang="ko"/>
              <a:t>적용 대상 범주 : </a:t>
            </a:r>
            <a:br>
              <a:rPr lang="ko"/>
            </a:br>
            <a:r>
              <a:rPr lang="ko"/>
              <a:t>within, execution 등..</a:t>
            </a:r>
            <a:endParaRPr/>
          </a:p>
        </p:txBody>
      </p:sp>
      <p:sp>
        <p:nvSpPr>
          <p:cNvPr id="367" name="Google Shape;367;p47"/>
          <p:cNvSpPr txBox="1"/>
          <p:nvPr/>
        </p:nvSpPr>
        <p:spPr>
          <a:xfrm>
            <a:off x="2945525" y="3161250"/>
            <a:ext cx="59919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ourier New"/>
                <a:ea typeface="Courier New"/>
                <a:cs typeface="Courier New"/>
                <a:sym typeface="Courier New"/>
              </a:rPr>
              <a:t>EX)</a:t>
            </a:r>
            <a:br>
              <a:rPr b="1" lang="ko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within(</a:t>
            </a:r>
            <a:r>
              <a:rPr b="1" lang="ko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com.lec.spring.aop02.*</a:t>
            </a:r>
            <a:r>
              <a:rPr b="1" lang="ko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PointCut expression : PCD 종류</a:t>
            </a:r>
            <a:endParaRPr/>
          </a:p>
        </p:txBody>
      </p:sp>
      <p:graphicFrame>
        <p:nvGraphicFramePr>
          <p:cNvPr id="373" name="Google Shape;373;p48"/>
          <p:cNvGraphicFramePr/>
          <p:nvPr/>
        </p:nvGraphicFramePr>
        <p:xfrm>
          <a:off x="306675" y="108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{9D42D1D3-C752-4F2B-9C3E-A1BFA459CB17}</a:tableStyleId>
              </a:tblPr>
              <a:tblGrid>
                <a:gridCol w="2808800"/>
                <a:gridCol w="5711800"/>
              </a:tblGrid>
              <a:tr h="415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4C1130"/>
                          </a:solidFill>
                        </a:rPr>
                        <a:t>PCD </a:t>
                      </a:r>
                      <a:br>
                        <a:rPr lang="ko">
                          <a:solidFill>
                            <a:srgbClr val="4C1130"/>
                          </a:solidFill>
                        </a:rPr>
                      </a:br>
                      <a:r>
                        <a:rPr lang="ko">
                          <a:solidFill>
                            <a:srgbClr val="4C1130"/>
                          </a:solidFill>
                        </a:rPr>
                        <a:t>(PointCut Designator)</a:t>
                      </a:r>
                      <a:endParaRPr>
                        <a:solidFill>
                          <a:srgbClr val="4C113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execution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‘메소드’</a:t>
                      </a:r>
                      <a:r>
                        <a:rPr lang="ko"/>
                        <a:t> 를 기준으로 PointCut 설정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9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within</a:t>
                      </a:r>
                      <a:r>
                        <a:rPr lang="ko"/>
                        <a:t> 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특정한 </a:t>
                      </a:r>
                      <a:r>
                        <a:rPr b="1" lang="ko"/>
                        <a:t>‘클래스’</a:t>
                      </a:r>
                      <a:r>
                        <a:rPr lang="ko"/>
                        <a:t> 기준으로 PointCut 설정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this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주어진 ‘</a:t>
                      </a:r>
                      <a:r>
                        <a:rPr b="1" lang="ko"/>
                        <a:t>인터페이스’ </a:t>
                      </a:r>
                      <a:r>
                        <a:rPr lang="ko"/>
                        <a:t>를 구현한 객체를 대상으로 PointCut 설정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args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특정한 </a:t>
                      </a:r>
                      <a:r>
                        <a:rPr b="1" lang="ko"/>
                        <a:t>'매개변수’</a:t>
                      </a:r>
                      <a:r>
                        <a:rPr lang="ko"/>
                        <a:t> 를 가지는 대상으로 PointCut 설정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24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@annotation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특정한 </a:t>
                      </a:r>
                      <a:r>
                        <a:rPr b="1" lang="ko"/>
                        <a:t>‘어노테이션’</a:t>
                      </a:r>
                      <a:r>
                        <a:rPr lang="ko"/>
                        <a:t> 이 적용된 대상으로 PointCut 설정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24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@target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클래스에 특정 ‘어노테이션’</a:t>
                      </a:r>
                      <a:r>
                        <a:rPr lang="ko"/>
                        <a:t> 이 있는 경우 PointCut 설정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24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@args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매개변수에 특정 ‘어노테이션’</a:t>
                      </a:r>
                      <a:r>
                        <a:rPr lang="ko"/>
                        <a:t> 이 적용된 경우 PointCut 설정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execution</a:t>
            </a:r>
            <a:r>
              <a:rPr lang="ko"/>
              <a:t>(.. ) 예</a:t>
            </a:r>
            <a:endParaRPr/>
          </a:p>
        </p:txBody>
      </p:sp>
      <p:sp>
        <p:nvSpPr>
          <p:cNvPr id="379" name="Google Shape;379;p4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execution(</a:t>
            </a:r>
            <a:r>
              <a:rPr b="1" lang="ko">
                <a:solidFill>
                  <a:schemeClr val="accen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String org.baeldung.dao.FooDao.findById(Long)</a:t>
            </a:r>
            <a:r>
              <a:rPr b="1" lang="ko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1" lang="ko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ko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/>
              <a:t>            ↑정확하게 동일한 signature 의 메소드에 매칭</a:t>
            </a:r>
            <a:br>
              <a:rPr b="1" lang="ko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b="1" lang="ko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ko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execution(</a:t>
            </a:r>
            <a:r>
              <a:rPr b="1" lang="ko">
                <a:solidFill>
                  <a:schemeClr val="accen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org.baeldung.dao.FooDao.*(..)</a:t>
            </a:r>
            <a:r>
              <a:rPr b="1" lang="ko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1" lang="ko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ko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ko"/>
              <a:t>↑리턴타입 무관, 메소드이름 무관, 매개변수 몇개가 와도 무관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within</a:t>
            </a:r>
            <a:r>
              <a:rPr lang="ko"/>
              <a:t>(.. ) 예</a:t>
            </a:r>
            <a:endParaRPr/>
          </a:p>
        </p:txBody>
      </p:sp>
      <p:sp>
        <p:nvSpPr>
          <p:cNvPr id="385" name="Google Shape;385;p5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within(</a:t>
            </a:r>
            <a:r>
              <a:rPr b="1" lang="ko">
                <a:solidFill>
                  <a:schemeClr val="accen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org.baeldung.dao.FooDao</a:t>
            </a:r>
            <a:r>
              <a:rPr b="1" lang="ko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1" lang="ko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ko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/>
              <a:t>            ↑정확하게 동일한 이름의 클래스 소속 모든메소드에 매칭</a:t>
            </a:r>
            <a:br>
              <a:rPr b="1" lang="ko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b="1" lang="ko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ko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within</a:t>
            </a:r>
            <a:r>
              <a:rPr b="1" lang="ko">
                <a:solidFill>
                  <a:srgbClr val="99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ko">
                <a:solidFill>
                  <a:schemeClr val="accen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org.baeldung..*</a:t>
            </a:r>
            <a:r>
              <a:rPr b="1" lang="ko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1" lang="ko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ko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ko"/>
              <a:t>↑org.baeldung 패키지 와 그 및의 sub-package 모두에 매칭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args</a:t>
            </a:r>
            <a:r>
              <a:rPr lang="ko"/>
              <a:t> 예</a:t>
            </a:r>
            <a:endParaRPr/>
          </a:p>
        </p:txBody>
      </p:sp>
      <p:sp>
        <p:nvSpPr>
          <p:cNvPr id="391" name="Google Shape;391;p5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chemeClr val="accen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execution(* *..find*</a:t>
            </a:r>
            <a:r>
              <a:rPr b="1" lang="ko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(Long)</a:t>
            </a:r>
            <a:r>
              <a:rPr b="1" lang="ko">
                <a:solidFill>
                  <a:schemeClr val="accen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1" lang="ko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/>
              <a:t>           ↑find 로 시작하는 모든 메소드중 매개변수 Long 하나만 있는것</a:t>
            </a:r>
            <a:br>
              <a:rPr b="1" lang="ko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b="1" lang="ko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ko">
                <a:solidFill>
                  <a:schemeClr val="accen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execution(* *..find*</a:t>
            </a:r>
            <a:r>
              <a:rPr b="1" lang="ko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(Long,..)</a:t>
            </a:r>
            <a:r>
              <a:rPr b="1" lang="ko">
                <a:solidFill>
                  <a:schemeClr val="accen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1" lang="ko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ko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ko"/>
              <a:t>↑</a:t>
            </a:r>
            <a:r>
              <a:rPr lang="ko"/>
              <a:t>find 로 시작하는 모든 메소드중 첫번째 매개변수는 Long</a:t>
            </a:r>
            <a:br>
              <a:rPr lang="ko"/>
            </a:br>
            <a:r>
              <a:rPr lang="ko"/>
              <a:t>              그리고 그 이후에 임의의 매개변수들이 와도 매칭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16425"/>
            <a:ext cx="56697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AOP 관련 dependency 설정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119225" y="1085975"/>
            <a:ext cx="16122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pom.xml</a:t>
            </a:r>
            <a:endParaRPr b="1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00" y="977150"/>
            <a:ext cx="2552950" cy="373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650" y="2751275"/>
            <a:ext cx="4142125" cy="1038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6399" y="244975"/>
            <a:ext cx="2400925" cy="42922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3284150" y="4147100"/>
            <a:ext cx="3083400" cy="655500"/>
          </a:xfrm>
          <a:prstGeom prst="wedgeRoundRectCallout">
            <a:avLst>
              <a:gd fmla="val -24187" name="adj1"/>
              <a:gd fmla="val -86735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pom.xml 저장하고 나서 download 및 build 진행완료될때까지 기다리자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execution( .. )    PointCut 표현식 사용</a:t>
            </a:r>
            <a:endParaRPr/>
          </a:p>
        </p:txBody>
      </p:sp>
      <p:sp>
        <p:nvSpPr>
          <p:cNvPr id="397" name="Google Shape;397;p52"/>
          <p:cNvSpPr txBox="1"/>
          <p:nvPr>
            <p:ph idx="1" type="body"/>
          </p:nvPr>
        </p:nvSpPr>
        <p:spPr>
          <a:xfrm>
            <a:off x="81900" y="3125250"/>
            <a:ext cx="8750400" cy="14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1478"/>
            <a:ext cx="9144000" cy="1566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실행결과</a:t>
            </a:r>
            <a:endParaRPr/>
          </a:p>
        </p:txBody>
      </p:sp>
      <p:sp>
        <p:nvSpPr>
          <p:cNvPr id="404" name="Google Shape;404;p53"/>
          <p:cNvSpPr txBox="1"/>
          <p:nvPr>
            <p:ph idx="1" type="body"/>
          </p:nvPr>
        </p:nvSpPr>
        <p:spPr>
          <a:xfrm>
            <a:off x="311700" y="1266325"/>
            <a:ext cx="276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아까와는 달리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MyService22 클래스의 메소드에만 적용됨.</a:t>
            </a:r>
            <a:endParaRPr/>
          </a:p>
        </p:txBody>
      </p:sp>
      <p:pic>
        <p:nvPicPr>
          <p:cNvPr id="405" name="Google Shape;40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000" y="1304825"/>
            <a:ext cx="5757600" cy="3376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@Pointcut 사용한 방법</a:t>
            </a:r>
            <a:endParaRPr/>
          </a:p>
        </p:txBody>
      </p:sp>
      <p:sp>
        <p:nvSpPr>
          <p:cNvPr id="411" name="Google Shape;411;p54"/>
          <p:cNvSpPr txBox="1"/>
          <p:nvPr>
            <p:ph idx="1" type="body"/>
          </p:nvPr>
        </p:nvSpPr>
        <p:spPr>
          <a:xfrm>
            <a:off x="5506050" y="1302450"/>
            <a:ext cx="30690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@Pointcut 과 표현식이 지정된 메소드  (메소드 본체는 내용 없어도 됨)</a:t>
            </a:r>
            <a:endParaRPr/>
          </a:p>
        </p:txBody>
      </p:sp>
      <p:pic>
        <p:nvPicPr>
          <p:cNvPr id="412" name="Google Shape;41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3671"/>
            <a:ext cx="4890974" cy="11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046" y="3270421"/>
            <a:ext cx="4213025" cy="122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0296" y="3328239"/>
            <a:ext cx="4142700" cy="12663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5" name="Google Shape;415;p54"/>
          <p:cNvCxnSpPr/>
          <p:nvPr/>
        </p:nvCxnSpPr>
        <p:spPr>
          <a:xfrm flipH="1">
            <a:off x="1615300" y="1681175"/>
            <a:ext cx="312600" cy="156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54"/>
          <p:cNvCxnSpPr/>
          <p:nvPr/>
        </p:nvCxnSpPr>
        <p:spPr>
          <a:xfrm>
            <a:off x="2136325" y="2373450"/>
            <a:ext cx="3833400" cy="982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" name="Google Shape;417;p54"/>
          <p:cNvSpPr/>
          <p:nvPr/>
        </p:nvSpPr>
        <p:spPr>
          <a:xfrm>
            <a:off x="6096675" y="2566975"/>
            <a:ext cx="2322300" cy="588000"/>
          </a:xfrm>
          <a:prstGeom prst="wedgeRectCallout">
            <a:avLst>
              <a:gd fmla="val -95835" name="adj1"/>
              <a:gd fmla="val -63924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확인해보자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@Pointcut 사용하면,  PointCut 표현식  연산가능    </a:t>
            </a:r>
            <a:r>
              <a:rPr lang="ko">
                <a:solidFill>
                  <a:srgbClr val="FF00FF"/>
                </a:solidFill>
              </a:rPr>
              <a:t>&amp;&amp;</a:t>
            </a:r>
            <a:r>
              <a:rPr lang="ko"/>
              <a:t> ,  </a:t>
            </a:r>
            <a:r>
              <a:rPr lang="ko">
                <a:solidFill>
                  <a:srgbClr val="FF00FF"/>
                </a:solidFill>
              </a:rPr>
              <a:t>||</a:t>
            </a:r>
            <a:r>
              <a:rPr lang="ko"/>
              <a:t> ,  </a:t>
            </a:r>
            <a:r>
              <a:rPr lang="ko">
                <a:solidFill>
                  <a:srgbClr val="FF00FF"/>
                </a:solidFill>
              </a:rPr>
              <a:t>!</a:t>
            </a:r>
            <a:r>
              <a:rPr lang="ko"/>
              <a:t>  연산자 가능</a:t>
            </a:r>
            <a:endParaRPr/>
          </a:p>
        </p:txBody>
      </p:sp>
      <p:sp>
        <p:nvSpPr>
          <p:cNvPr id="423" name="Google Shape;423;p55"/>
          <p:cNvSpPr txBox="1"/>
          <p:nvPr>
            <p:ph idx="1" type="body"/>
          </p:nvPr>
        </p:nvSpPr>
        <p:spPr>
          <a:xfrm>
            <a:off x="356350" y="14822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@Pointcut(</a:t>
            </a:r>
            <a:r>
              <a:rPr b="1" lang="ko">
                <a:solidFill>
                  <a:schemeClr val="accen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"@target(org.springframework.stereotype.Repository)"</a:t>
            </a:r>
            <a:r>
              <a:rPr b="1" lang="ko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>
                <a:solidFill>
                  <a:srgbClr val="4343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void repositoryMethods() {}</a:t>
            </a:r>
            <a:endParaRPr b="1">
              <a:solidFill>
                <a:srgbClr val="43434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>
                <a:solidFill>
                  <a:schemeClr val="accen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>
              <a:solidFill>
                <a:schemeClr val="accent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@Pointcut(</a:t>
            </a:r>
            <a:r>
              <a:rPr b="1" lang="ko">
                <a:solidFill>
                  <a:schemeClr val="accen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"execution(* *..create*(Long,..))"</a:t>
            </a:r>
            <a:r>
              <a:rPr b="1" lang="ko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>
                <a:solidFill>
                  <a:srgbClr val="4343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void firstLongParamMethods() {}</a:t>
            </a:r>
            <a:endParaRPr b="1">
              <a:solidFill>
                <a:srgbClr val="43434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>
                <a:solidFill>
                  <a:schemeClr val="accen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>
              <a:solidFill>
                <a:schemeClr val="accent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@Pointcut(</a:t>
            </a:r>
            <a:r>
              <a:rPr b="1" lang="ko">
                <a:solidFill>
                  <a:schemeClr val="accen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"repositoryMethods() </a:t>
            </a:r>
            <a:r>
              <a:rPr b="1" lang="ko">
                <a:solidFill>
                  <a:srgbClr val="FF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b="1" lang="ko">
                <a:solidFill>
                  <a:schemeClr val="accen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firstLongParamMethods()"</a:t>
            </a:r>
            <a:r>
              <a:rPr b="1" lang="ko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>
                <a:solidFill>
                  <a:srgbClr val="4343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void entityCreationMethods() {}</a:t>
            </a:r>
            <a:endParaRPr sz="1050">
              <a:solidFill>
                <a:srgbClr val="43434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4" name="Google Shape;424;p55"/>
          <p:cNvCxnSpPr/>
          <p:nvPr/>
        </p:nvCxnSpPr>
        <p:spPr>
          <a:xfrm flipH="1">
            <a:off x="3066675" y="2083150"/>
            <a:ext cx="52200" cy="135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55"/>
          <p:cNvCxnSpPr/>
          <p:nvPr/>
        </p:nvCxnSpPr>
        <p:spPr>
          <a:xfrm>
            <a:off x="3669700" y="3028475"/>
            <a:ext cx="2307600" cy="40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다양한 AspectJ 표현식 도전</a:t>
            </a:r>
            <a:endParaRPr/>
          </a:p>
        </p:txBody>
      </p:sp>
      <p:sp>
        <p:nvSpPr>
          <p:cNvPr id="431" name="Google Shape;431;p5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execution(* com.lec.spring.aop02.MyService*.*(..))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execution(* com.lec.spring.aop02.*2.*(..))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다향한 패키지, 클래스, 메소드 들에 대해 다향한 PointCut 표현식으로</a:t>
            </a:r>
            <a:br>
              <a:rPr lang="ko"/>
            </a:br>
            <a:r>
              <a:rPr lang="ko"/>
              <a:t>Advice 를 지정해보자.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PointCut 연습해보기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Pointcut 표현식, AspectJ 표현식 연습</a:t>
            </a:r>
            <a:endParaRPr/>
          </a:p>
        </p:txBody>
      </p:sp>
      <p:sp>
        <p:nvSpPr>
          <p:cNvPr id="442" name="Google Shape;442;p58"/>
          <p:cNvSpPr txBox="1"/>
          <p:nvPr>
            <p:ph idx="1" type="body"/>
          </p:nvPr>
        </p:nvSpPr>
        <p:spPr>
          <a:xfrm>
            <a:off x="311700" y="1266325"/>
            <a:ext cx="85206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3600"/>
              <a:t>과연 어느 JoinPoint (메소드) 에 적용되는 것인가?</a:t>
            </a:r>
            <a:endParaRPr b="1" sz="36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준비:  ServiceEx 추상클래스 작성</a:t>
            </a:r>
            <a:endParaRPr/>
          </a:p>
        </p:txBody>
      </p:sp>
      <p:sp>
        <p:nvSpPr>
          <p:cNvPr id="448" name="Google Shape;448;p59"/>
          <p:cNvSpPr txBox="1"/>
          <p:nvPr>
            <p:ph idx="1" type="body"/>
          </p:nvPr>
        </p:nvSpPr>
        <p:spPr>
          <a:xfrm>
            <a:off x="304800" y="3861325"/>
            <a:ext cx="8400600" cy="9252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Quiz: ServiceEx 에는 몇개의 메소드가 있나?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(답은 메모에)</a:t>
            </a:r>
            <a:endParaRPr/>
          </a:p>
        </p:txBody>
      </p:sp>
      <p:pic>
        <p:nvPicPr>
          <p:cNvPr id="449" name="Google Shape;44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95400"/>
            <a:ext cx="5723675" cy="17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5900" y="1295400"/>
            <a:ext cx="1828800" cy="13620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준비 : 패키지, 클래스 생성</a:t>
            </a:r>
            <a:endParaRPr/>
          </a:p>
        </p:txBody>
      </p:sp>
      <p:sp>
        <p:nvSpPr>
          <p:cNvPr id="456" name="Google Shape;456;p60"/>
          <p:cNvSpPr txBox="1"/>
          <p:nvPr>
            <p:ph idx="1" type="body"/>
          </p:nvPr>
        </p:nvSpPr>
        <p:spPr>
          <a:xfrm>
            <a:off x="311700" y="1266325"/>
            <a:ext cx="5621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패키지 : </a:t>
            </a:r>
            <a:r>
              <a:rPr b="1" lang="ko"/>
              <a:t>com.lec.spring.aop03</a:t>
            </a:r>
            <a:br>
              <a:rPr lang="ko"/>
            </a:br>
            <a:r>
              <a:rPr lang="ko"/>
              <a:t>클래스 : </a:t>
            </a:r>
            <a:r>
              <a:rPr b="1" lang="ko"/>
              <a:t>MyServiceEx31</a:t>
            </a:r>
            <a:r>
              <a:rPr lang="ko"/>
              <a:t>.java    ← ServiceEx 상속</a:t>
            </a:r>
            <a:br>
              <a:rPr lang="ko"/>
            </a:br>
            <a:r>
              <a:rPr lang="ko"/>
              <a:t>               </a:t>
            </a:r>
            <a:r>
              <a:rPr b="1" lang="ko"/>
              <a:t>MyServiceEx32</a:t>
            </a:r>
            <a:r>
              <a:rPr lang="ko"/>
              <a:t>.java    ← ServiceEx 상속</a:t>
            </a:r>
            <a:br>
              <a:rPr lang="ko"/>
            </a:br>
            <a:r>
              <a:rPr lang="ko"/>
              <a:t>               </a:t>
            </a:r>
            <a:r>
              <a:rPr b="1" lang="ko"/>
              <a:t>AopMain03</a:t>
            </a:r>
            <a:r>
              <a:rPr lang="ko"/>
              <a:t>.java   ← main() 포함</a:t>
            </a:r>
            <a:br>
              <a:rPr lang="ko"/>
            </a:br>
            <a:r>
              <a:rPr lang="ko"/>
              <a:t>               </a:t>
            </a:r>
            <a:r>
              <a:rPr b="1" lang="ko"/>
              <a:t>LogAspect3</a:t>
            </a:r>
            <a:r>
              <a:rPr lang="ko"/>
              <a:t>.java   ← @Aspect 클래스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설정파일:  </a:t>
            </a:r>
            <a:r>
              <a:rPr b="1" lang="ko"/>
              <a:t>aopCtx3.xml</a:t>
            </a:r>
            <a:r>
              <a:rPr lang="ko"/>
              <a:t>               </a:t>
            </a:r>
            <a:endParaRPr/>
          </a:p>
        </p:txBody>
      </p:sp>
      <p:pic>
        <p:nvPicPr>
          <p:cNvPr id="457" name="Google Shape;45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4400" y="1381025"/>
            <a:ext cx="2393650" cy="15921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8" name="Google Shape;458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9175" y="3262925"/>
            <a:ext cx="1895475" cy="10763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59" name="Google Shape;459;p60"/>
          <p:cNvSpPr/>
          <p:nvPr/>
        </p:nvSpPr>
        <p:spPr>
          <a:xfrm>
            <a:off x="6003425" y="420850"/>
            <a:ext cx="1528800" cy="660900"/>
          </a:xfrm>
          <a:prstGeom prst="wedgeRoundRectCallout">
            <a:avLst>
              <a:gd fmla="val -174472" name="adj1"/>
              <a:gd fmla="val 113845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편의상 이번 예제를 </a:t>
            </a:r>
            <a:r>
              <a:rPr b="1" lang="ko" sz="1000"/>
              <a:t>3번 예제</a:t>
            </a:r>
            <a:r>
              <a:rPr lang="ko" sz="1000"/>
              <a:t>라 하겠습니다</a:t>
            </a:r>
            <a:endParaRPr sz="1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MyServiceEx31,  MyServiceEx32</a:t>
            </a:r>
            <a:endParaRPr/>
          </a:p>
        </p:txBody>
      </p:sp>
      <p:sp>
        <p:nvSpPr>
          <p:cNvPr id="465" name="Google Shape;465;p61"/>
          <p:cNvSpPr txBox="1"/>
          <p:nvPr>
            <p:ph idx="1" type="body"/>
          </p:nvPr>
        </p:nvSpPr>
        <p:spPr>
          <a:xfrm>
            <a:off x="311700" y="1266325"/>
            <a:ext cx="85206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두 클래스 모두 내용 같음.</a:t>
            </a:r>
            <a:endParaRPr/>
          </a:p>
        </p:txBody>
      </p:sp>
      <p:pic>
        <p:nvPicPr>
          <p:cNvPr id="466" name="Google Shape;46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98225"/>
            <a:ext cx="791527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spring-aop</a:t>
            </a:r>
            <a:r>
              <a:rPr lang="ko"/>
              <a:t> dependency 추가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697400" y="856075"/>
            <a:ext cx="4982400" cy="20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주의: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highlight>
                  <a:srgbClr val="FFFF00"/>
                </a:highlight>
              </a:rPr>
              <a:t>spring-aop</a:t>
            </a:r>
            <a:r>
              <a:rPr lang="ko">
                <a:solidFill>
                  <a:srgbClr val="FF0000"/>
                </a:solidFill>
                <a:highlight>
                  <a:srgbClr val="FFFF00"/>
                </a:highlight>
              </a:rPr>
              <a:t> 는 </a:t>
            </a:r>
            <a:r>
              <a:rPr b="1" lang="ko">
                <a:solidFill>
                  <a:srgbClr val="FF0000"/>
                </a:solidFill>
                <a:highlight>
                  <a:srgbClr val="FFFF00"/>
                </a:highlight>
              </a:rPr>
              <a:t>spring-core</a:t>
            </a:r>
            <a:r>
              <a:rPr lang="ko">
                <a:solidFill>
                  <a:srgbClr val="FF0000"/>
                </a:solidFill>
                <a:highlight>
                  <a:srgbClr val="FFFF00"/>
                </a:highlight>
              </a:rPr>
              <a:t> 와 버젼이 같아야 한다!!!</a:t>
            </a:r>
            <a:endParaRPr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다르면.. 온갖 </a:t>
            </a:r>
            <a:r>
              <a:rPr b="1" lang="ko"/>
              <a:t>ClassNotFoundException </a:t>
            </a:r>
            <a:r>
              <a:rPr lang="ko"/>
              <a:t>에 시달림…  차라리 아래 코드 추천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58" y="851325"/>
            <a:ext cx="3011716" cy="399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6375" y="3636125"/>
            <a:ext cx="5186651" cy="107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설정파일 aopCtx3.xml</a:t>
            </a:r>
            <a:endParaRPr/>
          </a:p>
        </p:txBody>
      </p:sp>
      <p:sp>
        <p:nvSpPr>
          <p:cNvPr id="472" name="Google Shape;472;p62"/>
          <p:cNvSpPr txBox="1"/>
          <p:nvPr>
            <p:ph idx="1" type="body"/>
          </p:nvPr>
        </p:nvSpPr>
        <p:spPr>
          <a:xfrm>
            <a:off x="7325900" y="2928600"/>
            <a:ext cx="1734900" cy="19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3번예제에선 </a:t>
            </a:r>
            <a:br>
              <a:rPr lang="ko"/>
            </a:br>
            <a:br>
              <a:rPr lang="ko"/>
            </a:br>
            <a:r>
              <a:rPr lang="ko"/>
              <a:t>aop02, aop03 객체들을 빈 으로 생성 합니다</a:t>
            </a:r>
            <a:endParaRPr/>
          </a:p>
        </p:txBody>
      </p:sp>
      <p:pic>
        <p:nvPicPr>
          <p:cNvPr id="473" name="Google Shape;47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6725651" cy="344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3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잠깐!  스프링 AOP 의 JoinPoint 는 ‘메소드’다!</a:t>
            </a:r>
            <a:endParaRPr/>
          </a:p>
        </p:txBody>
      </p:sp>
      <p:sp>
        <p:nvSpPr>
          <p:cNvPr id="479" name="Google Shape;479;p63"/>
          <p:cNvSpPr txBox="1"/>
          <p:nvPr>
            <p:ph idx="1" type="body"/>
          </p:nvPr>
        </p:nvSpPr>
        <p:spPr>
          <a:xfrm>
            <a:off x="311700" y="1037725"/>
            <a:ext cx="8520600" cy="3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즉, Advice </a:t>
            </a:r>
            <a:r>
              <a:rPr b="1" lang="ko"/>
              <a:t>적용대상</a:t>
            </a:r>
            <a:r>
              <a:rPr lang="ko"/>
              <a:t>이 메소드다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여기서 등장하는 빈 객체의 메소드는 몇가지 인가?  </a:t>
            </a:r>
            <a:r>
              <a:rPr lang="ko" sz="1400">
                <a:solidFill>
                  <a:srgbClr val="666666"/>
                </a:solidFill>
              </a:rPr>
              <a:t>(printInfo 제외)</a:t>
            </a:r>
            <a:endParaRPr sz="14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com.lec.spring.aop02.MyService21.</a:t>
            </a:r>
            <a:r>
              <a:rPr lang="ko">
                <a:solidFill>
                  <a:srgbClr val="0000FF"/>
                </a:solidFill>
              </a:rPr>
              <a:t>doAction</a:t>
            </a:r>
            <a:r>
              <a:rPr lang="ko"/>
              <a:t>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com.lec.spring.aop02.MyService22.</a:t>
            </a:r>
            <a:r>
              <a:rPr lang="ko">
                <a:solidFill>
                  <a:srgbClr val="0000FF"/>
                </a:solidFill>
              </a:rPr>
              <a:t>doAction</a:t>
            </a:r>
            <a:r>
              <a:rPr lang="ko"/>
              <a:t>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com.lec.spring.aop03.MyServiceEx31.</a:t>
            </a:r>
            <a:r>
              <a:rPr lang="ko">
                <a:solidFill>
                  <a:srgbClr val="0000FF"/>
                </a:solidFill>
              </a:rPr>
              <a:t>doAction</a:t>
            </a:r>
            <a:r>
              <a:rPr lang="ko"/>
              <a:t>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com.lec.spring.aop03.MyServiceEx31.</a:t>
            </a:r>
            <a:r>
              <a:rPr lang="ko">
                <a:solidFill>
                  <a:srgbClr val="FF00FF"/>
                </a:solidFill>
              </a:rPr>
              <a:t>doWorking</a:t>
            </a:r>
            <a:r>
              <a:rPr lang="ko"/>
              <a:t>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com.lec.spring.aop03.MyServiceEx31.</a:t>
            </a:r>
            <a:r>
              <a:rPr lang="ko">
                <a:solidFill>
                  <a:schemeClr val="accent2"/>
                </a:solidFill>
              </a:rPr>
              <a:t>quitAction</a:t>
            </a:r>
            <a:r>
              <a:rPr lang="ko"/>
              <a:t>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com.lec.spring.aop03.MyServiceEx32.</a:t>
            </a:r>
            <a:r>
              <a:rPr lang="ko">
                <a:solidFill>
                  <a:srgbClr val="0000FF"/>
                </a:solidFill>
              </a:rPr>
              <a:t>doAction</a:t>
            </a:r>
            <a:r>
              <a:rPr lang="ko"/>
              <a:t>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com.lec.spring.aop03.MyServiceEx32.</a:t>
            </a:r>
            <a:r>
              <a:rPr lang="ko">
                <a:solidFill>
                  <a:srgbClr val="FF00FF"/>
                </a:solidFill>
              </a:rPr>
              <a:t>doWorking</a:t>
            </a:r>
            <a:r>
              <a:rPr lang="ko"/>
              <a:t>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com.lec.spring.aop03.MyServiceEx32.</a:t>
            </a:r>
            <a:r>
              <a:rPr lang="ko">
                <a:solidFill>
                  <a:schemeClr val="accent2"/>
                </a:solidFill>
              </a:rPr>
              <a:t>quitAction</a:t>
            </a:r>
            <a:r>
              <a:rPr lang="ko"/>
              <a:t>()</a:t>
            </a:r>
            <a:endParaRPr/>
          </a:p>
        </p:txBody>
      </p:sp>
      <p:sp>
        <p:nvSpPr>
          <p:cNvPr id="480" name="Google Shape;480;p63"/>
          <p:cNvSpPr/>
          <p:nvPr/>
        </p:nvSpPr>
        <p:spPr>
          <a:xfrm>
            <a:off x="7022575" y="1925750"/>
            <a:ext cx="1982700" cy="812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doAction</a:t>
            </a:r>
            <a:r>
              <a:rPr lang="ko"/>
              <a:t>() 이라고 다 같은 doAction() 이 아닙니다.  엄연히 signature 가 다릅니다</a:t>
            </a:r>
            <a:endParaRPr/>
          </a:p>
        </p:txBody>
      </p:sp>
      <p:cxnSp>
        <p:nvCxnSpPr>
          <p:cNvPr id="481" name="Google Shape;481;p63"/>
          <p:cNvCxnSpPr>
            <a:stCxn id="480" idx="1"/>
          </p:cNvCxnSpPr>
          <p:nvPr/>
        </p:nvCxnSpPr>
        <p:spPr>
          <a:xfrm rot="10800000">
            <a:off x="5748775" y="2315900"/>
            <a:ext cx="1273800" cy="15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2" name="Google Shape;482;p63"/>
          <p:cNvCxnSpPr>
            <a:stCxn id="480" idx="1"/>
          </p:cNvCxnSpPr>
          <p:nvPr/>
        </p:nvCxnSpPr>
        <p:spPr>
          <a:xfrm flipH="1">
            <a:off x="5804275" y="2331800"/>
            <a:ext cx="1218300" cy="254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3" name="Google Shape;483;p63"/>
          <p:cNvCxnSpPr>
            <a:stCxn id="480" idx="1"/>
          </p:cNvCxnSpPr>
          <p:nvPr/>
        </p:nvCxnSpPr>
        <p:spPr>
          <a:xfrm flipH="1">
            <a:off x="6027175" y="2331800"/>
            <a:ext cx="995400" cy="565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4" name="Google Shape;484;p63"/>
          <p:cNvCxnSpPr>
            <a:stCxn id="480" idx="1"/>
          </p:cNvCxnSpPr>
          <p:nvPr/>
        </p:nvCxnSpPr>
        <p:spPr>
          <a:xfrm flipH="1">
            <a:off x="6043075" y="2331800"/>
            <a:ext cx="979500" cy="1528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AopMain03.java</a:t>
            </a:r>
            <a:endParaRPr/>
          </a:p>
        </p:txBody>
      </p:sp>
      <p:sp>
        <p:nvSpPr>
          <p:cNvPr id="490" name="Google Shape;490;p64"/>
          <p:cNvSpPr txBox="1"/>
          <p:nvPr>
            <p:ph idx="1" type="body"/>
          </p:nvPr>
        </p:nvSpPr>
        <p:spPr>
          <a:xfrm>
            <a:off x="6513050" y="2875100"/>
            <a:ext cx="2396400" cy="19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잠시후 작성할 PointCut 조합으로 과연 8개 메소드 중, 어디에 적용될것인가?</a:t>
            </a:r>
            <a:endParaRPr/>
          </a:p>
        </p:txBody>
      </p:sp>
      <p:pic>
        <p:nvPicPr>
          <p:cNvPr id="491" name="Google Shape;49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923825"/>
            <a:ext cx="5707699" cy="161775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64"/>
          <p:cNvSpPr/>
          <p:nvPr/>
        </p:nvSpPr>
        <p:spPr>
          <a:xfrm>
            <a:off x="3552338" y="2621800"/>
            <a:ext cx="302700" cy="1584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64"/>
          <p:cNvSpPr/>
          <p:nvPr/>
        </p:nvSpPr>
        <p:spPr>
          <a:xfrm>
            <a:off x="4229113" y="2924375"/>
            <a:ext cx="1727700" cy="748500"/>
          </a:xfrm>
          <a:prstGeom prst="wedgeRoundRectCallout">
            <a:avLst>
              <a:gd fmla="val -64286" name="adj1"/>
              <a:gd fmla="val 21269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8개의 메소드 호출</a:t>
            </a:r>
            <a:endParaRPr/>
          </a:p>
        </p:txBody>
      </p:sp>
      <p:pic>
        <p:nvPicPr>
          <p:cNvPr id="494" name="Google Shape;494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2605425"/>
            <a:ext cx="3418049" cy="23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65"/>
          <p:cNvPicPr preferRelativeResize="0"/>
          <p:nvPr/>
        </p:nvPicPr>
        <p:blipFill rotWithShape="1">
          <a:blip r:embed="rId3">
            <a:alphaModFix/>
          </a:blip>
          <a:srcRect b="1797" l="0" r="0" t="0"/>
          <a:stretch/>
        </p:blipFill>
        <p:spPr>
          <a:xfrm>
            <a:off x="152400" y="946925"/>
            <a:ext cx="5819175" cy="24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65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실험 pc1</a:t>
            </a:r>
            <a:r>
              <a:rPr lang="ko"/>
              <a:t> : LogAspect3.java 작성</a:t>
            </a:r>
            <a:endParaRPr/>
          </a:p>
        </p:txBody>
      </p:sp>
      <p:sp>
        <p:nvSpPr>
          <p:cNvPr id="501" name="Google Shape;501;p65"/>
          <p:cNvSpPr txBox="1"/>
          <p:nvPr/>
        </p:nvSpPr>
        <p:spPr>
          <a:xfrm>
            <a:off x="4163100" y="2645700"/>
            <a:ext cx="4904700" cy="2160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com.lec.spring.aop02.MyService21.</a:t>
            </a: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doAction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com.lec.spring.aop02.MyService22.</a:t>
            </a: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doAction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com.lec.spring.aop03.MyServiceEx31.</a:t>
            </a: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doAction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com.lec.spring.aop03.MyServiceEx31.</a:t>
            </a:r>
            <a:r>
              <a:rPr lang="ko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doWorking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com.lec.spring.aop03.MyServiceEx31.</a:t>
            </a:r>
            <a:r>
              <a:rPr lang="ko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quitAction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com.lec.spring.aop03.MyServiceEx32.</a:t>
            </a: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doAction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com.lec.spring.aop03.MyServiceEx32.</a:t>
            </a:r>
            <a:r>
              <a:rPr lang="ko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doWorking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com.lec.spring.aop03.MyServiceEx32.</a:t>
            </a:r>
            <a:r>
              <a:rPr lang="ko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quitAction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/>
          </a:p>
        </p:txBody>
      </p:sp>
      <p:sp>
        <p:nvSpPr>
          <p:cNvPr id="502" name="Google Shape;502;p65"/>
          <p:cNvSpPr/>
          <p:nvPr/>
        </p:nvSpPr>
        <p:spPr>
          <a:xfrm>
            <a:off x="530050" y="3905075"/>
            <a:ext cx="2794800" cy="796200"/>
          </a:xfrm>
          <a:prstGeom prst="wedgeRectCallout">
            <a:avLst>
              <a:gd fmla="val 74999" name="adj1"/>
              <a:gd fmla="val -27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과연 어느 메소드에 적용되나?</a:t>
            </a:r>
            <a:endParaRPr/>
          </a:p>
        </p:txBody>
      </p:sp>
      <p:sp>
        <p:nvSpPr>
          <p:cNvPr id="503" name="Google Shape;503;p65"/>
          <p:cNvSpPr/>
          <p:nvPr/>
        </p:nvSpPr>
        <p:spPr>
          <a:xfrm>
            <a:off x="461825" y="1720025"/>
            <a:ext cx="4570200" cy="246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6"/>
          <p:cNvSpPr txBox="1"/>
          <p:nvPr>
            <p:ph type="title"/>
          </p:nvPr>
        </p:nvSpPr>
        <p:spPr>
          <a:xfrm>
            <a:off x="311700" y="64025"/>
            <a:ext cx="3088200" cy="707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확인 </a:t>
            </a:r>
            <a:r>
              <a:rPr lang="ko">
                <a:solidFill>
                  <a:srgbClr val="0000FF"/>
                </a:solidFill>
              </a:rPr>
              <a:t>pc1</a:t>
            </a:r>
            <a:r>
              <a:rPr lang="ko"/>
              <a:t>  </a:t>
            </a:r>
            <a:endParaRPr/>
          </a:p>
        </p:txBody>
      </p:sp>
      <p:sp>
        <p:nvSpPr>
          <p:cNvPr id="509" name="Google Shape;509;p66"/>
          <p:cNvSpPr txBox="1"/>
          <p:nvPr>
            <p:ph idx="1" type="body"/>
          </p:nvPr>
        </p:nvSpPr>
        <p:spPr>
          <a:xfrm>
            <a:off x="58650" y="2607150"/>
            <a:ext cx="4051500" cy="22374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/>
              <a:t>MyService21 의 doAction() 호출</a:t>
            </a:r>
            <a:br>
              <a:rPr lang="ko" sz="1400"/>
            </a:br>
            <a:r>
              <a:rPr lang="ko" sz="1400"/>
              <a:t>MyService22 의 doAction() 호출</a:t>
            </a:r>
            <a:br>
              <a:rPr lang="ko" sz="1400"/>
            </a:br>
            <a:r>
              <a:rPr lang="ko" sz="1400">
                <a:solidFill>
                  <a:srgbClr val="0000FF"/>
                </a:solidFill>
              </a:rPr>
              <a:t>[Advice]</a:t>
            </a:r>
            <a:r>
              <a:rPr lang="ko" sz="1400"/>
              <a:t> MyServiceEx31 의 doAction() 호출</a:t>
            </a:r>
            <a:br>
              <a:rPr lang="ko" sz="1400"/>
            </a:br>
            <a:r>
              <a:rPr lang="ko" sz="1400">
                <a:solidFill>
                  <a:srgbClr val="0000FF"/>
                </a:solidFill>
              </a:rPr>
              <a:t>[Advice]</a:t>
            </a:r>
            <a:r>
              <a:rPr lang="ko" sz="1400"/>
              <a:t> MyServiceEx31 의 doWorking() 호출</a:t>
            </a:r>
            <a:br>
              <a:rPr lang="ko" sz="1400"/>
            </a:br>
            <a:r>
              <a:rPr lang="ko" sz="1400">
                <a:solidFill>
                  <a:srgbClr val="0000FF"/>
                </a:solidFill>
              </a:rPr>
              <a:t>[Advice]</a:t>
            </a:r>
            <a:r>
              <a:rPr lang="ko" sz="1400"/>
              <a:t> </a:t>
            </a:r>
            <a:r>
              <a:rPr lang="ko" sz="1400"/>
              <a:t>MyServiceEx31 의 quitAction() 호출</a:t>
            </a:r>
            <a:br>
              <a:rPr lang="ko" sz="1400"/>
            </a:br>
            <a:r>
              <a:rPr lang="ko" sz="1400">
                <a:solidFill>
                  <a:srgbClr val="0000FF"/>
                </a:solidFill>
              </a:rPr>
              <a:t>[Advice]</a:t>
            </a:r>
            <a:r>
              <a:rPr lang="ko" sz="1400"/>
              <a:t> </a:t>
            </a:r>
            <a:r>
              <a:rPr lang="ko" sz="1400"/>
              <a:t>MyServiceEx32 의 doAction() 호출</a:t>
            </a:r>
            <a:br>
              <a:rPr lang="ko" sz="1400"/>
            </a:br>
            <a:r>
              <a:rPr lang="ko" sz="1400">
                <a:solidFill>
                  <a:srgbClr val="0000FF"/>
                </a:solidFill>
              </a:rPr>
              <a:t>[Advice]</a:t>
            </a:r>
            <a:r>
              <a:rPr lang="ko" sz="1400"/>
              <a:t> </a:t>
            </a:r>
            <a:r>
              <a:rPr lang="ko" sz="1400"/>
              <a:t>MyServiceEx32 의 doWorking() 호출</a:t>
            </a:r>
            <a:br>
              <a:rPr lang="ko" sz="1400"/>
            </a:br>
            <a:r>
              <a:rPr lang="ko" sz="1400">
                <a:solidFill>
                  <a:srgbClr val="0000FF"/>
                </a:solidFill>
              </a:rPr>
              <a:t>[Advice]</a:t>
            </a:r>
            <a:r>
              <a:rPr lang="ko" sz="1400"/>
              <a:t> </a:t>
            </a:r>
            <a:r>
              <a:rPr lang="ko" sz="1400"/>
              <a:t>MyServiceEx32 의 quitAction() 호출</a:t>
            </a:r>
            <a:endParaRPr sz="1400"/>
          </a:p>
        </p:txBody>
      </p:sp>
      <p:sp>
        <p:nvSpPr>
          <p:cNvPr id="510" name="Google Shape;510;p66"/>
          <p:cNvSpPr txBox="1"/>
          <p:nvPr/>
        </p:nvSpPr>
        <p:spPr>
          <a:xfrm>
            <a:off x="4163100" y="2607150"/>
            <a:ext cx="4904700" cy="2160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com.lec.spring.aop02.MyService21.</a:t>
            </a: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doAction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com.lec.spring.aop02.MyService22.</a:t>
            </a: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doAction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com.lec.spring.aop03.MyServiceEx31.</a:t>
            </a: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doAction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com.lec.spring.aop03.MyServiceEx31.</a:t>
            </a:r>
            <a:r>
              <a:rPr lang="ko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doWorking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com.lec.spring.aop03.MyServiceEx31.</a:t>
            </a:r>
            <a:r>
              <a:rPr lang="ko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quitAction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com.lec.spring.aop03.MyServiceEx32.</a:t>
            </a: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doAction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com.lec.spring.aop03.MyServiceEx32.</a:t>
            </a:r>
            <a:r>
              <a:rPr lang="ko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doWorking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com.lec.spring.aop03.MyServiceEx32.</a:t>
            </a:r>
            <a:r>
              <a:rPr lang="ko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quitAction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/>
          </a:p>
        </p:txBody>
      </p:sp>
      <p:pic>
        <p:nvPicPr>
          <p:cNvPr id="511" name="Google Shape;511;p66"/>
          <p:cNvPicPr preferRelativeResize="0"/>
          <p:nvPr/>
        </p:nvPicPr>
        <p:blipFill rotWithShape="1">
          <a:blip r:embed="rId3">
            <a:alphaModFix/>
          </a:blip>
          <a:srcRect b="49452" l="4424" r="1440" t="19426"/>
          <a:stretch/>
        </p:blipFill>
        <p:spPr>
          <a:xfrm>
            <a:off x="1705075" y="1347875"/>
            <a:ext cx="5477924" cy="76437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66"/>
          <p:cNvSpPr/>
          <p:nvPr/>
        </p:nvSpPr>
        <p:spPr>
          <a:xfrm>
            <a:off x="1757225" y="1643825"/>
            <a:ext cx="4570200" cy="246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66"/>
          <p:cNvSpPr/>
          <p:nvPr/>
        </p:nvSpPr>
        <p:spPr>
          <a:xfrm>
            <a:off x="4234550" y="3197550"/>
            <a:ext cx="295800" cy="1482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실험 pc2</a:t>
            </a:r>
            <a:r>
              <a:rPr lang="ko"/>
              <a:t> : </a:t>
            </a:r>
            <a:endParaRPr/>
          </a:p>
        </p:txBody>
      </p:sp>
      <p:pic>
        <p:nvPicPr>
          <p:cNvPr id="519" name="Google Shape;51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0"/>
            <a:ext cx="4763850" cy="17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67"/>
          <p:cNvSpPr txBox="1"/>
          <p:nvPr/>
        </p:nvSpPr>
        <p:spPr>
          <a:xfrm>
            <a:off x="4163100" y="2645700"/>
            <a:ext cx="4904700" cy="2160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com.lec.spring.aop02.MyService21.</a:t>
            </a: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doAction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com.lec.spring.aop02.MyService22.</a:t>
            </a: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doAction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com.lec.spring.aop03.MyServiceEx31.</a:t>
            </a: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doAction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com.lec.spring.aop03.MyServiceEx31.</a:t>
            </a:r>
            <a:r>
              <a:rPr lang="ko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doWorking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com.lec.spring.aop03.MyServiceEx31.</a:t>
            </a:r>
            <a:r>
              <a:rPr lang="ko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quitAction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com.lec.spring.aop03.MyServiceEx32.</a:t>
            </a: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doAction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com.lec.spring.aop03.MyServiceEx32.</a:t>
            </a:r>
            <a:r>
              <a:rPr lang="ko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doWorking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com.lec.spring.aop03.MyServiceEx32.</a:t>
            </a:r>
            <a:r>
              <a:rPr lang="ko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quitAction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/>
          </a:p>
        </p:txBody>
      </p:sp>
      <p:sp>
        <p:nvSpPr>
          <p:cNvPr id="521" name="Google Shape;521;p67"/>
          <p:cNvSpPr/>
          <p:nvPr/>
        </p:nvSpPr>
        <p:spPr>
          <a:xfrm>
            <a:off x="530050" y="3905075"/>
            <a:ext cx="2794800" cy="796200"/>
          </a:xfrm>
          <a:prstGeom prst="wedgeRectCallout">
            <a:avLst>
              <a:gd fmla="val 74999" name="adj1"/>
              <a:gd fmla="val -27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과연 어느 메소드에 적용되나?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확인 </a:t>
            </a:r>
            <a:r>
              <a:rPr lang="ko">
                <a:solidFill>
                  <a:srgbClr val="0000FF"/>
                </a:solidFill>
              </a:rPr>
              <a:t>pc2</a:t>
            </a:r>
            <a:r>
              <a:rPr lang="ko"/>
              <a:t> </a:t>
            </a:r>
            <a:endParaRPr/>
          </a:p>
        </p:txBody>
      </p:sp>
      <p:sp>
        <p:nvSpPr>
          <p:cNvPr id="527" name="Google Shape;527;p68"/>
          <p:cNvSpPr txBox="1"/>
          <p:nvPr>
            <p:ph idx="1" type="body"/>
          </p:nvPr>
        </p:nvSpPr>
        <p:spPr>
          <a:xfrm>
            <a:off x="58650" y="2607150"/>
            <a:ext cx="4051500" cy="22374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solidFill>
                  <a:srgbClr val="0000FF"/>
                </a:solidFill>
              </a:rPr>
              <a:t>[Advice]</a:t>
            </a:r>
            <a:r>
              <a:rPr lang="ko" sz="1400"/>
              <a:t> </a:t>
            </a:r>
            <a:r>
              <a:rPr lang="ko" sz="1400"/>
              <a:t>MyService21 의 doAction() 호출</a:t>
            </a:r>
            <a:br>
              <a:rPr lang="ko" sz="1400"/>
            </a:br>
            <a:r>
              <a:rPr lang="ko" sz="1400">
                <a:solidFill>
                  <a:srgbClr val="0000FF"/>
                </a:solidFill>
              </a:rPr>
              <a:t>[Advice]</a:t>
            </a:r>
            <a:r>
              <a:rPr lang="ko" sz="1400"/>
              <a:t> MyService22 의 doAction() 호출</a:t>
            </a:r>
            <a:br>
              <a:rPr lang="ko" sz="1400"/>
            </a:br>
            <a:r>
              <a:rPr lang="ko" sz="1400"/>
              <a:t>MyServiceEx31 의 doAction() 호출</a:t>
            </a:r>
            <a:br>
              <a:rPr lang="ko" sz="1400"/>
            </a:br>
            <a:r>
              <a:rPr lang="ko" sz="1400"/>
              <a:t>MyServiceEx31 의 doWorking() 호출</a:t>
            </a:r>
            <a:br>
              <a:rPr lang="ko" sz="1400"/>
            </a:br>
            <a:r>
              <a:rPr lang="ko" sz="1400"/>
              <a:t>MyServiceEx31 의 quitAction() 호출</a:t>
            </a:r>
            <a:br>
              <a:rPr lang="ko" sz="1400"/>
            </a:br>
            <a:r>
              <a:rPr lang="ko" sz="1400"/>
              <a:t>MyServiceEx32 의 doAction() 호출</a:t>
            </a:r>
            <a:br>
              <a:rPr lang="ko" sz="1400"/>
            </a:br>
            <a:r>
              <a:rPr lang="ko" sz="1400"/>
              <a:t>MyServiceEx32 의 doWorking() 호출</a:t>
            </a:r>
            <a:br>
              <a:rPr lang="ko" sz="1400"/>
            </a:br>
            <a:r>
              <a:rPr lang="ko" sz="1400"/>
              <a:t>MyServiceEx32 의 quitAction() 호출</a:t>
            </a:r>
            <a:endParaRPr sz="1400"/>
          </a:p>
        </p:txBody>
      </p:sp>
      <p:sp>
        <p:nvSpPr>
          <p:cNvPr id="528" name="Google Shape;528;p68"/>
          <p:cNvSpPr txBox="1"/>
          <p:nvPr/>
        </p:nvSpPr>
        <p:spPr>
          <a:xfrm>
            <a:off x="4163100" y="2607150"/>
            <a:ext cx="4904700" cy="2160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com.lec.spring.aop02.MyService21.</a:t>
            </a: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doAction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com.lec.spring.aop02.MyService22.</a:t>
            </a: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doAction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com.lec.spring.aop03.MyServiceEx31.</a:t>
            </a: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doAction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com.lec.spring.aop03.MyServiceEx31.</a:t>
            </a:r>
            <a:r>
              <a:rPr lang="ko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doWorking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com.lec.spring.aop03.MyServiceEx31.</a:t>
            </a:r>
            <a:r>
              <a:rPr lang="ko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quitAction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com.lec.spring.aop03.MyServiceEx32.</a:t>
            </a: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doAction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com.lec.spring.aop03.MyServiceEx32.</a:t>
            </a:r>
            <a:r>
              <a:rPr lang="ko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doWorking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com.lec.spring.aop03.MyServiceEx32.</a:t>
            </a:r>
            <a:r>
              <a:rPr lang="ko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quitAction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/>
          </a:p>
        </p:txBody>
      </p:sp>
      <p:pic>
        <p:nvPicPr>
          <p:cNvPr id="529" name="Google Shape;52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675" y="1543762"/>
            <a:ext cx="7483249" cy="6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68"/>
          <p:cNvSpPr/>
          <p:nvPr/>
        </p:nvSpPr>
        <p:spPr>
          <a:xfrm>
            <a:off x="4234550" y="2664150"/>
            <a:ext cx="311700" cy="535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9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실험3 pc3</a:t>
            </a:r>
            <a:r>
              <a:rPr lang="ko"/>
              <a:t> :  execution()</a:t>
            </a:r>
            <a:endParaRPr/>
          </a:p>
        </p:txBody>
      </p:sp>
      <p:sp>
        <p:nvSpPr>
          <p:cNvPr id="536" name="Google Shape;536;p69"/>
          <p:cNvSpPr txBox="1"/>
          <p:nvPr>
            <p:ph idx="1" type="body"/>
          </p:nvPr>
        </p:nvSpPr>
        <p:spPr>
          <a:xfrm>
            <a:off x="3324850" y="711425"/>
            <a:ext cx="55074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200"/>
              <a:t>com.lec.spring.aop* 패키지 밑의 My* 클래스에 속한 *Action(..) 메소드</a:t>
            </a:r>
            <a:endParaRPr sz="1200"/>
          </a:p>
        </p:txBody>
      </p:sp>
      <p:pic>
        <p:nvPicPr>
          <p:cNvPr id="537" name="Google Shape;53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25" y="996800"/>
            <a:ext cx="7224600" cy="18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69"/>
          <p:cNvSpPr txBox="1"/>
          <p:nvPr/>
        </p:nvSpPr>
        <p:spPr>
          <a:xfrm>
            <a:off x="4163100" y="2645700"/>
            <a:ext cx="4904700" cy="2160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com.lec.spring.aop02.MyService21.</a:t>
            </a: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doAction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com.lec.spring.aop02.MyService22.</a:t>
            </a: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doAction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com.lec.spring.aop03.MyServiceEx31.</a:t>
            </a: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doAction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com.lec.spring.aop03.MyServiceEx31.</a:t>
            </a:r>
            <a:r>
              <a:rPr lang="ko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doWorking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com.lec.spring.aop03.MyServiceEx31.</a:t>
            </a:r>
            <a:r>
              <a:rPr lang="ko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quitAction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com.lec.spring.aop03.MyServiceEx32.</a:t>
            </a: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doAction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com.lec.spring.aop03.MyServiceEx32.</a:t>
            </a:r>
            <a:r>
              <a:rPr lang="ko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doWorking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com.lec.spring.aop03.MyServiceEx32.</a:t>
            </a:r>
            <a:r>
              <a:rPr lang="ko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quitAction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/>
          </a:p>
        </p:txBody>
      </p:sp>
      <p:sp>
        <p:nvSpPr>
          <p:cNvPr id="539" name="Google Shape;539;p69"/>
          <p:cNvSpPr/>
          <p:nvPr/>
        </p:nvSpPr>
        <p:spPr>
          <a:xfrm>
            <a:off x="530050" y="3905075"/>
            <a:ext cx="2794800" cy="796200"/>
          </a:xfrm>
          <a:prstGeom prst="wedgeRectCallout">
            <a:avLst>
              <a:gd fmla="val 74999" name="adj1"/>
              <a:gd fmla="val -27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과연 어느 메소드에 적용되나?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0"/>
          <p:cNvSpPr txBox="1"/>
          <p:nvPr>
            <p:ph idx="1" type="body"/>
          </p:nvPr>
        </p:nvSpPr>
        <p:spPr>
          <a:xfrm>
            <a:off x="58650" y="2607150"/>
            <a:ext cx="4051500" cy="22374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solidFill>
                  <a:srgbClr val="0000FF"/>
                </a:solidFill>
              </a:rPr>
              <a:t>[Advice]</a:t>
            </a:r>
            <a:r>
              <a:rPr lang="ko" sz="1400"/>
              <a:t> MyService21 의 doAction() 호출</a:t>
            </a:r>
            <a:br>
              <a:rPr lang="ko" sz="1400"/>
            </a:br>
            <a:r>
              <a:rPr lang="ko" sz="1400">
                <a:solidFill>
                  <a:srgbClr val="0000FF"/>
                </a:solidFill>
              </a:rPr>
              <a:t>[Advice]</a:t>
            </a:r>
            <a:r>
              <a:rPr lang="ko" sz="1400"/>
              <a:t> MyService22 의 doAction() 호출</a:t>
            </a:r>
            <a:br>
              <a:rPr lang="ko" sz="1400"/>
            </a:br>
            <a:r>
              <a:rPr lang="ko" sz="1400">
                <a:solidFill>
                  <a:srgbClr val="0000FF"/>
                </a:solidFill>
              </a:rPr>
              <a:t>[Advice]</a:t>
            </a:r>
            <a:r>
              <a:rPr lang="ko" sz="1400"/>
              <a:t> MyServiceEx31 의 doAction() 호출</a:t>
            </a:r>
            <a:br>
              <a:rPr lang="ko" sz="1400"/>
            </a:br>
            <a:r>
              <a:rPr lang="ko" sz="1400"/>
              <a:t>MyServiceEx31 의 doWorking() 호출</a:t>
            </a:r>
            <a:br>
              <a:rPr lang="ko" sz="1400"/>
            </a:br>
            <a:r>
              <a:rPr lang="ko" sz="1400">
                <a:solidFill>
                  <a:srgbClr val="0000FF"/>
                </a:solidFill>
              </a:rPr>
              <a:t>[Advice]</a:t>
            </a:r>
            <a:r>
              <a:rPr lang="ko" sz="1400"/>
              <a:t> MyServiceEx31 의 quitAction() 호출</a:t>
            </a:r>
            <a:br>
              <a:rPr lang="ko" sz="1400"/>
            </a:br>
            <a:r>
              <a:rPr lang="ko" sz="1400">
                <a:solidFill>
                  <a:srgbClr val="0000FF"/>
                </a:solidFill>
              </a:rPr>
              <a:t>[Advice]</a:t>
            </a:r>
            <a:r>
              <a:rPr lang="ko" sz="1400"/>
              <a:t> MyServiceEx32 의 doAction() 호출</a:t>
            </a:r>
            <a:br>
              <a:rPr lang="ko" sz="1400"/>
            </a:br>
            <a:r>
              <a:rPr lang="ko" sz="1400"/>
              <a:t>MyServiceEx32 의 doWorking() 호출</a:t>
            </a:r>
            <a:br>
              <a:rPr lang="ko" sz="1400"/>
            </a:br>
            <a:r>
              <a:rPr lang="ko" sz="1400">
                <a:solidFill>
                  <a:srgbClr val="0000FF"/>
                </a:solidFill>
              </a:rPr>
              <a:t>[Advice]</a:t>
            </a:r>
            <a:r>
              <a:rPr lang="ko" sz="1400"/>
              <a:t> MyServiceEx32 의 quitAction() 호출</a:t>
            </a:r>
            <a:endParaRPr sz="1400"/>
          </a:p>
        </p:txBody>
      </p:sp>
      <p:sp>
        <p:nvSpPr>
          <p:cNvPr id="545" name="Google Shape;545;p7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확인 : </a:t>
            </a:r>
            <a:r>
              <a:rPr lang="ko">
                <a:solidFill>
                  <a:srgbClr val="0000FF"/>
                </a:solidFill>
              </a:rPr>
              <a:t>pc3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46" name="Google Shape;546;p70"/>
          <p:cNvSpPr txBox="1"/>
          <p:nvPr/>
        </p:nvSpPr>
        <p:spPr>
          <a:xfrm>
            <a:off x="4163100" y="2607150"/>
            <a:ext cx="4904700" cy="2160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com.lec.spring.aop02.MyService21.</a:t>
            </a: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doAction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com.lec.spring.aop02.MyService22.</a:t>
            </a: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doAction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com.lec.spring.aop03.MyServiceEx31.</a:t>
            </a: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doAction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com.lec.spring.aop03.MyServiceEx31.</a:t>
            </a:r>
            <a:r>
              <a:rPr lang="ko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doWorking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com.lec.spring.aop03.MyServiceEx31.</a:t>
            </a:r>
            <a:r>
              <a:rPr lang="ko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quitAction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com.lec.spring.aop03.MyServiceEx32.</a:t>
            </a: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doAction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com.lec.spring.aop03.MyServiceEx32.</a:t>
            </a:r>
            <a:r>
              <a:rPr lang="ko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doWorking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com.lec.spring.aop03.MyServiceEx32.</a:t>
            </a:r>
            <a:r>
              <a:rPr lang="ko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quitAction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/>
          </a:p>
        </p:txBody>
      </p:sp>
      <p:sp>
        <p:nvSpPr>
          <p:cNvPr id="547" name="Google Shape;547;p70"/>
          <p:cNvSpPr/>
          <p:nvPr/>
        </p:nvSpPr>
        <p:spPr>
          <a:xfrm>
            <a:off x="4234550" y="2664150"/>
            <a:ext cx="303900" cy="74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70"/>
          <p:cNvSpPr/>
          <p:nvPr/>
        </p:nvSpPr>
        <p:spPr>
          <a:xfrm>
            <a:off x="4234550" y="3686675"/>
            <a:ext cx="303900" cy="483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70"/>
          <p:cNvSpPr/>
          <p:nvPr/>
        </p:nvSpPr>
        <p:spPr>
          <a:xfrm>
            <a:off x="4234550" y="4448800"/>
            <a:ext cx="303900" cy="25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0" name="Google Shape;55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50" y="1415399"/>
            <a:ext cx="7821149" cy="8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실험 pc4</a:t>
            </a:r>
            <a:r>
              <a:rPr lang="ko"/>
              <a:t> : </a:t>
            </a:r>
            <a:endParaRPr/>
          </a:p>
        </p:txBody>
      </p:sp>
      <p:pic>
        <p:nvPicPr>
          <p:cNvPr id="556" name="Google Shape;55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75" y="976200"/>
            <a:ext cx="6944326" cy="204165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71"/>
          <p:cNvSpPr txBox="1"/>
          <p:nvPr/>
        </p:nvSpPr>
        <p:spPr>
          <a:xfrm>
            <a:off x="4163100" y="2645700"/>
            <a:ext cx="4904700" cy="2160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com.lec.spring.aop02.MyService21.</a:t>
            </a: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doAction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com.lec.spring.aop02.MyService22.</a:t>
            </a: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doAction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com.lec.spring.aop03.MyServiceEx31.</a:t>
            </a: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doAction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com.lec.spring.aop03.MyServiceEx31.</a:t>
            </a:r>
            <a:r>
              <a:rPr lang="ko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doWorking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com.lec.spring.aop03.MyServiceEx31.</a:t>
            </a:r>
            <a:r>
              <a:rPr lang="ko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quitAction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com.lec.spring.aop03.MyServiceEx32.</a:t>
            </a: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doAction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com.lec.spring.aop03.MyServiceEx32.</a:t>
            </a:r>
            <a:r>
              <a:rPr lang="ko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doWorking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com.lec.spring.aop03.MyServiceEx32.</a:t>
            </a:r>
            <a:r>
              <a:rPr lang="ko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quitAction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/>
          </a:p>
        </p:txBody>
      </p:sp>
      <p:sp>
        <p:nvSpPr>
          <p:cNvPr id="558" name="Google Shape;558;p71"/>
          <p:cNvSpPr/>
          <p:nvPr/>
        </p:nvSpPr>
        <p:spPr>
          <a:xfrm>
            <a:off x="530050" y="3905075"/>
            <a:ext cx="2794800" cy="796200"/>
          </a:xfrm>
          <a:prstGeom prst="wedgeRectCallout">
            <a:avLst>
              <a:gd fmla="val 74999" name="adj1"/>
              <a:gd fmla="val -27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과연 어느 메소드에 적용되나?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923825"/>
            <a:ext cx="4169144" cy="391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결과확인 pc4 </a:t>
            </a:r>
            <a:endParaRPr/>
          </a:p>
        </p:txBody>
      </p:sp>
      <p:sp>
        <p:nvSpPr>
          <p:cNvPr id="564" name="Google Shape;564;p72"/>
          <p:cNvSpPr txBox="1"/>
          <p:nvPr>
            <p:ph idx="1" type="body"/>
          </p:nvPr>
        </p:nvSpPr>
        <p:spPr>
          <a:xfrm>
            <a:off x="6441350" y="1368350"/>
            <a:ext cx="2391000" cy="32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72"/>
          <p:cNvSpPr txBox="1"/>
          <p:nvPr>
            <p:ph idx="1" type="body"/>
          </p:nvPr>
        </p:nvSpPr>
        <p:spPr>
          <a:xfrm>
            <a:off x="58650" y="2607150"/>
            <a:ext cx="4051500" cy="22374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/>
              <a:t>MyService21 의 doAction() 호출</a:t>
            </a:r>
            <a:br>
              <a:rPr lang="ko" sz="1400"/>
            </a:br>
            <a:r>
              <a:rPr lang="ko" sz="1400"/>
              <a:t>MyService22 의 doAction() 호출</a:t>
            </a:r>
            <a:br>
              <a:rPr lang="ko" sz="1400"/>
            </a:br>
            <a:r>
              <a:rPr lang="ko" sz="1400">
                <a:solidFill>
                  <a:srgbClr val="0000FF"/>
                </a:solidFill>
              </a:rPr>
              <a:t>[Advice]</a:t>
            </a:r>
            <a:r>
              <a:rPr lang="ko" sz="1400"/>
              <a:t> MyServiceEx31 의 doAction() 호출</a:t>
            </a:r>
            <a:br>
              <a:rPr lang="ko" sz="1400"/>
            </a:br>
            <a:r>
              <a:rPr lang="ko" sz="1400">
                <a:solidFill>
                  <a:srgbClr val="0000FF"/>
                </a:solidFill>
              </a:rPr>
              <a:t>[Advice]</a:t>
            </a:r>
            <a:r>
              <a:rPr lang="ko" sz="1400"/>
              <a:t> MyServiceEx31 의 doWorking() 호출</a:t>
            </a:r>
            <a:br>
              <a:rPr lang="ko" sz="1400"/>
            </a:br>
            <a:r>
              <a:rPr lang="ko" sz="1400"/>
              <a:t>MyServiceEx31 의 quitAction() 호출</a:t>
            </a:r>
            <a:br>
              <a:rPr lang="ko" sz="1400"/>
            </a:br>
            <a:r>
              <a:rPr lang="ko" sz="1400">
                <a:solidFill>
                  <a:srgbClr val="0000FF"/>
                </a:solidFill>
              </a:rPr>
              <a:t>[Advice]</a:t>
            </a:r>
            <a:r>
              <a:rPr lang="ko" sz="1400"/>
              <a:t> MyServiceEx32 의 doAction() 호출</a:t>
            </a:r>
            <a:br>
              <a:rPr lang="ko" sz="1400"/>
            </a:br>
            <a:r>
              <a:rPr lang="ko" sz="1400">
                <a:solidFill>
                  <a:srgbClr val="0000FF"/>
                </a:solidFill>
              </a:rPr>
              <a:t>[Advice]</a:t>
            </a:r>
            <a:r>
              <a:rPr lang="ko" sz="1400"/>
              <a:t> MyServiceEx32 의 doWorking() 호출</a:t>
            </a:r>
            <a:br>
              <a:rPr lang="ko" sz="1400"/>
            </a:br>
            <a:r>
              <a:rPr lang="ko" sz="1400"/>
              <a:t>MyServiceEx32 의 quitAction() 호출</a:t>
            </a:r>
            <a:endParaRPr sz="1400"/>
          </a:p>
        </p:txBody>
      </p:sp>
      <p:sp>
        <p:nvSpPr>
          <p:cNvPr id="566" name="Google Shape;566;p72"/>
          <p:cNvSpPr txBox="1"/>
          <p:nvPr/>
        </p:nvSpPr>
        <p:spPr>
          <a:xfrm>
            <a:off x="4163100" y="2607150"/>
            <a:ext cx="4904700" cy="2160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com.lec.spring.aop02.MyService21.</a:t>
            </a: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doAction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com.lec.spring.aop02.MyService22.</a:t>
            </a: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doAction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com.lec.spring.aop03.MyServiceEx31.</a:t>
            </a: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doAction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com.lec.spring.aop03.MyServiceEx31.</a:t>
            </a:r>
            <a:r>
              <a:rPr lang="ko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doWorking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com.lec.spring.aop03.MyServiceEx31.</a:t>
            </a:r>
            <a:r>
              <a:rPr lang="ko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quitAction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com.lec.spring.aop03.MyServiceEx32.</a:t>
            </a: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doAction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com.lec.spring.aop03.MyServiceEx32.</a:t>
            </a:r>
            <a:r>
              <a:rPr lang="ko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doWorking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rabicPeriod"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com.lec.spring.aop03.MyServiceEx32.</a:t>
            </a:r>
            <a:r>
              <a:rPr lang="ko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quitAction</a:t>
            </a: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endParaRPr/>
          </a:p>
        </p:txBody>
      </p:sp>
      <p:sp>
        <p:nvSpPr>
          <p:cNvPr id="567" name="Google Shape;567;p72"/>
          <p:cNvSpPr/>
          <p:nvPr/>
        </p:nvSpPr>
        <p:spPr>
          <a:xfrm>
            <a:off x="4234550" y="3153150"/>
            <a:ext cx="303900" cy="483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72"/>
          <p:cNvSpPr/>
          <p:nvPr/>
        </p:nvSpPr>
        <p:spPr>
          <a:xfrm>
            <a:off x="4234550" y="3915275"/>
            <a:ext cx="303900" cy="483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9" name="Google Shape;56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516977"/>
            <a:ext cx="6720026" cy="76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4" name="Google Shape;574;p73"/>
          <p:cNvGraphicFramePr/>
          <p:nvPr/>
        </p:nvGraphicFramePr>
        <p:xfrm>
          <a:off x="876300" y="93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{9D42D1D3-C752-4F2B-9C3E-A1BFA459CB17}</a:tableStyleId>
              </a:tblPr>
              <a:tblGrid>
                <a:gridCol w="4600800"/>
                <a:gridCol w="659550"/>
                <a:gridCol w="659550"/>
                <a:gridCol w="659550"/>
                <a:gridCol w="659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↓ 각 메소드 (JoinPoint)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0000FF"/>
                          </a:solidFill>
                        </a:rPr>
                        <a:t>pc1</a:t>
                      </a:r>
                      <a:endParaRPr sz="1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0000FF"/>
                          </a:solidFill>
                        </a:rPr>
                        <a:t>pc2</a:t>
                      </a:r>
                      <a:endParaRPr sz="1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0000FF"/>
                          </a:solidFill>
                        </a:rPr>
                        <a:t>pc3</a:t>
                      </a:r>
                      <a:endParaRPr sz="1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0000FF"/>
                          </a:solidFill>
                        </a:rPr>
                        <a:t>pc4</a:t>
                      </a:r>
                      <a:endParaRPr sz="1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1.</a:t>
                      </a:r>
                      <a:r>
                        <a:rPr lang="ko"/>
                        <a:t>  </a:t>
                      </a:r>
                      <a:r>
                        <a:rPr lang="ko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com.lec.spring.aop02.MyService21.</a:t>
                      </a:r>
                      <a:r>
                        <a:rPr lang="ko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doAction</a:t>
                      </a:r>
                      <a:r>
                        <a:rPr lang="ko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800"/>
                        <a:t>●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800"/>
                        <a:t>●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2.</a:t>
                      </a:r>
                      <a:r>
                        <a:rPr lang="ko"/>
                        <a:t> </a:t>
                      </a:r>
                      <a:r>
                        <a:rPr lang="ko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com.lec.spring.aop02.MyService22.</a:t>
                      </a:r>
                      <a:r>
                        <a:rPr lang="ko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doAction</a:t>
                      </a:r>
                      <a:r>
                        <a:rPr lang="ko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800"/>
                        <a:t>●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800"/>
                        <a:t>●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3.</a:t>
                      </a:r>
                      <a:r>
                        <a:rPr lang="ko"/>
                        <a:t> </a:t>
                      </a:r>
                      <a:r>
                        <a:rPr lang="ko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com.lec.spring.aop03.MyServiceEx31.</a:t>
                      </a:r>
                      <a:r>
                        <a:rPr lang="ko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doAction</a:t>
                      </a:r>
                      <a:r>
                        <a:rPr lang="ko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800"/>
                        <a:t>●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800"/>
                        <a:t>●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●</a:t>
                      </a:r>
                      <a:endParaRPr b="1"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4. </a:t>
                      </a:r>
                      <a:r>
                        <a:rPr lang="ko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com.lec.spring.aop03.MyServiceEx31.</a:t>
                      </a:r>
                      <a:r>
                        <a:rPr lang="ko">
                          <a:solidFill>
                            <a:srgbClr val="FF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doWorking</a:t>
                      </a:r>
                      <a:r>
                        <a:rPr lang="ko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800"/>
                        <a:t>●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800"/>
                        <a:t>●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5. </a:t>
                      </a:r>
                      <a:r>
                        <a:rPr lang="ko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com.lec.spring.aop03.MyServiceEx31.</a:t>
                      </a:r>
                      <a:r>
                        <a:rPr lang="ko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quitAction</a:t>
                      </a:r>
                      <a:r>
                        <a:rPr lang="ko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800"/>
                        <a:t>●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800"/>
                        <a:t>●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6. </a:t>
                      </a:r>
                      <a:r>
                        <a:rPr lang="ko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com.lec.spring.aop03.MyServiceEx32.</a:t>
                      </a:r>
                      <a:r>
                        <a:rPr lang="ko">
                          <a:solidFill>
                            <a:srgbClr val="00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doAction</a:t>
                      </a:r>
                      <a:r>
                        <a:rPr lang="ko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800"/>
                        <a:t>●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800"/>
                        <a:t>●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800"/>
                        <a:t>●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7. </a:t>
                      </a:r>
                      <a:r>
                        <a:rPr lang="ko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com.lec.spring.aop03.MyServiceEx32.</a:t>
                      </a:r>
                      <a:r>
                        <a:rPr lang="ko">
                          <a:solidFill>
                            <a:srgbClr val="FF00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doWorking</a:t>
                      </a:r>
                      <a:r>
                        <a:rPr lang="ko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800"/>
                        <a:t>●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800"/>
                        <a:t>●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8. </a:t>
                      </a:r>
                      <a:r>
                        <a:rPr lang="ko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com.lec.spring.aop03.MyServiceEx32.</a:t>
                      </a:r>
                      <a:r>
                        <a:rPr lang="ko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quitAction</a:t>
                      </a:r>
                      <a:r>
                        <a:rPr lang="ko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800"/>
                        <a:t>●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800"/>
                        <a:t>●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575" name="Google Shape;575;p73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 PointCut 별 적용된 메소드들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그렇다면 .  과연 다음은 어떻게 되겠는가?</a:t>
            </a:r>
            <a:endParaRPr/>
          </a:p>
        </p:txBody>
      </p:sp>
      <p:graphicFrame>
        <p:nvGraphicFramePr>
          <p:cNvPr id="581" name="Google Shape;581;p74"/>
          <p:cNvGraphicFramePr/>
          <p:nvPr/>
        </p:nvGraphicFramePr>
        <p:xfrm>
          <a:off x="1905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{9D42D1D3-C752-4F2B-9C3E-A1BFA459CB17}</a:tableStyleId>
              </a:tblPr>
              <a:tblGrid>
                <a:gridCol w="407750"/>
                <a:gridCol w="600800"/>
                <a:gridCol w="600800"/>
                <a:gridCol w="600800"/>
                <a:gridCol w="600800"/>
                <a:gridCol w="1116400"/>
                <a:gridCol w="1203925"/>
                <a:gridCol w="662500"/>
                <a:gridCol w="1275625"/>
                <a:gridCol w="1578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</a:rPr>
                        <a:t>pc1()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</a:rPr>
                        <a:t>pc2()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</a:rPr>
                        <a:t>pc3()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</a:rPr>
                        <a:t>pc4()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</a:rPr>
                        <a:t>pc1() || pc2()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</a:rPr>
                        <a:t>pc1() &amp;&amp; pc2()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</a:rPr>
                        <a:t>!pc1()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</a:rPr>
                        <a:t>pc3() &amp;&amp; !pc4()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</a:rPr>
                        <a:t>!(pc3() &amp;&amp; pc4())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1.</a:t>
                      </a:r>
                      <a:r>
                        <a:rPr lang="ko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●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●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2.</a:t>
                      </a:r>
                      <a:r>
                        <a:rPr lang="ko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●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●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3.</a:t>
                      </a:r>
                      <a:r>
                        <a:rPr lang="ko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●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●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●</a:t>
                      </a:r>
                      <a:endParaRPr b="1"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4.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●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●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5.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●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●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6.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●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●</a:t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●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7.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●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●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8.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●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●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582" name="Google Shape;582;p74"/>
          <p:cNvSpPr/>
          <p:nvPr/>
        </p:nvSpPr>
        <p:spPr>
          <a:xfrm>
            <a:off x="3603350" y="1982425"/>
            <a:ext cx="4794300" cy="1574100"/>
          </a:xfrm>
          <a:prstGeom prst="roundRect">
            <a:avLst>
              <a:gd fmla="val 16667" name="adj"/>
            </a:avLst>
          </a:prstGeom>
          <a:solidFill>
            <a:srgbClr val="CFFFDD">
              <a:alpha val="36920"/>
            </a:srgbClr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999999"/>
                </a:solidFill>
              </a:rPr>
              <a:t>예측해보고, </a:t>
            </a:r>
            <a:br>
              <a:rPr lang="ko" sz="3000">
                <a:solidFill>
                  <a:srgbClr val="999999"/>
                </a:solidFill>
              </a:rPr>
            </a:br>
            <a:r>
              <a:rPr lang="ko" sz="3000">
                <a:solidFill>
                  <a:srgbClr val="999999"/>
                </a:solidFill>
              </a:rPr>
              <a:t>직접 작성해보고 확인해봅시다</a:t>
            </a:r>
            <a:endParaRPr sz="3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우선, 공통코드 + 핵심코드 가 합쳐져 있는 기존 형태를 먼저 작성해봅니다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핵심 기능 수행  클래스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439200" y="1152425"/>
            <a:ext cx="78456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패키지 : </a:t>
            </a: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com.lec.spring.beans</a:t>
            </a:r>
            <a:b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추상클래스 : </a:t>
            </a: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Service.java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0" l="764" r="0" t="0"/>
          <a:stretch/>
        </p:blipFill>
        <p:spPr>
          <a:xfrm>
            <a:off x="444475" y="1787225"/>
            <a:ext cx="7621499" cy="260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394525" y="4479975"/>
            <a:ext cx="8520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[참조] 현재 실행중인 메소드 이름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83100" y="368825"/>
            <a:ext cx="4528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공통기능 수행 클래스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210600" y="1076225"/>
            <a:ext cx="37371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패키지 : </a:t>
            </a: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com.lec.spring.beans</a:t>
            </a:r>
            <a:b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클래스 : </a:t>
            </a: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Logger</a:t>
            </a: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.java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491825"/>
            <a:ext cx="4528776" cy="422437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353125" y="2908575"/>
            <a:ext cx="3992100" cy="127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실제 로그인/로그아웃을 구현하는게 아니라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로그인/로그아웃 같은 공통기능 수행 객체가 있다고 가정하고 만드는 것이다.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나중에 Advice 로 사용되는 코드다.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