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PT Sans Narrow"/>
      <p:regular r:id="rId51"/>
      <p:bold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Narrow-regular.fntdata"/><Relationship Id="rId50" Type="http://schemas.openxmlformats.org/officeDocument/2006/relationships/slide" Target="slides/slide46.xml"/><Relationship Id="rId53" Type="http://schemas.openxmlformats.org/officeDocument/2006/relationships/font" Target="fonts/OpenSans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7.xml"/><Relationship Id="rId55" Type="http://schemas.openxmlformats.org/officeDocument/2006/relationships/font" Target="fonts/OpenSans-italic.fntdata"/><Relationship Id="rId10" Type="http://schemas.openxmlformats.org/officeDocument/2006/relationships/slide" Target="slides/slide6.xml"/><Relationship Id="rId54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vacan.tistory.com/entry/58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6cfdc64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6cfdc64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6cfdc6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6cfdc6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6cfdc64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6cfdc64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6cfdc6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6cfdc6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6cfdc64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6cfdc64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6cfdc64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6cfdc6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d6cfdc64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d6cfdc64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7a0d3c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7a0d3c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7a0d3c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7a0d3c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d7a0d3c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d7a0d3c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6cfdc6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6cfdc6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7a0d3c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7a0d3c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7a0d3c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7a0d3c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d7a0d3c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d7a0d3c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7a0d3c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7a0d3c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7a0d3c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7a0d3c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7a0d3c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7a0d3c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d7a0d3c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d7a0d3c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d7a0d3c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d7a0d3c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d7a0d3c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d7a0d3c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d7a0d3c6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d7a0d3c6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6cfdc6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6cfdc6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d7a0d3c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d7a0d3c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d7a0d3c6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d7a0d3c6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d7a0d3c6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d7a0d3c6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7a0d3c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7a0d3c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d7a0d3c6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d7a0d3c6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d7a0d3c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d7a0d3c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d7a0d3c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d7a0d3c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d7a0d3c6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d7a0d3c6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d7a0d3c6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d7a0d3c6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d7a0d3c6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d7a0d3c6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6cfdc6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6cfdc6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d7a0d3c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d7a0d3c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d7a0d3c6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d7a0d3c6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d7a0d3c6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d7a0d3c6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d7a0d3c6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d7a0d3c6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d7a0d3c6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d7a0d3c6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d7a0d3c6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d7a0d3c6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&lt;filter&gt;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&lt;filter-name&gt;encodingFilter&lt;/filter-name&gt;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&lt;filter-class&gt;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org.springframework.web.filter.CharacterEncodingFilter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&lt;/filter-class&gt;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&lt;param-name&gt;encoding&lt;/param-name&gt;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&lt;param-value&gt;UTF-8&lt;/param-value&gt;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&lt;param-name&gt;forceEncoding&lt;/param-name&gt;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&lt;param-value&gt;true&lt;/param-value&gt;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&lt;/init-param&gt;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&lt;/filter&gt;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&lt;filter-mapping&gt;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&lt;filter-name&gt;encodingFilter&lt;/filter-name&gt;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&lt;url-pattern&gt;/*&lt;/url-pattern&gt;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&lt;/filter-mapping&gt;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203d4c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203d4c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CCCC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https://javacan.tistory.com/entry/58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6cfdc6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6cfdc6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6cfdc6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6cfdc6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6cfdc6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6cfdc6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6cfdc64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6cfdc6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29ca86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29ca86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ocalhost:8080/sts09_mvc/img/apple2.png" TargetMode="External"/><Relationship Id="rId4" Type="http://schemas.openxmlformats.org/officeDocument/2006/relationships/hyperlink" Target="http://localhost:8080/sts09_mvc/" TargetMode="External"/><Relationship Id="rId5" Type="http://schemas.openxmlformats.org/officeDocument/2006/relationships/hyperlink" Target="http://localhost:8080/sts09_mvc/WEB-INF/views/img/apple2.png" TargetMode="External"/><Relationship Id="rId6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localhost:8080" TargetMode="External"/><Relationship Id="rId4" Type="http://schemas.openxmlformats.org/officeDocument/2006/relationships/hyperlink" Target="http://localhost:8080" TargetMode="External"/><Relationship Id="rId5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44.png"/><Relationship Id="rId5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5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구조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어렵지만, 반드시 이해해야 합니다.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학습의 목적!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885325"/>
            <a:ext cx="8520600" cy="566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000"/>
              <a:t>아래 화면이 뜨는 과정 의 이해</a:t>
            </a:r>
            <a:endParaRPr sz="30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63" y="1605250"/>
            <a:ext cx="5667375" cy="2057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2"/>
          <p:cNvSpPr/>
          <p:nvPr/>
        </p:nvSpPr>
        <p:spPr>
          <a:xfrm>
            <a:off x="945375" y="3972875"/>
            <a:ext cx="4417500" cy="566400"/>
          </a:xfrm>
          <a:prstGeom prst="wedgeRectCallout">
            <a:avLst>
              <a:gd fmla="val -15160" name="adj1"/>
              <a:gd fmla="val -107265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과정만 이해해도 스프링 MVC 절반은 이해한 셈.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06200" y="190000"/>
            <a:ext cx="8520600" cy="7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동작 흐름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06200" y="933225"/>
            <a:ext cx="1602000" cy="3787500"/>
          </a:xfrm>
          <a:prstGeom prst="flowChartAlternateProcess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클라이언트</a:t>
            </a:r>
            <a:endParaRPr sz="1800"/>
          </a:p>
        </p:txBody>
      </p:sp>
      <p:sp>
        <p:nvSpPr>
          <p:cNvPr id="174" name="Google Shape;174;p23"/>
          <p:cNvSpPr/>
          <p:nvPr/>
        </p:nvSpPr>
        <p:spPr>
          <a:xfrm>
            <a:off x="2416000" y="933225"/>
            <a:ext cx="6416400" cy="3787500"/>
          </a:xfrm>
          <a:prstGeom prst="flowChartAlternateProcess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서버</a:t>
            </a:r>
            <a:endParaRPr sz="1800"/>
          </a:p>
        </p:txBody>
      </p:sp>
      <p:sp>
        <p:nvSpPr>
          <p:cNvPr id="175" name="Google Shape;175;p23"/>
          <p:cNvSpPr/>
          <p:nvPr/>
        </p:nvSpPr>
        <p:spPr>
          <a:xfrm>
            <a:off x="2820350" y="1376175"/>
            <a:ext cx="1667400" cy="1599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Dispatcher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Servlet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315400" y="1868800"/>
            <a:ext cx="1456800" cy="590100"/>
          </a:xfrm>
          <a:prstGeom prst="rightArrow">
            <a:avLst>
              <a:gd fmla="val 64481" name="adj1"/>
              <a:gd fmla="val 3553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①</a:t>
            </a:r>
            <a:r>
              <a:rPr lang="ko"/>
              <a:t>Request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641175" y="1309000"/>
            <a:ext cx="20523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HandlerMapping</a:t>
            </a:r>
            <a:endParaRPr sz="1800"/>
          </a:p>
        </p:txBody>
      </p:sp>
      <p:sp>
        <p:nvSpPr>
          <p:cNvPr id="178" name="Google Shape;178;p23"/>
          <p:cNvSpPr/>
          <p:nvPr/>
        </p:nvSpPr>
        <p:spPr>
          <a:xfrm>
            <a:off x="6641175" y="2223400"/>
            <a:ext cx="20523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Controller</a:t>
            </a:r>
            <a:endParaRPr sz="1800"/>
          </a:p>
        </p:txBody>
      </p:sp>
      <p:sp>
        <p:nvSpPr>
          <p:cNvPr id="179" name="Google Shape;179;p23"/>
          <p:cNvSpPr/>
          <p:nvPr/>
        </p:nvSpPr>
        <p:spPr>
          <a:xfrm>
            <a:off x="6641175" y="3137800"/>
            <a:ext cx="20523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ViewResolver</a:t>
            </a:r>
            <a:endParaRPr sz="1800"/>
          </a:p>
        </p:txBody>
      </p:sp>
      <p:cxnSp>
        <p:nvCxnSpPr>
          <p:cNvPr id="180" name="Google Shape;180;p23"/>
          <p:cNvCxnSpPr>
            <a:stCxn id="175" idx="7"/>
            <a:endCxn id="177" idx="1"/>
          </p:cNvCxnSpPr>
          <p:nvPr/>
        </p:nvCxnSpPr>
        <p:spPr>
          <a:xfrm flipH="1" rot="10800000">
            <a:off x="4243565" y="1604175"/>
            <a:ext cx="23976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7" idx="2"/>
            <a:endCxn id="178" idx="0"/>
          </p:cNvCxnSpPr>
          <p:nvPr/>
        </p:nvCxnSpPr>
        <p:spPr>
          <a:xfrm>
            <a:off x="7667325" y="1899100"/>
            <a:ext cx="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endCxn id="175" idx="5"/>
          </p:cNvCxnSpPr>
          <p:nvPr/>
        </p:nvCxnSpPr>
        <p:spPr>
          <a:xfrm rot="10800000">
            <a:off x="4243565" y="2741775"/>
            <a:ext cx="23487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>
            <a:stCxn id="175" idx="6"/>
          </p:cNvCxnSpPr>
          <p:nvPr/>
        </p:nvCxnSpPr>
        <p:spPr>
          <a:xfrm>
            <a:off x="4487750" y="2176125"/>
            <a:ext cx="2180400" cy="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>
            <a:endCxn id="179" idx="1"/>
          </p:cNvCxnSpPr>
          <p:nvPr/>
        </p:nvCxnSpPr>
        <p:spPr>
          <a:xfrm>
            <a:off x="4034775" y="2924650"/>
            <a:ext cx="26064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3"/>
          <p:cNvSpPr/>
          <p:nvPr/>
        </p:nvSpPr>
        <p:spPr>
          <a:xfrm>
            <a:off x="3745575" y="3595000"/>
            <a:ext cx="8925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</a:t>
            </a:r>
            <a:endParaRPr sz="1800"/>
          </a:p>
        </p:txBody>
      </p:sp>
      <p:sp>
        <p:nvSpPr>
          <p:cNvPr id="186" name="Google Shape;186;p23"/>
          <p:cNvSpPr/>
          <p:nvPr/>
        </p:nvSpPr>
        <p:spPr>
          <a:xfrm>
            <a:off x="1315400" y="3505525"/>
            <a:ext cx="1341900" cy="707400"/>
          </a:xfrm>
          <a:prstGeom prst="leftArrow">
            <a:avLst>
              <a:gd fmla="val 50000" name="adj1"/>
              <a:gd fmla="val 37268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</a:rPr>
              <a:t>⑦</a:t>
            </a:r>
            <a:r>
              <a:rPr lang="ko"/>
              <a:t>Response</a:t>
            </a:r>
            <a:endParaRPr/>
          </a:p>
        </p:txBody>
      </p:sp>
      <p:cxnSp>
        <p:nvCxnSpPr>
          <p:cNvPr id="187" name="Google Shape;187;p23"/>
          <p:cNvCxnSpPr>
            <a:stCxn id="185" idx="1"/>
            <a:endCxn id="186" idx="3"/>
          </p:cNvCxnSpPr>
          <p:nvPr/>
        </p:nvCxnSpPr>
        <p:spPr>
          <a:xfrm rot="10800000">
            <a:off x="2657175" y="3859150"/>
            <a:ext cx="1088400" cy="3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79" idx="2"/>
            <a:endCxn id="185" idx="3"/>
          </p:cNvCxnSpPr>
          <p:nvPr/>
        </p:nvCxnSpPr>
        <p:spPr>
          <a:xfrm rot="5400000">
            <a:off x="6071475" y="2294350"/>
            <a:ext cx="162300" cy="3029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3"/>
          <p:cNvSpPr txBox="1"/>
          <p:nvPr/>
        </p:nvSpPr>
        <p:spPr>
          <a:xfrm>
            <a:off x="4619975" y="1345225"/>
            <a:ext cx="2000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②</a:t>
            </a:r>
            <a:r>
              <a:rPr lang="ko"/>
              <a:t> 컨트롤러 선택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781624" y="1878625"/>
            <a:ext cx="1558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③</a:t>
            </a:r>
            <a:r>
              <a:rPr lang="ko"/>
              <a:t> 처리넘김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HandlerAdapter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857825" y="2488225"/>
            <a:ext cx="1558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④</a:t>
            </a:r>
            <a:r>
              <a:rPr lang="ko"/>
              <a:t> 처리결과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ModelAndView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4629225" y="3174025"/>
            <a:ext cx="1558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⑤</a:t>
            </a:r>
            <a:r>
              <a:rPr lang="ko"/>
              <a:t> View 선택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2876625" y="3097825"/>
            <a:ext cx="1558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⑥</a:t>
            </a:r>
            <a:r>
              <a:rPr lang="ko"/>
              <a:t> 결과출력</a:t>
            </a:r>
            <a:endParaRPr/>
          </a:p>
        </p:txBody>
      </p:sp>
      <p:cxnSp>
        <p:nvCxnSpPr>
          <p:cNvPr id="194" name="Google Shape;194;p23"/>
          <p:cNvCxnSpPr>
            <a:stCxn id="175" idx="4"/>
            <a:endCxn id="185" idx="0"/>
          </p:cNvCxnSpPr>
          <p:nvPr/>
        </p:nvCxnSpPr>
        <p:spPr>
          <a:xfrm>
            <a:off x="3654050" y="2976075"/>
            <a:ext cx="537900" cy="6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216425"/>
            <a:ext cx="8520600" cy="1141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Step 1</a:t>
            </a:r>
            <a:r>
              <a:rPr lang="ko"/>
              <a:t>: </a:t>
            </a:r>
            <a:r>
              <a:rPr lang="ko" u="sng"/>
              <a:t>모든</a:t>
            </a:r>
            <a:r>
              <a:rPr lang="ko"/>
              <a:t> Request 는 </a:t>
            </a:r>
            <a:r>
              <a:rPr lang="ko">
                <a:solidFill>
                  <a:srgbClr val="0000FF"/>
                </a:solidFill>
              </a:rPr>
              <a:t>DispatcherServlet </a:t>
            </a:r>
            <a:r>
              <a:rPr lang="ko"/>
              <a:t>이 받아서 일괄 관리/처리 한다.  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473475"/>
            <a:ext cx="84234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web.xml</a:t>
            </a:r>
            <a:r>
              <a:rPr lang="ko"/>
              <a:t> 을 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50" y="1929813"/>
            <a:ext cx="55816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224975" y="4173650"/>
            <a:ext cx="1295400" cy="792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어떻게?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0" y="1076225"/>
            <a:ext cx="8902648" cy="3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5790350" y="388850"/>
            <a:ext cx="2289300" cy="1016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DispatcherServlet </a:t>
            </a:r>
            <a:r>
              <a:rPr lang="ko"/>
              <a:t>은 스프링에서 제공하는 서블릿 클래스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5448825" y="2751050"/>
            <a:ext cx="3213300" cy="1016400"/>
          </a:xfrm>
          <a:prstGeom prst="wedgeRoundRectCallout">
            <a:avLst>
              <a:gd fmla="val -14813" name="adj1"/>
              <a:gd fmla="val -7172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 생성시, </a:t>
            </a:r>
            <a:r>
              <a:rPr lang="ko">
                <a:solidFill>
                  <a:srgbClr val="0000FF"/>
                </a:solidFill>
              </a:rPr>
              <a:t>스프링설정파일</a:t>
            </a:r>
            <a:r>
              <a:rPr lang="ko"/>
              <a:t> 지정.  즉, DispatcherServlet 이 초기화될때 스프링 컨테이너도 생성된다는 뜻.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4413500" y="3933600"/>
            <a:ext cx="3371100" cy="1016400"/>
          </a:xfrm>
          <a:prstGeom prst="wedgeRoundRectCallout">
            <a:avLst>
              <a:gd fmla="val -107429" name="adj1"/>
              <a:gd fmla="val -4123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매핑이 </a:t>
            </a:r>
            <a:r>
              <a:rPr b="1" lang="ko" sz="1800">
                <a:solidFill>
                  <a:srgbClr val="0000FF"/>
                </a:solidFill>
              </a:rPr>
              <a:t>/</a:t>
            </a:r>
            <a:r>
              <a:rPr lang="ko"/>
              <a:t>  이다!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request 를 다 받는 URL 매핑임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140225"/>
            <a:ext cx="327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1372550" y="2976375"/>
            <a:ext cx="1667400" cy="1599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Dispatcher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Servlet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663600" y="2371325"/>
            <a:ext cx="3527400" cy="2462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Container</a:t>
            </a:r>
            <a:endParaRPr sz="1800"/>
          </a:p>
        </p:txBody>
      </p:sp>
      <p:sp>
        <p:nvSpPr>
          <p:cNvPr id="219" name="Google Shape;219;p26"/>
          <p:cNvSpPr txBox="1"/>
          <p:nvPr/>
        </p:nvSpPr>
        <p:spPr>
          <a:xfrm>
            <a:off x="232400" y="704625"/>
            <a:ext cx="85206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지정된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설정파일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(servlet-context.xml) </a:t>
            </a:r>
            <a:r>
              <a:rPr lang="ko" sz="1800"/>
              <a:t>을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이용하여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0000FF"/>
                </a:solidFill>
              </a:rPr>
              <a:t>스프링</a:t>
            </a:r>
            <a:r>
              <a:rPr lang="ko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0000FF"/>
                </a:solidFill>
              </a:rPr>
              <a:t>컨테이너를</a:t>
            </a:r>
            <a:r>
              <a:rPr lang="ko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0000FF"/>
                </a:solidFill>
              </a:rPr>
              <a:t>생성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ko" sz="1800"/>
              <a:t>따로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설정파일을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지정하지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않으면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, “[ </a:t>
            </a:r>
            <a:r>
              <a:rPr lang="ko" sz="1800"/>
              <a:t>서블릿이름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]-servlet.xml” </a:t>
            </a:r>
            <a:r>
              <a:rPr lang="ko" sz="1800"/>
              <a:t>이름으로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설정파일이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지정됨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스프링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컨테이너에서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필요한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HandlerMapping,</a:t>
            </a:r>
            <a:r>
              <a:rPr lang="ko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HandlerAdapter, Controller, ViewResolver </a:t>
            </a:r>
            <a:r>
              <a:rPr lang="ko" sz="1800"/>
              <a:t>등을</a:t>
            </a:r>
            <a:r>
              <a:rPr lang="k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/>
              <a:t>구함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20" name="Google Shape;220;p26"/>
          <p:cNvCxnSpPr>
            <a:stCxn id="217" idx="0"/>
          </p:cNvCxnSpPr>
          <p:nvPr/>
        </p:nvCxnSpPr>
        <p:spPr>
          <a:xfrm rot="-5400000">
            <a:off x="3195050" y="1635975"/>
            <a:ext cx="351600" cy="232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2225750" y="2304150"/>
            <a:ext cx="2360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생성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servlet-context.xml 사용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4941509" y="2878020"/>
            <a:ext cx="3025200" cy="427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HandlerMapping</a:t>
            </a:r>
            <a:endParaRPr sz="1800"/>
          </a:p>
        </p:txBody>
      </p:sp>
      <p:sp>
        <p:nvSpPr>
          <p:cNvPr id="223" name="Google Shape;223;p26"/>
          <p:cNvSpPr/>
          <p:nvPr/>
        </p:nvSpPr>
        <p:spPr>
          <a:xfrm>
            <a:off x="4941509" y="3345658"/>
            <a:ext cx="3025200" cy="427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HandlerAdapter</a:t>
            </a:r>
            <a:endParaRPr sz="1800"/>
          </a:p>
        </p:txBody>
      </p:sp>
      <p:sp>
        <p:nvSpPr>
          <p:cNvPr id="224" name="Google Shape;224;p26"/>
          <p:cNvSpPr/>
          <p:nvPr/>
        </p:nvSpPr>
        <p:spPr>
          <a:xfrm>
            <a:off x="4941509" y="3813296"/>
            <a:ext cx="3025200" cy="427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Controller</a:t>
            </a:r>
            <a:endParaRPr sz="1800"/>
          </a:p>
        </p:txBody>
      </p:sp>
      <p:sp>
        <p:nvSpPr>
          <p:cNvPr id="225" name="Google Shape;225;p26"/>
          <p:cNvSpPr/>
          <p:nvPr/>
        </p:nvSpPr>
        <p:spPr>
          <a:xfrm>
            <a:off x="4941509" y="4280934"/>
            <a:ext cx="3025200" cy="427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ViewResolver</a:t>
            </a:r>
            <a:endParaRPr sz="1800"/>
          </a:p>
        </p:txBody>
      </p:sp>
      <p:cxnSp>
        <p:nvCxnSpPr>
          <p:cNvPr id="226" name="Google Shape;226;p26"/>
          <p:cNvCxnSpPr>
            <a:stCxn id="222" idx="1"/>
            <a:endCxn id="217" idx="6"/>
          </p:cNvCxnSpPr>
          <p:nvPr/>
        </p:nvCxnSpPr>
        <p:spPr>
          <a:xfrm flipH="1">
            <a:off x="3039809" y="3091770"/>
            <a:ext cx="1901700" cy="684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6"/>
          <p:cNvCxnSpPr>
            <a:stCxn id="223" idx="1"/>
            <a:endCxn id="217" idx="6"/>
          </p:cNvCxnSpPr>
          <p:nvPr/>
        </p:nvCxnSpPr>
        <p:spPr>
          <a:xfrm flipH="1">
            <a:off x="3039809" y="3559408"/>
            <a:ext cx="1901700" cy="216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6"/>
          <p:cNvCxnSpPr>
            <a:stCxn id="224" idx="1"/>
            <a:endCxn id="217" idx="6"/>
          </p:cNvCxnSpPr>
          <p:nvPr/>
        </p:nvCxnSpPr>
        <p:spPr>
          <a:xfrm rot="10800000">
            <a:off x="3039809" y="3776246"/>
            <a:ext cx="1901700" cy="25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6"/>
          <p:cNvCxnSpPr>
            <a:stCxn id="225" idx="1"/>
            <a:endCxn id="217" idx="6"/>
          </p:cNvCxnSpPr>
          <p:nvPr/>
        </p:nvCxnSpPr>
        <p:spPr>
          <a:xfrm rot="10800000">
            <a:off x="3039809" y="3776184"/>
            <a:ext cx="1901700" cy="71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216425"/>
            <a:ext cx="8520600" cy="12336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Step2</a:t>
            </a:r>
            <a:r>
              <a:rPr lang="ko"/>
              <a:t>  DispatcherServlet 은 request 를 처리할 </a:t>
            </a:r>
            <a:r>
              <a:rPr lang="ko">
                <a:solidFill>
                  <a:srgbClr val="0000FF"/>
                </a:solidFill>
              </a:rPr>
              <a:t>컨트롤러 선택 (Handler Mapping)</a:t>
            </a:r>
            <a:r>
              <a:rPr lang="ko"/>
              <a:t> 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577600"/>
            <a:ext cx="8520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reqeust 한 URL 을 분석하여, 어떤 ‘컨트롤러 클래스’에서 에서 처리할지 선택 </a:t>
            </a:r>
            <a:br>
              <a:rPr lang="ko"/>
            </a:br>
            <a:r>
              <a:rPr lang="ko" sz="1400"/>
              <a:t>(이일을 수행하는 것이 HandlerMapping 객체다)</a:t>
            </a:r>
            <a:endParaRPr sz="140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13" y="2320163"/>
            <a:ext cx="73437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/>
          <p:nvPr/>
        </p:nvSpPr>
        <p:spPr>
          <a:xfrm>
            <a:off x="224975" y="4173650"/>
            <a:ext cx="1295400" cy="792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컨트롤러 클래스</a:t>
            </a:r>
            <a:r>
              <a:rPr b="1" lang="ko"/>
              <a:t>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클래스 는 누군데?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@Controller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266325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HomeController.java</a:t>
            </a:r>
            <a:r>
              <a:rPr lang="ko"/>
              <a:t> 를 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946425"/>
            <a:ext cx="6328125" cy="10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/>
          <p:nvPr/>
        </p:nvSpPr>
        <p:spPr>
          <a:xfrm>
            <a:off x="5017125" y="1202425"/>
            <a:ext cx="3371100" cy="1016400"/>
          </a:xfrm>
          <a:prstGeom prst="wedgeRoundRectCallout">
            <a:avLst>
              <a:gd fmla="val -96236" name="adj1"/>
              <a:gd fmla="val 4290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ㅅ프링 MVC 에선 @Controller 가 붙은 클래스가 ‘컨트롤러’ 역할을 하는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‘컨트롤러 클래스’가 된다.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24975" y="3949550"/>
            <a:ext cx="3246000" cy="1016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그러니까, 컨트롤러 클래스가 여기저기 여러개 있을수도 있는건데, 어케 콕 찝어서 찾냐구?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/>
        </p:nvSpPr>
        <p:spPr>
          <a:xfrm>
            <a:off x="81100" y="2469175"/>
            <a:ext cx="8839200" cy="154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81100" y="1402375"/>
            <a:ext cx="8839200" cy="10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에 세팅 되어 있다. 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656725"/>
            <a:ext cx="8520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 이 스프링 컨테이너를 생성할때 사용하는 설정파일</a:t>
            </a:r>
            <a:br>
              <a:rPr lang="ko"/>
            </a:br>
            <a:r>
              <a:rPr lang="ko"/>
              <a:t>(예제에서는 </a:t>
            </a:r>
            <a:r>
              <a:rPr b="1" lang="ko"/>
              <a:t>servlet-context.xml</a:t>
            </a:r>
            <a:r>
              <a:rPr lang="ko"/>
              <a:t>) 을 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543125"/>
            <a:ext cx="8839198" cy="4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5517" r="0" t="0"/>
          <a:stretch/>
        </p:blipFill>
        <p:spPr>
          <a:xfrm>
            <a:off x="311700" y="2999500"/>
            <a:ext cx="3453920" cy="9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/>
          <p:nvPr/>
        </p:nvSpPr>
        <p:spPr>
          <a:xfrm>
            <a:off x="5130300" y="3075700"/>
            <a:ext cx="3371100" cy="1016400"/>
          </a:xfrm>
          <a:prstGeom prst="wedgeRoundRectCallout">
            <a:avLst>
              <a:gd fmla="val -5959" name="adj1"/>
              <a:gd fmla="val -7202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base-package</a:t>
            </a:r>
            <a:r>
              <a:rPr lang="ko"/>
              <a:t> 이하에 있는 클래스들만 스캔하여 그 중에서 @Controller 가 붙은 클래스만 컨트롤러 클래스로 인식 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224975" y="4101950"/>
            <a:ext cx="3246000" cy="1016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컨트롤러 찾기만 하면 뭐해?  request 처리 는 어느 코드(메소드) 가 하나?</a:t>
            </a:r>
            <a:endParaRPr b="1"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311700" y="134252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@Controller 이용한 컨트롤러 클래스 사용을 위한 설정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5">
            <a:alphaModFix/>
          </a:blip>
          <a:srcRect b="6182" l="0" r="1806" t="0"/>
          <a:stretch/>
        </p:blipFill>
        <p:spPr>
          <a:xfrm>
            <a:off x="152400" y="1744825"/>
            <a:ext cx="8679899" cy="6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@RequestMapping 으로 request 처리할 메소드 (핸들러: </a:t>
            </a:r>
            <a:r>
              <a:rPr lang="ko">
                <a:solidFill>
                  <a:srgbClr val="0000FF"/>
                </a:solidFill>
              </a:rPr>
              <a:t>handler</a:t>
            </a:r>
            <a:r>
              <a:rPr lang="ko"/>
              <a:t>) 찾기</a:t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574"/>
            <a:ext cx="8224675" cy="2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049775" y="3515975"/>
            <a:ext cx="3371100" cy="1006200"/>
          </a:xfrm>
          <a:prstGeom prst="wedgeRoundRectCallout">
            <a:avLst>
              <a:gd fmla="val 3917" name="adj1"/>
              <a:gd fmla="val -7499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클래스 안에서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@RequestMapping 이 붙은 메소드들중에서 request 처리할 메소드 (handler)선택</a:t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5164575" y="3515975"/>
            <a:ext cx="3371100" cy="1006200"/>
          </a:xfrm>
          <a:prstGeom prst="wedgeRoundRectCallout">
            <a:avLst>
              <a:gd fmla="val 3917" name="adj1"/>
              <a:gd fmla="val -7499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지금의 경우 ‘/’ 인 경우 + GET 방식 request 일때 home() 메소드가 처리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39264" r="5254" t="0"/>
          <a:stretch/>
        </p:blipFill>
        <p:spPr>
          <a:xfrm>
            <a:off x="198500" y="1381025"/>
            <a:ext cx="3410825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>
            <p:ph type="title"/>
          </p:nvPr>
        </p:nvSpPr>
        <p:spPr>
          <a:xfrm>
            <a:off x="831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HandlerMapping </a:t>
            </a:r>
            <a:r>
              <a:rPr lang="ko"/>
              <a:t>객체역할  (정리)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 안에 생성된 객체인 </a:t>
            </a:r>
            <a:r>
              <a:rPr b="1" lang="ko"/>
              <a:t>HandlerMapping </a:t>
            </a:r>
            <a:r>
              <a:rPr lang="ko"/>
              <a:t>의 동작 정리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base-package</a:t>
            </a:r>
            <a:r>
              <a:rPr lang="ko"/>
              <a:t> 밑의 클래스 중에 </a:t>
            </a:r>
            <a:r>
              <a:rPr b="1" lang="ko"/>
              <a:t>@Controller</a:t>
            </a:r>
            <a:r>
              <a:rPr lang="ko"/>
              <a:t> 가 붙은 클래스들을 스캔한다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@Controller 클래스 중 </a:t>
            </a:r>
            <a:r>
              <a:rPr b="1" lang="ko"/>
              <a:t>@RequestMapping</a:t>
            </a:r>
            <a:r>
              <a:rPr lang="ko"/>
              <a:t> 이 붙은 메소드들을 스캔하며</a:t>
            </a:r>
            <a:br>
              <a:rPr lang="ko"/>
            </a:br>
            <a:r>
              <a:rPr lang="ko"/>
              <a:t>해당 request 와 일치하는 것을 찾아서 handler 로 수행하게 한다.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25" y="2725975"/>
            <a:ext cx="4894050" cy="12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/>
          <p:cNvPicPr preferRelativeResize="0"/>
          <p:nvPr/>
        </p:nvPicPr>
        <p:blipFill rotWithShape="1">
          <a:blip r:embed="rId5">
            <a:alphaModFix/>
          </a:blip>
          <a:srcRect b="0" l="0" r="58528" t="0"/>
          <a:stretch/>
        </p:blipFill>
        <p:spPr>
          <a:xfrm>
            <a:off x="5518075" y="2582625"/>
            <a:ext cx="3410824" cy="2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>
            <a:off x="148775" y="4270525"/>
            <a:ext cx="4818000" cy="4668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좋아. 그럼, handler 는 뭘 수행하는데?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Project 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 에서 제공하는 프로젝트 중에</a:t>
            </a:r>
            <a:br>
              <a:rPr lang="ko"/>
            </a:br>
            <a:r>
              <a:rPr b="1" lang="ko"/>
              <a:t>MVC 웹어플리케이션 개발용</a:t>
            </a:r>
            <a:r>
              <a:rPr lang="ko"/>
              <a:t> 프로젝트</a:t>
            </a:r>
            <a:br>
              <a:rPr lang="ko"/>
            </a:br>
            <a:br>
              <a:rPr lang="ko"/>
            </a:br>
            <a:r>
              <a:rPr lang="ko"/>
              <a:t>JSP MVC model2 와 구조상으로 많이 비슷하나,</a:t>
            </a:r>
            <a:br>
              <a:rPr lang="ko"/>
            </a:br>
            <a:r>
              <a:rPr lang="ko"/>
              <a:t>스프링에서 제공하는 다양한 메커니즘들로 인해,  더욱 개발, 유지보수가 좋고</a:t>
            </a:r>
            <a:br>
              <a:rPr lang="ko"/>
            </a:br>
            <a:r>
              <a:rPr lang="ko"/>
              <a:t>오늘날 대부분의 기업용 웹 어플리케이션은 스프링 웹어플리케이션으로 작성됩니다.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이번단원에서는 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Spring MVC Project 의 동작 구조</a:t>
            </a:r>
            <a:r>
              <a:rPr lang="ko">
                <a:solidFill>
                  <a:srgbClr val="FF0000"/>
                </a:solidFill>
              </a:rPr>
              <a:t>에 대한 이해를 다지도록 합니다.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구조를 이해하는게 가장 중요하고, 난이도가 있습니다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00FF"/>
                </a:solidFill>
              </a:rPr>
              <a:t>Step3</a:t>
            </a:r>
            <a:r>
              <a:rPr lang="ko"/>
              <a:t>  request 처리, 결과는 </a:t>
            </a:r>
            <a:r>
              <a:rPr lang="ko">
                <a:solidFill>
                  <a:srgbClr val="0000FF"/>
                </a:solidFill>
              </a:rPr>
              <a:t>ModelAndView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3657275"/>
            <a:ext cx="85206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에서는 handler 수행결과(model, view)를 </a:t>
            </a:r>
            <a:r>
              <a:rPr b="1" lang="ko"/>
              <a:t>HandlerAdapter </a:t>
            </a:r>
            <a:r>
              <a:rPr lang="ko"/>
              <a:t>를 통해 </a:t>
            </a:r>
            <a:r>
              <a:rPr b="1" lang="ko"/>
              <a:t>ModelAndView</a:t>
            </a:r>
            <a:r>
              <a:rPr lang="ko"/>
              <a:t> 객체에 담아 DiapatcherServlet 에 넘긴다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/>
              <a:t>** </a:t>
            </a:r>
            <a:r>
              <a:rPr lang="ko" sz="1200"/>
              <a:t>JSP MVC Model2  때에는  request 결과는 request 의 attribute 에 넣어서 컨트롤러에 넘겼었다.   </a:t>
            </a:r>
            <a:endParaRPr sz="1200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66313"/>
            <a:ext cx="73628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311700" y="64025"/>
            <a:ext cx="59118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HandlerAdapter </a:t>
            </a:r>
            <a:r>
              <a:rPr lang="ko"/>
              <a:t>: </a:t>
            </a:r>
            <a:br>
              <a:rPr lang="ko"/>
            </a:br>
            <a:r>
              <a:rPr lang="ko"/>
              <a:t>Model + View → ModelAndView</a:t>
            </a:r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75" y="1265375"/>
            <a:ext cx="5280825" cy="22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/>
          <p:nvPr/>
        </p:nvSpPr>
        <p:spPr>
          <a:xfrm>
            <a:off x="377375" y="1357325"/>
            <a:ext cx="1572000" cy="905400"/>
          </a:xfrm>
          <a:prstGeom prst="wedgeRoundRectCallout">
            <a:avLst>
              <a:gd fmla="val 114932" name="adj1"/>
              <a:gd fmla="val 787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Model </a:t>
            </a:r>
            <a:r>
              <a:rPr lang="ko"/>
              <a:t>객체에 무언가 담은거 보이죠?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6719300" y="110175"/>
            <a:ext cx="2139300" cy="905400"/>
          </a:xfrm>
          <a:prstGeom prst="wedgeRoundRectCallout">
            <a:avLst>
              <a:gd fmla="val -13295" name="adj1"/>
              <a:gd fmla="val 973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메소드에 </a:t>
            </a:r>
            <a:br>
              <a:rPr lang="ko"/>
            </a:br>
            <a:r>
              <a:rPr lang="ko"/>
              <a:t>Model 이 매개변수로 넘겨지는게 보이죠?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998000" y="2922700"/>
            <a:ext cx="1572000" cy="905400"/>
          </a:xfrm>
          <a:prstGeom prst="wedgeRoundRectCallout">
            <a:avLst>
              <a:gd fmla="val -135267" name="adj1"/>
              <a:gd fmla="val -2109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handler는 String 을 리턴함</a:t>
            </a:r>
            <a:br>
              <a:rPr lang="ko"/>
            </a:br>
            <a:r>
              <a:rPr lang="ko"/>
              <a:t>바로 </a:t>
            </a:r>
            <a:r>
              <a:rPr lang="ko">
                <a:solidFill>
                  <a:srgbClr val="0000FF"/>
                </a:solidFill>
              </a:rPr>
              <a:t>‘뷰’</a:t>
            </a:r>
            <a:r>
              <a:rPr lang="ko"/>
              <a:t> 임.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5342625" y="4334725"/>
            <a:ext cx="3657600" cy="70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“home” 이 뷰(view) 라구요?  어떻게?</a:t>
            </a:r>
            <a:endParaRPr b="1"/>
          </a:p>
        </p:txBody>
      </p:sp>
      <p:sp>
        <p:nvSpPr>
          <p:cNvPr id="296" name="Google Shape;296;p33"/>
          <p:cNvSpPr/>
          <p:nvPr/>
        </p:nvSpPr>
        <p:spPr>
          <a:xfrm>
            <a:off x="2165084" y="3534433"/>
            <a:ext cx="3025200" cy="42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HandlerAdapter</a:t>
            </a:r>
            <a:endParaRPr sz="1800"/>
          </a:p>
        </p:txBody>
      </p:sp>
      <p:cxnSp>
        <p:nvCxnSpPr>
          <p:cNvPr id="297" name="Google Shape;297;p33"/>
          <p:cNvCxnSpPr/>
          <p:nvPr/>
        </p:nvCxnSpPr>
        <p:spPr>
          <a:xfrm flipH="1">
            <a:off x="2875600" y="2792875"/>
            <a:ext cx="135000" cy="74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4158100" y="3319375"/>
            <a:ext cx="1350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3"/>
          <p:cNvCxnSpPr>
            <a:stCxn id="296" idx="2"/>
            <a:endCxn id="300" idx="0"/>
          </p:cNvCxnSpPr>
          <p:nvPr/>
        </p:nvCxnSpPr>
        <p:spPr>
          <a:xfrm>
            <a:off x="3677684" y="3961933"/>
            <a:ext cx="0" cy="30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3"/>
          <p:cNvSpPr/>
          <p:nvPr/>
        </p:nvSpPr>
        <p:spPr>
          <a:xfrm>
            <a:off x="2317300" y="4264375"/>
            <a:ext cx="2720700" cy="307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ModelAndView 객체</a:t>
            </a:r>
            <a:endParaRPr sz="1800"/>
          </a:p>
        </p:txBody>
      </p:sp>
      <p:sp>
        <p:nvSpPr>
          <p:cNvPr id="301" name="Google Shape;301;p33"/>
          <p:cNvSpPr/>
          <p:nvPr/>
        </p:nvSpPr>
        <p:spPr>
          <a:xfrm>
            <a:off x="72575" y="2564275"/>
            <a:ext cx="1787700" cy="1795500"/>
          </a:xfrm>
          <a:prstGeom prst="wedgeRoundRectCallout">
            <a:avLst>
              <a:gd fmla="val 69792" name="adj1"/>
              <a:gd fmla="val 1631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model</a:t>
            </a:r>
            <a:r>
              <a:rPr lang="ko">
                <a:solidFill>
                  <a:srgbClr val="434343"/>
                </a:solidFill>
              </a:rPr>
              <a:t> 과 리턴되는 </a:t>
            </a:r>
            <a:r>
              <a:rPr b="1" lang="ko">
                <a:solidFill>
                  <a:srgbClr val="434343"/>
                </a:solidFill>
              </a:rPr>
              <a:t>view</a:t>
            </a:r>
            <a:r>
              <a:rPr lang="ko">
                <a:solidFill>
                  <a:srgbClr val="434343"/>
                </a:solidFill>
              </a:rPr>
              <a:t> 를 조합하여  ModelAndView 를 생성하고 이를 DispatcherServlet 에 반환함</a:t>
            </a:r>
            <a:br>
              <a:rPr lang="ko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00FF"/>
                </a:solidFill>
              </a:rPr>
              <a:t>Step4</a:t>
            </a:r>
            <a:r>
              <a:rPr lang="ko"/>
              <a:t>  ViewResolver : 뷰 (jsp) 선택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311700" y="732925"/>
            <a:ext cx="8520600" cy="1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컨트롤러의 수행 결과는 Model 과 View 입니다. </a:t>
            </a:r>
            <a:br>
              <a:rPr lang="ko"/>
            </a:br>
            <a:r>
              <a:rPr lang="ko"/>
              <a:t>좀점의 메소드는 Model 은 Model 객체에 담았고   View 는 </a:t>
            </a:r>
            <a:r>
              <a:rPr lang="ko">
                <a:solidFill>
                  <a:srgbClr val="000000"/>
                </a:solidFill>
                <a:highlight>
                  <a:srgbClr val="FFF2CC"/>
                </a:highlight>
              </a:rPr>
              <a:t>“home”</a:t>
            </a:r>
            <a:r>
              <a:rPr lang="ko"/>
              <a:t> 을 리턴했습니다.    DispatcherServlet 은 View 결과를 </a:t>
            </a:r>
            <a:r>
              <a:rPr b="1" lang="ko">
                <a:solidFill>
                  <a:srgbClr val="0000FF"/>
                </a:solidFill>
              </a:rPr>
              <a:t>ViewResolver</a:t>
            </a:r>
            <a:r>
              <a:rPr lang="ko"/>
              <a:t> 에게 넘겨주어</a:t>
            </a:r>
            <a:br>
              <a:rPr lang="ko"/>
            </a:br>
            <a:r>
              <a:rPr lang="ko"/>
              <a:t>“</a:t>
            </a:r>
            <a:r>
              <a:rPr lang="ko">
                <a:solidFill>
                  <a:srgbClr val="000000"/>
                </a:solidFill>
                <a:highlight>
                  <a:srgbClr val="FFF2CC"/>
                </a:highlight>
              </a:rPr>
              <a:t>/WEB-INF/views/home.jsp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” 라는 결과를 받아 옵니다.</a:t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166938"/>
            <a:ext cx="62103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/>
        </p:nvSpPr>
        <p:spPr>
          <a:xfrm>
            <a:off x="1850175" y="3419825"/>
            <a:ext cx="968400" cy="3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“home” 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2666175" y="4448650"/>
            <a:ext cx="25026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/WEB-INF/views/home.jsp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6168575" y="4334725"/>
            <a:ext cx="2850900" cy="70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ViewResolver 가 뭔짓을 했길래?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ViewResolver 세팅 → 설정파일에 있다.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251600" y="847625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ViewResolver 객체는 컨테이너에 생성되어 있고, 이때 세팅된 prefix 와 suffix 값과 조립하여 뷰 를 만들어 냅니다.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3606375" y="2810775"/>
            <a:ext cx="4782300" cy="128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ViewResolver</a:t>
            </a:r>
            <a:br>
              <a:rPr lang="ko" sz="1800"/>
            </a:br>
            <a:r>
              <a:rPr lang="ko" sz="1800"/>
              <a:t>      </a:t>
            </a:r>
            <a:r>
              <a:rPr i="1" lang="ko" sz="1800">
                <a:solidFill>
                  <a:srgbClr val="0000FF"/>
                </a:solidFill>
              </a:rPr>
              <a:t>prefix</a:t>
            </a:r>
            <a:r>
              <a:rPr lang="ko" sz="1800">
                <a:solidFill>
                  <a:srgbClr val="0000FF"/>
                </a:solidFill>
              </a:rPr>
              <a:t>    </a:t>
            </a:r>
            <a:r>
              <a:rPr lang="ko" sz="1800"/>
              <a:t>+      </a:t>
            </a:r>
            <a:r>
              <a:rPr lang="ko" sz="1800">
                <a:highlight>
                  <a:srgbClr val="FFF2CC"/>
                </a:highlight>
              </a:rPr>
              <a:t>“home”</a:t>
            </a:r>
            <a:r>
              <a:rPr lang="ko" sz="1800"/>
              <a:t>    +      </a:t>
            </a:r>
            <a:r>
              <a:rPr i="1" lang="ko" sz="1800">
                <a:solidFill>
                  <a:srgbClr val="0000FF"/>
                </a:solidFill>
              </a:rPr>
              <a:t>suffix</a:t>
            </a:r>
            <a:r>
              <a:rPr lang="ko" sz="1800"/>
              <a:t>  </a:t>
            </a:r>
            <a:br>
              <a:rPr lang="ko" sz="1800"/>
            </a:br>
            <a:r>
              <a:rPr lang="ko" sz="1800"/>
              <a:t>     ↓                     ↓                   ↓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" sz="1800">
                <a:solidFill>
                  <a:srgbClr val="0000FF"/>
                </a:solidFill>
              </a:rPr>
              <a:t>/WEB-INF/views/</a:t>
            </a:r>
            <a:r>
              <a:rPr lang="ko" sz="1800">
                <a:solidFill>
                  <a:srgbClr val="0000FF"/>
                </a:solidFill>
              </a:rPr>
              <a:t>  </a:t>
            </a:r>
            <a:r>
              <a:rPr lang="ko" sz="1800"/>
              <a:t>+ </a:t>
            </a:r>
            <a:r>
              <a:rPr lang="ko" sz="1800">
                <a:highlight>
                  <a:srgbClr val="FFF2CC"/>
                </a:highlight>
              </a:rPr>
              <a:t>home</a:t>
            </a:r>
            <a:r>
              <a:rPr lang="ko" sz="1800"/>
              <a:t>    +    </a:t>
            </a:r>
            <a:r>
              <a:rPr i="1" lang="ko" sz="1800">
                <a:solidFill>
                  <a:srgbClr val="0000FF"/>
                </a:solidFill>
              </a:rPr>
              <a:t>.jsp</a:t>
            </a:r>
            <a:r>
              <a:rPr lang="ko" sz="1800"/>
              <a:t>  </a:t>
            </a:r>
            <a:endParaRPr sz="1800"/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425"/>
            <a:ext cx="8839198" cy="85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2020275" y="2604400"/>
            <a:ext cx="968400" cy="30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</a:t>
            </a:r>
            <a:r>
              <a:rPr b="1" lang="ko"/>
              <a:t>home</a:t>
            </a:r>
            <a:r>
              <a:rPr lang="ko"/>
              <a:t>” 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333375" y="3560125"/>
            <a:ext cx="25026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/WEB-INF/views/home.jsp</a:t>
            </a:r>
            <a:endParaRPr b="1"/>
          </a:p>
        </p:txBody>
      </p:sp>
      <p:cxnSp>
        <p:nvCxnSpPr>
          <p:cNvPr id="322" name="Google Shape;322;p35"/>
          <p:cNvCxnSpPr/>
          <p:nvPr/>
        </p:nvCxnSpPr>
        <p:spPr>
          <a:xfrm flipH="1">
            <a:off x="5143450" y="2060900"/>
            <a:ext cx="75600" cy="147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5"/>
          <p:cNvCxnSpPr/>
          <p:nvPr/>
        </p:nvCxnSpPr>
        <p:spPr>
          <a:xfrm>
            <a:off x="4766325" y="2199250"/>
            <a:ext cx="2062500" cy="128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5"/>
          <p:cNvSpPr txBox="1"/>
          <p:nvPr/>
        </p:nvSpPr>
        <p:spPr>
          <a:xfrm>
            <a:off x="253000" y="2585375"/>
            <a:ext cx="1820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의 리턴값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938800" y="3194975"/>
            <a:ext cx="1509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(view) 완성</a:t>
            </a:r>
            <a:endParaRPr/>
          </a:p>
        </p:txBody>
      </p:sp>
      <p:cxnSp>
        <p:nvCxnSpPr>
          <p:cNvPr id="326" name="Google Shape;326;p35"/>
          <p:cNvCxnSpPr>
            <a:stCxn id="320" idx="3"/>
          </p:cNvCxnSpPr>
          <p:nvPr/>
        </p:nvCxnSpPr>
        <p:spPr>
          <a:xfrm>
            <a:off x="2988675" y="2755300"/>
            <a:ext cx="2067000" cy="29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5"/>
          <p:cNvCxnSpPr>
            <a:endCxn id="321" idx="3"/>
          </p:cNvCxnSpPr>
          <p:nvPr/>
        </p:nvCxnSpPr>
        <p:spPr>
          <a:xfrm rot="10800000">
            <a:off x="2835975" y="3793975"/>
            <a:ext cx="1138200" cy="7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Step5 </a:t>
            </a:r>
            <a:r>
              <a:rPr lang="ko"/>
              <a:t>view 에 model 을 넘겨주어 response</a:t>
            </a:r>
            <a:endParaRPr/>
          </a:p>
        </p:txBody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59300" y="1342525"/>
            <a:ext cx="27207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 은 </a:t>
            </a:r>
            <a:br>
              <a:rPr lang="ko"/>
            </a:br>
            <a:r>
              <a:rPr b="1" lang="ko"/>
              <a:t>webapp</a:t>
            </a:r>
            <a:r>
              <a:rPr lang="ko"/>
              <a:t>(웹 루트)</a:t>
            </a:r>
            <a:r>
              <a:rPr b="1" lang="ko"/>
              <a:t> </a:t>
            </a:r>
            <a:r>
              <a:rPr lang="ko"/>
              <a:t>밑에서 ‘뷰’ 를 찾고</a:t>
            </a:r>
            <a:br>
              <a:rPr lang="ko"/>
            </a:br>
            <a:r>
              <a:rPr lang="ko"/>
              <a:t>그 view에 model 을 넘겨주어 response한다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Model : 컨트롤러의 처리결과 데이터..</a:t>
            </a:r>
            <a:endParaRPr/>
          </a:p>
        </p:txBody>
      </p:sp>
      <p:pic>
        <p:nvPicPr>
          <p:cNvPr id="334" name="Google Shape;3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551" y="1345425"/>
            <a:ext cx="5851751" cy="2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/>
          <p:nvPr/>
        </p:nvSpPr>
        <p:spPr>
          <a:xfrm>
            <a:off x="5167275" y="3517475"/>
            <a:ext cx="2502600" cy="26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/WEB-INF/views/home.jsp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656775" y="2767375"/>
            <a:ext cx="1256100" cy="20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데이터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파일  </a:t>
            </a:r>
            <a:endParaRPr/>
          </a:p>
        </p:txBody>
      </p:sp>
      <p:sp>
        <p:nvSpPr>
          <p:cNvPr id="342" name="Google Shape;342;p37"/>
          <p:cNvSpPr txBox="1"/>
          <p:nvPr>
            <p:ph idx="1" type="body"/>
          </p:nvPr>
        </p:nvSpPr>
        <p:spPr>
          <a:xfrm>
            <a:off x="311700" y="1266325"/>
            <a:ext cx="236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407" y="656732"/>
            <a:ext cx="2672026" cy="29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311700" y="2793850"/>
            <a:ext cx="4353900" cy="70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/WEB-INF/views/home.jsp</a:t>
            </a:r>
            <a:endParaRPr b="1" sz="2400"/>
          </a:p>
        </p:txBody>
      </p:sp>
      <p:sp>
        <p:nvSpPr>
          <p:cNvPr id="345" name="Google Shape;345;p37"/>
          <p:cNvSpPr txBox="1"/>
          <p:nvPr/>
        </p:nvSpPr>
        <p:spPr>
          <a:xfrm>
            <a:off x="1407075" y="2429050"/>
            <a:ext cx="2262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ViewResolver 의 결과물</a:t>
            </a:r>
            <a:endParaRPr/>
          </a:p>
        </p:txBody>
      </p:sp>
      <p:cxnSp>
        <p:nvCxnSpPr>
          <p:cNvPr id="346" name="Google Shape;346;p37"/>
          <p:cNvCxnSpPr>
            <a:stCxn id="344" idx="3"/>
          </p:cNvCxnSpPr>
          <p:nvPr/>
        </p:nvCxnSpPr>
        <p:spPr>
          <a:xfrm>
            <a:off x="4665600" y="3147550"/>
            <a:ext cx="1647600" cy="13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7"/>
          <p:cNvSpPr/>
          <p:nvPr/>
        </p:nvSpPr>
        <p:spPr>
          <a:xfrm>
            <a:off x="176150" y="4321375"/>
            <a:ext cx="5281800" cy="70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model 데이터는 어떻게 view 로 넘어가는데?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311700" y="140225"/>
            <a:ext cx="2955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home.jsp 파일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621925" y="4186225"/>
            <a:ext cx="52101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130371"/>
            <a:ext cx="8829476" cy="83298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272" y="923825"/>
            <a:ext cx="5614599" cy="1392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38"/>
          <p:cNvSpPr/>
          <p:nvPr/>
        </p:nvSpPr>
        <p:spPr>
          <a:xfrm>
            <a:off x="908925" y="2503800"/>
            <a:ext cx="2712900" cy="833100"/>
          </a:xfrm>
          <a:prstGeom prst="wedgeRoundRectCallout">
            <a:avLst>
              <a:gd fmla="val 119036" name="adj1"/>
              <a:gd fmla="val 559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home.jsp 파일에서 EL 을 사용해서 model 에 설정된 값(attribute) 출력가능</a:t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908925" y="1513200"/>
            <a:ext cx="2712900" cy="833100"/>
          </a:xfrm>
          <a:prstGeom prst="wedgeRoundRectCallout">
            <a:avLst>
              <a:gd fmla="val 55838" name="adj1"/>
              <a:gd fmla="val 2235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가 model 에 데이터를 담았다  ( “serverTime” 이라는 이름으로..)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206200" y="190000"/>
            <a:ext cx="8520600" cy="6189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동작 흐름, 꼭 이해해야 합니다</a:t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206200" y="933225"/>
            <a:ext cx="1602000" cy="3787500"/>
          </a:xfrm>
          <a:prstGeom prst="flowChartAlternateProcess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클라이언트</a:t>
            </a:r>
            <a:endParaRPr sz="1800"/>
          </a:p>
        </p:txBody>
      </p:sp>
      <p:sp>
        <p:nvSpPr>
          <p:cNvPr id="364" name="Google Shape;364;p39"/>
          <p:cNvSpPr/>
          <p:nvPr/>
        </p:nvSpPr>
        <p:spPr>
          <a:xfrm>
            <a:off x="2416000" y="933225"/>
            <a:ext cx="6416400" cy="3787500"/>
          </a:xfrm>
          <a:prstGeom prst="flowChartAlternateProcess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서버</a:t>
            </a:r>
            <a:endParaRPr sz="1800"/>
          </a:p>
        </p:txBody>
      </p:sp>
      <p:sp>
        <p:nvSpPr>
          <p:cNvPr id="365" name="Google Shape;365;p39"/>
          <p:cNvSpPr/>
          <p:nvPr/>
        </p:nvSpPr>
        <p:spPr>
          <a:xfrm>
            <a:off x="2820350" y="1376175"/>
            <a:ext cx="1667400" cy="15999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Dispatcher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Servlet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1315400" y="1868800"/>
            <a:ext cx="1456800" cy="590100"/>
          </a:xfrm>
          <a:prstGeom prst="rightArrow">
            <a:avLst>
              <a:gd fmla="val 64481" name="adj1"/>
              <a:gd fmla="val 3553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①</a:t>
            </a:r>
            <a:r>
              <a:rPr lang="ko"/>
              <a:t>Request</a:t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6641175" y="1309000"/>
            <a:ext cx="20523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Handler Mapping</a:t>
            </a:r>
            <a:endParaRPr sz="1800"/>
          </a:p>
        </p:txBody>
      </p:sp>
      <p:sp>
        <p:nvSpPr>
          <p:cNvPr id="368" name="Google Shape;368;p39"/>
          <p:cNvSpPr/>
          <p:nvPr/>
        </p:nvSpPr>
        <p:spPr>
          <a:xfrm>
            <a:off x="6641175" y="2223400"/>
            <a:ext cx="20523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Controller</a:t>
            </a:r>
            <a:endParaRPr sz="1800"/>
          </a:p>
        </p:txBody>
      </p:sp>
      <p:sp>
        <p:nvSpPr>
          <p:cNvPr id="369" name="Google Shape;369;p39"/>
          <p:cNvSpPr/>
          <p:nvPr/>
        </p:nvSpPr>
        <p:spPr>
          <a:xfrm>
            <a:off x="6641175" y="3137800"/>
            <a:ext cx="20523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ViewResolver</a:t>
            </a:r>
            <a:endParaRPr sz="1800"/>
          </a:p>
        </p:txBody>
      </p:sp>
      <p:cxnSp>
        <p:nvCxnSpPr>
          <p:cNvPr id="370" name="Google Shape;370;p39"/>
          <p:cNvCxnSpPr>
            <a:stCxn id="365" idx="7"/>
            <a:endCxn id="367" idx="1"/>
          </p:cNvCxnSpPr>
          <p:nvPr/>
        </p:nvCxnSpPr>
        <p:spPr>
          <a:xfrm flipH="1" rot="10800000">
            <a:off x="4243565" y="1604175"/>
            <a:ext cx="23976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9"/>
          <p:cNvCxnSpPr>
            <a:stCxn id="367" idx="2"/>
            <a:endCxn id="368" idx="0"/>
          </p:cNvCxnSpPr>
          <p:nvPr/>
        </p:nvCxnSpPr>
        <p:spPr>
          <a:xfrm>
            <a:off x="7667325" y="1899100"/>
            <a:ext cx="0" cy="3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9"/>
          <p:cNvCxnSpPr>
            <a:endCxn id="365" idx="5"/>
          </p:cNvCxnSpPr>
          <p:nvPr/>
        </p:nvCxnSpPr>
        <p:spPr>
          <a:xfrm rot="10800000">
            <a:off x="4243565" y="2741775"/>
            <a:ext cx="23487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9"/>
          <p:cNvCxnSpPr>
            <a:stCxn id="365" idx="6"/>
          </p:cNvCxnSpPr>
          <p:nvPr/>
        </p:nvCxnSpPr>
        <p:spPr>
          <a:xfrm>
            <a:off x="4487750" y="2176125"/>
            <a:ext cx="2180400" cy="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9"/>
          <p:cNvCxnSpPr>
            <a:endCxn id="369" idx="1"/>
          </p:cNvCxnSpPr>
          <p:nvPr/>
        </p:nvCxnSpPr>
        <p:spPr>
          <a:xfrm>
            <a:off x="4034775" y="2924650"/>
            <a:ext cx="26064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9"/>
          <p:cNvSpPr/>
          <p:nvPr/>
        </p:nvSpPr>
        <p:spPr>
          <a:xfrm>
            <a:off x="3745575" y="3595000"/>
            <a:ext cx="8925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View</a:t>
            </a:r>
            <a:endParaRPr sz="1800"/>
          </a:p>
        </p:txBody>
      </p:sp>
      <p:sp>
        <p:nvSpPr>
          <p:cNvPr id="376" name="Google Shape;376;p39"/>
          <p:cNvSpPr/>
          <p:nvPr/>
        </p:nvSpPr>
        <p:spPr>
          <a:xfrm>
            <a:off x="1315400" y="3505525"/>
            <a:ext cx="1341900" cy="707400"/>
          </a:xfrm>
          <a:prstGeom prst="leftArrow">
            <a:avLst>
              <a:gd fmla="val 50000" name="adj1"/>
              <a:gd fmla="val 37268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</a:rPr>
              <a:t>⑦</a:t>
            </a:r>
            <a:r>
              <a:rPr lang="ko"/>
              <a:t>Response</a:t>
            </a:r>
            <a:endParaRPr/>
          </a:p>
        </p:txBody>
      </p:sp>
      <p:cxnSp>
        <p:nvCxnSpPr>
          <p:cNvPr id="377" name="Google Shape;377;p39"/>
          <p:cNvCxnSpPr>
            <a:stCxn id="375" idx="1"/>
            <a:endCxn id="376" idx="3"/>
          </p:cNvCxnSpPr>
          <p:nvPr/>
        </p:nvCxnSpPr>
        <p:spPr>
          <a:xfrm rot="10800000">
            <a:off x="2657175" y="3859150"/>
            <a:ext cx="1088400" cy="3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69" idx="2"/>
            <a:endCxn id="375" idx="3"/>
          </p:cNvCxnSpPr>
          <p:nvPr/>
        </p:nvCxnSpPr>
        <p:spPr>
          <a:xfrm rot="5400000">
            <a:off x="6071475" y="2294350"/>
            <a:ext cx="162300" cy="3029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9"/>
          <p:cNvSpPr txBox="1"/>
          <p:nvPr/>
        </p:nvSpPr>
        <p:spPr>
          <a:xfrm>
            <a:off x="4619975" y="1345225"/>
            <a:ext cx="2000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②</a:t>
            </a:r>
            <a:r>
              <a:rPr lang="ko"/>
              <a:t> 컨트롤러 선택</a:t>
            </a:r>
            <a:endParaRPr/>
          </a:p>
        </p:txBody>
      </p:sp>
      <p:sp>
        <p:nvSpPr>
          <p:cNvPr id="380" name="Google Shape;380;p39"/>
          <p:cNvSpPr txBox="1"/>
          <p:nvPr/>
        </p:nvSpPr>
        <p:spPr>
          <a:xfrm>
            <a:off x="4781624" y="1878625"/>
            <a:ext cx="1558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③</a:t>
            </a:r>
            <a:r>
              <a:rPr lang="ko"/>
              <a:t> 처리넘김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HandlerAdapter</a:t>
            </a:r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4857825" y="2488225"/>
            <a:ext cx="1558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④</a:t>
            </a:r>
            <a:r>
              <a:rPr lang="ko"/>
              <a:t> 처리결과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ModelAndView</a:t>
            </a:r>
            <a:endParaRPr/>
          </a:p>
        </p:txBody>
      </p:sp>
      <p:sp>
        <p:nvSpPr>
          <p:cNvPr id="382" name="Google Shape;382;p39"/>
          <p:cNvSpPr txBox="1"/>
          <p:nvPr/>
        </p:nvSpPr>
        <p:spPr>
          <a:xfrm>
            <a:off x="4629225" y="3174025"/>
            <a:ext cx="1558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⑤</a:t>
            </a:r>
            <a:r>
              <a:rPr lang="ko"/>
              <a:t> View 선택</a:t>
            </a:r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2876625" y="3097825"/>
            <a:ext cx="1558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⑥</a:t>
            </a:r>
            <a:r>
              <a:rPr lang="ko"/>
              <a:t> 결과출력</a:t>
            </a:r>
            <a:endParaRPr/>
          </a:p>
        </p:txBody>
      </p:sp>
      <p:cxnSp>
        <p:nvCxnSpPr>
          <p:cNvPr id="384" name="Google Shape;384;p39"/>
          <p:cNvCxnSpPr>
            <a:stCxn id="365" idx="4"/>
            <a:endCxn id="375" idx="0"/>
          </p:cNvCxnSpPr>
          <p:nvPr/>
        </p:nvCxnSpPr>
        <p:spPr>
          <a:xfrm>
            <a:off x="3654050" y="2976075"/>
            <a:ext cx="537900" cy="6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잠깐!  스프링 진도나갈때, Server</a:t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311700" y="1266325"/>
            <a:ext cx="34989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가동할때 스프링 컨테이너도 생성되기 때문에, 현저하게 서버 Start 속도가 느려집니다.   애지간하면,  현재 진행중인인 어플리케이션만 서버에 올려서 실행 합시다.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서버 start 할때 뜨는 메세지 보면 ‘컨테이너’ 만들때 뜨는 메세지 가 보인다. </a:t>
            </a:r>
            <a:endParaRPr/>
          </a:p>
        </p:txBody>
      </p:sp>
      <p:pic>
        <p:nvPicPr>
          <p:cNvPr id="391" name="Google Shape;3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36" y="1152425"/>
            <a:ext cx="3626537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실험</a:t>
            </a:r>
            <a:r>
              <a:rPr lang="ko"/>
              <a:t>:  직접 jsp 로 request 가능?</a:t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311700" y="1113925"/>
            <a:ext cx="85206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http://localhost:8080/sts09_mvc/WEB-INF/views/home.jsp</a:t>
            </a:r>
            <a:endParaRPr/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75" y="1732475"/>
            <a:ext cx="4020600" cy="19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750" y="1670325"/>
            <a:ext cx="189547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1"/>
          <p:cNvSpPr/>
          <p:nvPr/>
        </p:nvSpPr>
        <p:spPr>
          <a:xfrm>
            <a:off x="1992200" y="3882150"/>
            <a:ext cx="3885900" cy="981000"/>
          </a:xfrm>
          <a:prstGeom prst="wedgeRectCallout">
            <a:avLst>
              <a:gd fmla="val 51487" name="adj1"/>
              <a:gd fmla="val -19463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WEB-INF</a:t>
            </a:r>
            <a:r>
              <a:rPr lang="ko"/>
              <a:t>  폴더는 보안상 직접적인 request 가 불가하다.  MVC 모델에서는 ‘뷰’ 파일들은 직접 request 하지 못하도록 설정하는게 일반이다.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3040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818700" cy="1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STS09_MVC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Spring Legacy Proejct   /  </a:t>
            </a:r>
            <a:br>
              <a:rPr lang="ko"/>
            </a:br>
            <a:r>
              <a:rPr b="1" lang="ko">
                <a:solidFill>
                  <a:srgbClr val="0000FF"/>
                </a:solidFill>
              </a:rPr>
              <a:t>Spring MVC Project</a:t>
            </a:r>
            <a:r>
              <a:rPr lang="ko"/>
              <a:t> 템플릿</a:t>
            </a:r>
            <a:br>
              <a:rPr lang="ko"/>
            </a:b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456" y="-1"/>
            <a:ext cx="3040319" cy="503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실험</a:t>
            </a:r>
            <a:r>
              <a:rPr lang="ko"/>
              <a:t>:  WEB-INF 바깥의 뷰 ( jsp ) 파일은?</a:t>
            </a:r>
            <a:endParaRPr/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6413750" y="1642175"/>
            <a:ext cx="24186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webapp 밑에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바로 hello.jsp 작성하고 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jsp 파일을 RunOnServer 해보자.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" y="1496100"/>
            <a:ext cx="19716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350" y="1593975"/>
            <a:ext cx="2158800" cy="2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5382525" y="1266325"/>
            <a:ext cx="34500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HandlerMapping 에 의해 Controller 와 handler 를 찾지 못하면, 걍 해당 파일을 찾아 response 하도록 동작함.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(콘솔에 warning 이 뜰수는 있슴)</a:t>
            </a:r>
            <a:endParaRPr/>
          </a:p>
        </p:txBody>
      </p:sp>
      <p:pic>
        <p:nvPicPr>
          <p:cNvPr id="415" name="Google Shape;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466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href&gt;, &lt;img&gt;, &lt;script src &gt;  등 리소스는?</a:t>
            </a:r>
            <a:endParaRPr/>
          </a:p>
        </p:txBody>
      </p:sp>
      <p:sp>
        <p:nvSpPr>
          <p:cNvPr id="421" name="Google Shape;421;p44"/>
          <p:cNvSpPr txBox="1"/>
          <p:nvPr>
            <p:ph idx="1" type="body"/>
          </p:nvPr>
        </p:nvSpPr>
        <p:spPr>
          <a:xfrm>
            <a:off x="3873450" y="1341775"/>
            <a:ext cx="51213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views 밑에 img 폴더 만들고 적절한 이미지 준비 (</a:t>
            </a:r>
            <a:r>
              <a:rPr lang="ko">
                <a:solidFill>
                  <a:srgbClr val="FF0000"/>
                </a:solidFill>
              </a:rPr>
              <a:t>한글 이름 불가 .. </a:t>
            </a:r>
            <a:r>
              <a:rPr lang="ko" sz="1200">
                <a:solidFill>
                  <a:srgbClr val="FF0000"/>
                </a:solidFill>
              </a:rPr>
              <a:t>아직은..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home.jsp 에 &lt;img&gt; 추가</a:t>
            </a:r>
            <a:endParaRPr/>
          </a:p>
        </p:txBody>
      </p:sp>
      <p:pic>
        <p:nvPicPr>
          <p:cNvPr id="422" name="Google Shape;4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3450"/>
            <a:ext cx="3079325" cy="17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450" y="3582575"/>
            <a:ext cx="65913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결과??</a:t>
            </a:r>
            <a:endParaRPr/>
          </a:p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4558325" y="-2400"/>
            <a:ext cx="44334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0000"/>
                </a:solidFill>
              </a:rPr>
              <a:t>헉? 안된다 왜?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&lt;img src= </a:t>
            </a:r>
            <a:r>
              <a:rPr i="1" lang="ko"/>
              <a:t>이미지파일</a:t>
            </a:r>
            <a:r>
              <a:rPr lang="ko"/>
              <a:t> &gt; </a:t>
            </a:r>
            <a:br>
              <a:rPr lang="ko"/>
            </a:br>
            <a:r>
              <a:rPr lang="ko"/>
              <a:t>&lt;script src= </a:t>
            </a:r>
            <a:r>
              <a:rPr i="1" lang="ko"/>
              <a:t>자바스크립트파일</a:t>
            </a:r>
            <a:r>
              <a:rPr lang="ko"/>
              <a:t> 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등은 실제 새로운 request 를 통해 끌고 온다..   궁금하면 크롬 개발자도구로</a:t>
            </a:r>
            <a:br>
              <a:rPr lang="ko"/>
            </a:br>
            <a:r>
              <a:rPr lang="ko"/>
              <a:t>확인해보자</a:t>
            </a:r>
            <a:endParaRPr/>
          </a:p>
        </p:txBody>
      </p:sp>
      <p:pic>
        <p:nvPicPr>
          <p:cNvPr id="430" name="Google Shape;4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7625"/>
            <a:ext cx="2882575" cy="1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87575"/>
            <a:ext cx="3496490" cy="20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799" y="3298500"/>
            <a:ext cx="4705125" cy="91524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고찰</a:t>
            </a:r>
            <a:endParaRPr/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 ↓ 이런 URL 이 나왔나?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http://localhost:8080/sts09_mvc/img/apple2.png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이유는,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현재 페이지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의 url 이 아래와 같기 때문이다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http://localhost:8080/sts09_mvc/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그러면 아래와 같이하면 되나?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http://localhost:8080/sts09_mvc/WEB-INF/views/img/apple2.png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역시 WEB-INF 밑이라 안된다..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6">
            <a:alphaModFix/>
          </a:blip>
          <a:srcRect b="0" l="0" r="15654" t="0"/>
          <a:stretch/>
        </p:blipFill>
        <p:spPr>
          <a:xfrm>
            <a:off x="4281650" y="2435200"/>
            <a:ext cx="4395750" cy="4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/>
          <p:nvPr>
            <p:ph type="title"/>
          </p:nvPr>
        </p:nvSpPr>
        <p:spPr>
          <a:xfrm>
            <a:off x="311700" y="368825"/>
            <a:ext cx="85206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결과:  이미지 등의 ‘리소스’는 views 에 두지 말자.</a:t>
            </a:r>
            <a:endParaRPr/>
          </a:p>
        </p:txBody>
      </p:sp>
      <p:sp>
        <p:nvSpPr>
          <p:cNvPr id="445" name="Google Shape;445;p47"/>
          <p:cNvSpPr txBox="1"/>
          <p:nvPr>
            <p:ph idx="1" type="body"/>
          </p:nvPr>
        </p:nvSpPr>
        <p:spPr>
          <a:xfrm>
            <a:off x="311700" y="1655500"/>
            <a:ext cx="85206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에선 </a:t>
            </a:r>
            <a:r>
              <a:rPr b="1" lang="ko"/>
              <a:t>views </a:t>
            </a:r>
            <a:r>
              <a:rPr lang="ko"/>
              <a:t>폴더는 정말 순수하게 뷰 의 역할을 하는 파일만 두고, </a:t>
            </a:r>
            <a:br>
              <a:rPr lang="ko"/>
            </a:br>
            <a:r>
              <a:rPr lang="ko"/>
              <a:t>그 밖의 뷰에 필요한 </a:t>
            </a:r>
            <a:r>
              <a:rPr lang="ko" u="sng"/>
              <a:t>외부 파일(리소스) 들은 별도로 관리</a:t>
            </a:r>
            <a:r>
              <a:rPr lang="ko"/>
              <a:t>하게 하자.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스프링 MVC 프로젝트에서 ‘뷰’를 제외한 기타 리소스들을 위해 기본적으로 제공되는 폴더가 </a:t>
            </a:r>
            <a:r>
              <a:rPr b="1" lang="ko"/>
              <a:t>webapp/resources</a:t>
            </a:r>
            <a:r>
              <a:rPr lang="ko"/>
              <a:t> 폴더다</a:t>
            </a:r>
            <a:endParaRPr/>
          </a:p>
        </p:txBody>
      </p:sp>
      <p:pic>
        <p:nvPicPr>
          <p:cNvPr id="446" name="Google Shape;4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50" y="3592875"/>
            <a:ext cx="2639500" cy="10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resources 폴더</a:t>
            </a:r>
            <a:endParaRPr/>
          </a:p>
        </p:txBody>
      </p:sp>
      <p:sp>
        <p:nvSpPr>
          <p:cNvPr id="452" name="Google Shape;452;p48"/>
          <p:cNvSpPr txBox="1"/>
          <p:nvPr>
            <p:ph idx="1" type="body"/>
          </p:nvPr>
        </p:nvSpPr>
        <p:spPr>
          <a:xfrm>
            <a:off x="4099800" y="1483975"/>
            <a:ext cx="47325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resources 폴더 밑에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이미지를 둡시다.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그리고 home.jsp 수정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7775"/>
            <a:ext cx="2769475" cy="15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900" y="3479400"/>
            <a:ext cx="662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/>
          <p:nvPr/>
        </p:nvSpPr>
        <p:spPr>
          <a:xfrm>
            <a:off x="1931100" y="4436100"/>
            <a:ext cx="5281800" cy="70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이제는 보일까?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결과: </a:t>
            </a:r>
            <a:endParaRPr/>
          </a:p>
        </p:txBody>
      </p:sp>
      <p:sp>
        <p:nvSpPr>
          <p:cNvPr id="461" name="Google Shape;461;p49"/>
          <p:cNvSpPr txBox="1"/>
          <p:nvPr>
            <p:ph idx="1" type="body"/>
          </p:nvPr>
        </p:nvSpPr>
        <p:spPr>
          <a:xfrm>
            <a:off x="4288450" y="1015450"/>
            <a:ext cx="45441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그래도 안된다!!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실제로 request 된 image 의 url 은 ?</a:t>
            </a:r>
            <a:endParaRPr/>
          </a:p>
        </p:txBody>
      </p:sp>
      <p:pic>
        <p:nvPicPr>
          <p:cNvPr id="462" name="Google Shape;4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5" y="1342550"/>
            <a:ext cx="31527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050" y="2299834"/>
            <a:ext cx="482604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9"/>
          <p:cNvSpPr/>
          <p:nvPr/>
        </p:nvSpPr>
        <p:spPr>
          <a:xfrm>
            <a:off x="2276325" y="3796375"/>
            <a:ext cx="6556200" cy="918000"/>
          </a:xfrm>
          <a:prstGeom prst="wedgeRoundRectCallout">
            <a:avLst>
              <a:gd fmla="val -1824" name="adj1"/>
              <a:gd fmla="val -12260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우리가 원하는 건 아래와 같은 url 이다</a:t>
            </a:r>
            <a:endParaRPr sz="18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http://localhost:8080/</a:t>
            </a:r>
            <a:r>
              <a:rPr lang="ko" sz="1800">
                <a:solidFill>
                  <a:srgbClr val="0000FF"/>
                </a:solidFill>
              </a:rPr>
              <a:t>sts09_mvc</a:t>
            </a:r>
            <a:r>
              <a:rPr lang="ko" sz="1800">
                <a:solidFill>
                  <a:srgbClr val="695D46"/>
                </a:solidFill>
              </a:rPr>
              <a:t>/resources/img/apple2.png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다시한번  ‘url 시작 /’  의 의미</a:t>
            </a:r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311700" y="1266325"/>
            <a:ext cx="8520600" cy="24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html, css, javascript 영역 에서  url 에 </a:t>
            </a:r>
            <a:r>
              <a:rPr b="1" lang="ko"/>
              <a:t>맨앞의 /</a:t>
            </a:r>
            <a:r>
              <a:rPr lang="ko"/>
              <a:t> 의미는</a:t>
            </a:r>
            <a:br>
              <a:rPr lang="ko"/>
            </a:br>
            <a:r>
              <a:rPr b="1" lang="ko"/>
              <a:t>도메인 주소명 직후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http://localhost:8080</a:t>
            </a:r>
            <a:r>
              <a:rPr lang="ko"/>
              <a:t>  +  이후의 주소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JSP액션태그, Servlet 영역 에서   </a:t>
            </a:r>
            <a:r>
              <a:rPr b="1" lang="ko"/>
              <a:t>맨앞의 /</a:t>
            </a:r>
            <a:r>
              <a:rPr lang="ko"/>
              <a:t> 의미는</a:t>
            </a:r>
            <a:br>
              <a:rPr lang="ko"/>
            </a:br>
            <a:r>
              <a:rPr b="1" lang="ko"/>
              <a:t>context-path 직후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4"/>
              </a:rPr>
              <a:t>http://localhost:8080/sts09_mvc</a:t>
            </a:r>
            <a:r>
              <a:rPr lang="ko"/>
              <a:t> + 이후의 주소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600" y="4508125"/>
            <a:ext cx="65817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0"/>
          <p:cNvSpPr/>
          <p:nvPr/>
        </p:nvSpPr>
        <p:spPr>
          <a:xfrm>
            <a:off x="591150" y="3909550"/>
            <a:ext cx="3923700" cy="503100"/>
          </a:xfrm>
          <a:prstGeom prst="wedgeRectCallout">
            <a:avLst>
              <a:gd fmla="val 44230" name="adj1"/>
              <a:gd fmla="val 7248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작성하는 곳이 HTML 영역이기 때문에 도메인명 이후에 붙는 주소로 request 발생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  <p:sp>
        <p:nvSpPr>
          <p:cNvPr id="478" name="Google Shape;478;p51"/>
          <p:cNvSpPr txBox="1"/>
          <p:nvPr>
            <p:ph idx="1" type="body"/>
          </p:nvPr>
        </p:nvSpPr>
        <p:spPr>
          <a:xfrm>
            <a:off x="311700" y="1922575"/>
            <a:ext cx="4341300" cy="26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context-path 까지 넣어주면 되긴 된다.</a:t>
            </a:r>
            <a:endParaRPr/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900" y="1488973"/>
            <a:ext cx="3127150" cy="25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500" y="1113725"/>
            <a:ext cx="6500958" cy="2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/>
          <p:nvPr/>
        </p:nvSpPr>
        <p:spPr>
          <a:xfrm>
            <a:off x="440250" y="3651175"/>
            <a:ext cx="4062000" cy="918000"/>
          </a:xfrm>
          <a:prstGeom prst="wedgeRoundRectCallout">
            <a:avLst>
              <a:gd fmla="val 7895" name="adj1"/>
              <a:gd fmla="val -13007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그러나,  context-path 를 직접적으로 html 코드에 적어놓는 것은 바람직하지 않다.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725" y="152400"/>
            <a:ext cx="3544125" cy="48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22850" y="2031225"/>
            <a:ext cx="1256700" cy="862500"/>
          </a:xfrm>
          <a:prstGeom prst="wedgeRectCallout">
            <a:avLst>
              <a:gd fmla="val 85581" name="adj1"/>
              <a:gd fmla="val 26551" name="adj2"/>
            </a:avLst>
          </a:prstGeom>
          <a:solidFill>
            <a:srgbClr val="F3F3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Project 선택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875" y="2314469"/>
            <a:ext cx="3698576" cy="12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026700" y="1342350"/>
            <a:ext cx="2455800" cy="862500"/>
          </a:xfrm>
          <a:prstGeom prst="wedgeRectCallout">
            <a:avLst>
              <a:gd fmla="val 30081" name="adj1"/>
              <a:gd fmla="val 134681" name="adj2"/>
            </a:avLst>
          </a:prstGeom>
          <a:solidFill>
            <a:srgbClr val="F3F3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최초인 경우 다운로드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(Maven 필요 라이브러리)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6026700" y="216425"/>
            <a:ext cx="3040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: html 안에 context-path 넣기</a:t>
            </a:r>
            <a:endParaRPr/>
          </a:p>
        </p:txBody>
      </p:sp>
      <p:sp>
        <p:nvSpPr>
          <p:cNvPr id="487" name="Google Shape;487;p52"/>
          <p:cNvSpPr txBox="1"/>
          <p:nvPr>
            <p:ph idx="1" type="body"/>
          </p:nvPr>
        </p:nvSpPr>
        <p:spPr>
          <a:xfrm>
            <a:off x="311700" y="80912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 의 </a:t>
            </a:r>
            <a:r>
              <a:rPr b="1" lang="ko"/>
              <a:t>request </a:t>
            </a:r>
            <a:r>
              <a:rPr lang="ko"/>
              <a:t>객체,   혹은 </a:t>
            </a:r>
            <a:r>
              <a:rPr b="1" lang="ko"/>
              <a:t>EL</a:t>
            </a:r>
            <a:r>
              <a:rPr lang="ko"/>
              <a:t> 등을 사용하여 context-path 값 가져올수 있다.</a:t>
            </a:r>
            <a:endParaRPr/>
          </a:p>
        </p:txBody>
      </p:sp>
      <p:pic>
        <p:nvPicPr>
          <p:cNvPr id="488" name="Google Shape;4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063"/>
            <a:ext cx="8839200" cy="77917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9" name="Google Shape;4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427" y="2501875"/>
            <a:ext cx="1100291" cy="2441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0" name="Google Shape;49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094" y="3319203"/>
            <a:ext cx="4381500" cy="1333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52"/>
          <p:cNvSpPr/>
          <p:nvPr/>
        </p:nvSpPr>
        <p:spPr>
          <a:xfrm>
            <a:off x="440250" y="3227475"/>
            <a:ext cx="2213400" cy="943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소스도 확인</a:t>
            </a:r>
            <a:endParaRPr/>
          </a:p>
        </p:txBody>
      </p:sp>
      <p:sp>
        <p:nvSpPr>
          <p:cNvPr id="492" name="Google Shape;492;p52"/>
          <p:cNvSpPr txBox="1"/>
          <p:nvPr/>
        </p:nvSpPr>
        <p:spPr>
          <a:xfrm>
            <a:off x="116025" y="2017375"/>
            <a:ext cx="4755900" cy="32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&lt;img src=”resources/img/apple2.png”/&gt;&lt;br&gt;  도 가능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/>
          <p:nvPr>
            <p:ph type="title"/>
          </p:nvPr>
        </p:nvSpPr>
        <p:spPr>
          <a:xfrm>
            <a:off x="311700" y="140225"/>
            <a:ext cx="85206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resources 폴더에만 가능한가요?</a:t>
            </a:r>
            <a:endParaRPr/>
          </a:p>
        </p:txBody>
      </p:sp>
      <p:sp>
        <p:nvSpPr>
          <p:cNvPr id="498" name="Google Shape;498;p53"/>
          <p:cNvSpPr txBox="1"/>
          <p:nvPr>
            <p:ph idx="1" type="body"/>
          </p:nvPr>
        </p:nvSpPr>
        <p:spPr>
          <a:xfrm>
            <a:off x="311700" y="780150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아까, 보았듯이 일반적인 경로에서는 특히 views 폴더에서 직접 하는건 불가.</a:t>
            </a:r>
            <a:br>
              <a:rPr lang="ko"/>
            </a:br>
            <a:r>
              <a:rPr lang="ko"/>
              <a:t>그렇다면, resources 말고 다른 경로를 만들어 보면 어떨까?</a:t>
            </a:r>
            <a:endParaRPr/>
          </a:p>
        </p:txBody>
      </p:sp>
      <p:pic>
        <p:nvPicPr>
          <p:cNvPr id="499" name="Google Shape;4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25" y="1518201"/>
            <a:ext cx="2324425" cy="2275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0" name="Google Shape;500;p53"/>
          <p:cNvPicPr preferRelativeResize="0"/>
          <p:nvPr/>
        </p:nvPicPr>
        <p:blipFill rotWithShape="1">
          <a:blip r:embed="rId4">
            <a:alphaModFix/>
          </a:blip>
          <a:srcRect b="0" l="0" r="7071" t="0"/>
          <a:stretch/>
        </p:blipFill>
        <p:spPr>
          <a:xfrm>
            <a:off x="2548325" y="2800650"/>
            <a:ext cx="6624751" cy="3647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1" name="Google Shape;501;p53"/>
          <p:cNvSpPr/>
          <p:nvPr/>
        </p:nvSpPr>
        <p:spPr>
          <a:xfrm>
            <a:off x="1931100" y="4436100"/>
            <a:ext cx="5281800" cy="70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될까?</a:t>
            </a:r>
            <a:endParaRPr b="1"/>
          </a:p>
        </p:txBody>
      </p:sp>
      <p:sp>
        <p:nvSpPr>
          <p:cNvPr id="502" name="Google Shape;502;p53"/>
          <p:cNvSpPr txBox="1"/>
          <p:nvPr/>
        </p:nvSpPr>
        <p:spPr>
          <a:xfrm>
            <a:off x="2592450" y="1857800"/>
            <a:ext cx="4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← myRes 폴더 만들고 이미지 파일을 위치 시켜 봅시다.</a:t>
            </a:r>
            <a:br>
              <a:rPr lang="ko"/>
            </a:br>
            <a:r>
              <a:rPr lang="ko"/>
              <a:t>     </a:t>
            </a:r>
            <a:br>
              <a:rPr lang="ko"/>
            </a:br>
            <a:r>
              <a:rPr lang="ko"/>
              <a:t>   ↓ 그리고 아래와 같이 코드 작성.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결과:  안된다!</a:t>
            </a:r>
            <a:endParaRPr/>
          </a:p>
        </p:txBody>
      </p:sp>
      <p:sp>
        <p:nvSpPr>
          <p:cNvPr id="508" name="Google Shape;508;p54"/>
          <p:cNvSpPr txBox="1"/>
          <p:nvPr>
            <p:ph idx="1" type="body"/>
          </p:nvPr>
        </p:nvSpPr>
        <p:spPr>
          <a:xfrm>
            <a:off x="3357825" y="1147300"/>
            <a:ext cx="55497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이때 (첨이라면)  콘솔에 WARN 이 뜬다.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WARN : org.springframework.web.servlet.PageNotFound - No mapping found for HTTP request with URI [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/sts09_mvc/myRes/img/apple2.png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] in DispatcherServlet with name 'appServlet'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즉, DispatcherServlet 에서 위 URL 을 처리 못한다.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70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13620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리소스 폴더는 예외사항을 설정</a:t>
            </a:r>
            <a:endParaRPr/>
          </a:p>
        </p:txBody>
      </p:sp>
      <p:sp>
        <p:nvSpPr>
          <p:cNvPr id="515" name="Google Shape;515;p55"/>
          <p:cNvSpPr txBox="1"/>
          <p:nvPr>
            <p:ph idx="1" type="body"/>
          </p:nvPr>
        </p:nvSpPr>
        <p:spPr>
          <a:xfrm>
            <a:off x="311700" y="1266325"/>
            <a:ext cx="85206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설정 파일 에 있다 </a:t>
            </a:r>
            <a:r>
              <a:rPr b="1" lang="ko"/>
              <a:t>servlet-context.xml</a:t>
            </a:r>
            <a:endParaRPr b="1"/>
          </a:p>
        </p:txBody>
      </p:sp>
      <p:pic>
        <p:nvPicPr>
          <p:cNvPr id="516" name="Google Shape;5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625"/>
            <a:ext cx="8839200" cy="24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예외로 두고픈 리소스 폴더 추가하기</a:t>
            </a:r>
            <a:endParaRPr/>
          </a:p>
        </p:txBody>
      </p:sp>
      <p:sp>
        <p:nvSpPr>
          <p:cNvPr id="522" name="Google Shape;522;p56"/>
          <p:cNvSpPr txBox="1"/>
          <p:nvPr>
            <p:ph idx="1" type="body"/>
          </p:nvPr>
        </p:nvSpPr>
        <p:spPr>
          <a:xfrm>
            <a:off x="311700" y="2060900"/>
            <a:ext cx="85206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스프링 설정파일 수정하면, 서버 재시작해주세요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23" name="Google Shape;5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" y="1152425"/>
            <a:ext cx="8966650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650" y="3150100"/>
            <a:ext cx="17907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6"/>
          <p:cNvPicPr preferRelativeResize="0"/>
          <p:nvPr/>
        </p:nvPicPr>
        <p:blipFill rotWithShape="1">
          <a:blip r:embed="rId5">
            <a:alphaModFix/>
          </a:blip>
          <a:srcRect b="0" l="0" r="7071" t="0"/>
          <a:stretch/>
        </p:blipFill>
        <p:spPr>
          <a:xfrm>
            <a:off x="349125" y="2819650"/>
            <a:ext cx="8425900" cy="442157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6" name="Google Shape;526;p56"/>
          <p:cNvSpPr/>
          <p:nvPr/>
        </p:nvSpPr>
        <p:spPr>
          <a:xfrm>
            <a:off x="1358275" y="3381375"/>
            <a:ext cx="2754000" cy="1187400"/>
          </a:xfrm>
          <a:prstGeom prst="wedgeRectCallout">
            <a:avLst>
              <a:gd fmla="val 72379" name="adj1"/>
              <a:gd fmla="val -22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다시 확인해보세요!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한글 문제 : 스프링 인코딩 문제</a:t>
            </a:r>
            <a:endParaRPr/>
          </a:p>
        </p:txBody>
      </p:sp>
      <p:sp>
        <p:nvSpPr>
          <p:cNvPr id="532" name="Google Shape;532;p57"/>
          <p:cNvSpPr txBox="1"/>
          <p:nvPr>
            <p:ph idx="1" type="body"/>
          </p:nvPr>
        </p:nvSpPr>
        <p:spPr>
          <a:xfrm>
            <a:off x="311700" y="126632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web.xml</a:t>
            </a:r>
            <a:r>
              <a:rPr lang="ko"/>
              <a:t> 에 아래 메모의 &lt;filter&gt; 추가.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어디 메모해놓고,  복붙하여 사용합시다.</a:t>
            </a:r>
            <a:endParaRPr/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50" y="3779800"/>
            <a:ext cx="4094500" cy="10178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4">
            <a:alphaModFix/>
          </a:blip>
          <a:srcRect b="0" l="0" r="0" t="17067"/>
          <a:stretch/>
        </p:blipFill>
        <p:spPr>
          <a:xfrm>
            <a:off x="219200" y="3727050"/>
            <a:ext cx="3380641" cy="10178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5" name="Google Shape;535;p57"/>
          <p:cNvSpPr/>
          <p:nvPr/>
        </p:nvSpPr>
        <p:spPr>
          <a:xfrm>
            <a:off x="3885375" y="4031150"/>
            <a:ext cx="814200" cy="45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148925"/>
            <a:ext cx="6178174" cy="25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8"/>
          <p:cNvSpPr txBox="1"/>
          <p:nvPr>
            <p:ph type="title"/>
          </p:nvPr>
        </p:nvSpPr>
        <p:spPr>
          <a:xfrm>
            <a:off x="186875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: &lt;filter&gt; 란</a:t>
            </a:r>
            <a:endParaRPr/>
          </a:p>
        </p:txBody>
      </p:sp>
      <p:sp>
        <p:nvSpPr>
          <p:cNvPr id="542" name="Google Shape;542;p58"/>
          <p:cNvSpPr txBox="1"/>
          <p:nvPr>
            <p:ph idx="1" type="body"/>
          </p:nvPr>
        </p:nvSpPr>
        <p:spPr>
          <a:xfrm>
            <a:off x="186875" y="809125"/>
            <a:ext cx="85206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서블릿 2.3 부터 도입</a:t>
            </a:r>
            <a:br>
              <a:rPr lang="ko" sz="1400"/>
            </a:br>
            <a:r>
              <a:rPr lang="ko" sz="1400"/>
              <a:t>'HTTP 요청과 응답을 변경할 수 있는 재사용가능한 코드'이다. 필터는 ‘객체의 형태’로 존재하며 클라이언트로부터 오는 요청(request)과 최종 자원(서블릿/JSP/기타 문서) 사이에 위치하여 클라이언트의 요청 정보를 알맞게 변경할 수 있으며, 또한 필터는 최종 자원과 클라이언트로 가는 응답(response) 사이에 위치하여 최종 자원의 요청 결과를 알맞게 변경할 수 있다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663" y="190500"/>
            <a:ext cx="595312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45750" y="1136550"/>
            <a:ext cx="2054700" cy="3686100"/>
          </a:xfrm>
          <a:prstGeom prst="wedgeRectCallout">
            <a:avLst>
              <a:gd fmla="val 64845" name="adj1"/>
              <a:gd fmla="val -19045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base-package</a:t>
            </a:r>
            <a:r>
              <a:rPr lang="ko" sz="1800"/>
              <a:t>명 지정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base-package 명을 3단계로 하면 3번째가 나중에 </a:t>
            </a:r>
            <a:r>
              <a:rPr b="1" lang="ko" sz="1800"/>
              <a:t>‘컨텍스트’</a:t>
            </a:r>
            <a:r>
              <a:rPr lang="ko" sz="1800"/>
              <a:t> 이름이 된다!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반드시 3단계 이상</a:t>
            </a:r>
            <a:r>
              <a:rPr lang="ko" sz="1800"/>
              <a:t> 작성하자.</a:t>
            </a:r>
            <a:endParaRPr sz="18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59300" y="216425"/>
            <a:ext cx="3195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538225" y="3021800"/>
            <a:ext cx="4161600" cy="795000"/>
          </a:xfrm>
          <a:prstGeom prst="wedgeRoundRectCallout">
            <a:avLst>
              <a:gd fmla="val -45131" name="adj1"/>
              <a:gd fmla="val -100975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com.lec.</a:t>
            </a:r>
            <a:r>
              <a:rPr lang="ko" sz="3000">
                <a:solidFill>
                  <a:srgbClr val="0000FF"/>
                </a:solidFill>
              </a:rPr>
              <a:t>sts09_mvc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: 결과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054300" y="1154900"/>
            <a:ext cx="4785000" cy="2124000"/>
          </a:xfrm>
          <a:prstGeom prst="rect">
            <a:avLst/>
          </a:prstGeom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finish </a:t>
            </a:r>
            <a:r>
              <a:rPr lang="ko"/>
              <a:t>후 잠시 build 하는 시간동안 대기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일단,  기존의 프로젝트와 구성은 많이 비슷(?) 해보인다.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25" y="1147775"/>
            <a:ext cx="2992725" cy="36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8" y="2677375"/>
            <a:ext cx="5667375" cy="2057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바로 Run On Server 해보기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52425"/>
            <a:ext cx="5286174" cy="8753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277" y="82900"/>
            <a:ext cx="2925274" cy="366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105525" y="1244950"/>
            <a:ext cx="857400" cy="40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398200" y="3028725"/>
            <a:ext cx="767700" cy="46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624325" y="4128450"/>
            <a:ext cx="2208000" cy="606300"/>
          </a:xfrm>
          <a:prstGeom prst="wedgeRectCallout">
            <a:avLst>
              <a:gd fmla="val -3410" name="adj1"/>
              <a:gd fmla="val -93704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때보다 시간 더 걸림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300975" y="3595050"/>
            <a:ext cx="1655700" cy="606300"/>
          </a:xfrm>
          <a:prstGeom prst="wedgeRectCallout">
            <a:avLst>
              <a:gd fmla="val -42079" name="adj1"/>
              <a:gd fmla="val -8027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path 주목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5977225" y="1584600"/>
            <a:ext cx="3039900" cy="99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08325" y="73825"/>
            <a:ext cx="22293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폴더 구성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2496" t="0"/>
          <a:stretch/>
        </p:blipFill>
        <p:spPr>
          <a:xfrm>
            <a:off x="2843475" y="-2375"/>
            <a:ext cx="263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5985236" y="328774"/>
            <a:ext cx="1721100" cy="410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컨트롤러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985225" y="738900"/>
            <a:ext cx="315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Dispatcher에서 전달된 요청을 처리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0"/>
          <p:cNvCxnSpPr>
            <a:stCxn id="124" idx="1"/>
          </p:cNvCxnSpPr>
          <p:nvPr/>
        </p:nvCxnSpPr>
        <p:spPr>
          <a:xfrm flipH="1">
            <a:off x="4938236" y="533824"/>
            <a:ext cx="1047000" cy="1701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208325" y="3323075"/>
            <a:ext cx="2011500" cy="311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스프링 설정파일  *.xml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70225" y="3634500"/>
            <a:ext cx="2319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 설정 파일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0"/>
          <p:cNvCxnSpPr>
            <a:stCxn id="127" idx="3"/>
            <a:endCxn id="130" idx="1"/>
          </p:cNvCxnSpPr>
          <p:nvPr/>
        </p:nvCxnSpPr>
        <p:spPr>
          <a:xfrm>
            <a:off x="2219825" y="3478775"/>
            <a:ext cx="1944600" cy="1077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/>
          <p:nvPr/>
        </p:nvSpPr>
        <p:spPr>
          <a:xfrm>
            <a:off x="6164025" y="1659900"/>
            <a:ext cx="2724000" cy="410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DispatcherServlet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164032" y="2070025"/>
            <a:ext cx="2724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클라이언트의 요청을 최초에 받아 컨트롤러에게 전달</a:t>
            </a:r>
            <a:br>
              <a:rPr lang="ko"/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909025" y="4138775"/>
            <a:ext cx="1721100" cy="311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web.xml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375625" y="4548900"/>
            <a:ext cx="2929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DispatcherServlet 서블릿 맵핑</a:t>
            </a:r>
            <a:br>
              <a:rPr lang="ko"/>
            </a:br>
            <a:r>
              <a:rPr lang="ko"/>
              <a:t>2) 스프링 설정 파일 위치 정의</a:t>
            </a:r>
            <a:br>
              <a:rPr lang="ko"/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0"/>
          <p:cNvCxnSpPr>
            <a:stCxn id="133" idx="1"/>
          </p:cNvCxnSpPr>
          <p:nvPr/>
        </p:nvCxnSpPr>
        <p:spPr>
          <a:xfrm flipH="1">
            <a:off x="4643325" y="4294475"/>
            <a:ext cx="1265700" cy="1119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422625" y="4313675"/>
            <a:ext cx="1721100" cy="311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pom.xml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75025" y="4701300"/>
            <a:ext cx="165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설정 파일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0"/>
          <p:cNvCxnSpPr>
            <a:stCxn id="136" idx="3"/>
          </p:cNvCxnSpPr>
          <p:nvPr/>
        </p:nvCxnSpPr>
        <p:spPr>
          <a:xfrm>
            <a:off x="2143725" y="4469375"/>
            <a:ext cx="934800" cy="540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/>
          <p:nvPr/>
        </p:nvSpPr>
        <p:spPr>
          <a:xfrm>
            <a:off x="194036" y="1928974"/>
            <a:ext cx="1721100" cy="410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src/main/webapp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17825" y="2339100"/>
            <a:ext cx="846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root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0"/>
          <p:cNvCxnSpPr>
            <a:stCxn id="139" idx="3"/>
            <a:endCxn id="142" idx="1"/>
          </p:cNvCxnSpPr>
          <p:nvPr/>
        </p:nvCxnSpPr>
        <p:spPr>
          <a:xfrm>
            <a:off x="1915136" y="2134024"/>
            <a:ext cx="1487400" cy="2331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/>
          <p:nvPr/>
        </p:nvSpPr>
        <p:spPr>
          <a:xfrm>
            <a:off x="3326350" y="604450"/>
            <a:ext cx="1652100" cy="25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402550" y="2270400"/>
            <a:ext cx="934800" cy="1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164550" y="3489600"/>
            <a:ext cx="1363800" cy="1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783550" y="4327800"/>
            <a:ext cx="846300" cy="1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83550" y="3870600"/>
            <a:ext cx="1047000" cy="4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290036" y="3452974"/>
            <a:ext cx="1721100" cy="410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뷰   *.jsp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0"/>
          <p:cNvCxnSpPr>
            <a:stCxn id="146" idx="1"/>
            <a:endCxn id="145" idx="3"/>
          </p:cNvCxnSpPr>
          <p:nvPr/>
        </p:nvCxnSpPr>
        <p:spPr>
          <a:xfrm flipH="1">
            <a:off x="4830536" y="3658024"/>
            <a:ext cx="1459500" cy="4176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/>
          <p:nvPr/>
        </p:nvSpPr>
        <p:spPr>
          <a:xfrm>
            <a:off x="256525" y="1317575"/>
            <a:ext cx="2201700" cy="514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여기 지정된 파일들 열어봅시다.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097750" y="4937400"/>
            <a:ext cx="846300" cy="1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31150" y="2499000"/>
            <a:ext cx="934800" cy="1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184625" y="2563175"/>
            <a:ext cx="1721100" cy="3114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webapp/resources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0"/>
          <p:cNvCxnSpPr>
            <a:stCxn id="151" idx="3"/>
            <a:endCxn id="150" idx="1"/>
          </p:cNvCxnSpPr>
          <p:nvPr/>
        </p:nvCxnSpPr>
        <p:spPr>
          <a:xfrm flipH="1" rot="10800000">
            <a:off x="2905725" y="2595875"/>
            <a:ext cx="725400" cy="123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1260825" y="2872500"/>
            <a:ext cx="846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리소스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폴더 구조도 주목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63" y="1399838"/>
            <a:ext cx="2124075" cy="1647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