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5A3EFC-D2C7-49F4-8D9D-4C961361A45A}">
  <a:tblStyle styleId="{505A3EFC-D2C7-49F4-8D9D-4C961361A4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TSansNarrow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850af0b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850af0b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forward받은 jsp 측에서 원래 request uri 내용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servlet_request_uri = (String)request.getAttribute("javax.servlet.forward.request_uri");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conPath = request.getContextPath();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servlet_reqpath = servlet_request_uri.substring(conPath.length());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uri = request.getRequestURI();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reqPath = uri.substring(conPath.length());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url = request.getRequestURL().toString();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jsp 파일명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jspFile = uri.substring(uri.lastIndexOf("/") + 1, uri.length());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jspName = uri.substring(uri.lastIndexOf("/") + 1, uri.length() - 4);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request.setAttribute("jspName", jspName);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&lt;meta charset="utf-8"/&gt;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&lt;title&gt;&lt;%= jspName %&gt;&lt;/title&gt;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&lt;div class="sts"&gt;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&lt;b&gt;Servlet&lt;/b&gt;&lt;br&gt;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request URI : &lt;span&gt;&lt;%= servlet_request_uri %&gt;&lt;/span&gt;&lt;br&gt;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context path : &lt;span&gt;&lt;%= conPath %&gt;&lt;/span&gt;&lt;br&gt;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request path : &lt;span&gt;&lt;%=servlet_reqpath %&gt;&lt;/span&gt;&lt;br&gt;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VIEW file : &lt;span&gt;&lt;%= jspFile %&gt;&lt;/span&gt;&lt;br&gt;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&lt;b&gt;VIEW(JSP)&lt;/b&gt;&lt;br&gt;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url : &lt;span&gt;&lt;%= url %&gt;&lt;/span&gt;&lt;br&gt;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VIEW Path : &lt;span&gt;&lt;%= reqPath %&gt;&lt;/span&gt;&lt;br&gt;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uri : &lt;span&gt;&lt;%= uri %&gt;&lt;/span&gt;&lt;br&gt;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850af0b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850af0b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850af0b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850af0b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d850af0b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d850af0b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${serverTime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&lt;jsp:include page="/common"/&gt;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850af0b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850af0b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850af0b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850af0b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d850af0b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d850af0b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d850af0b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d850af0b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850af0b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d850af0b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d850af0b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d850af0b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850af0b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850af0b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d850af0b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d850af0b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d850af0b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d850af0b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d850af0b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d850af0b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d850af0b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d850af0b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d3a01027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d3a01027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d850af0b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d850af0b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d929d6ad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d929d6a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d3a0102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d3a0102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d929d6ad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d929d6ad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d929d6ad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d929d6a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850af0b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850af0b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d929d6ad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d929d6ad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d929d6ad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d929d6ad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b3f4a13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b3f4a13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핸들러 리턴값이 void 이면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mapping 되는 url 에 해당하는 .jsp 파일로 forwarding 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@RequestMapping("/remove")    // URL -&gt; /member/remove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void removeMember() {  // JSP -&gt; /member/remove.jsp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d850af0b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d850af0b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d929d6ad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d929d6ad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d3a01027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d3a01027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d3a01027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d3a0102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850af0b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850af0b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850af0b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850af0b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&lt;!-- 스프링 컨테이너 인코딩 설정 --&gt;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&lt;filter&gt;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&lt;filter-name&gt;encodingFilter&lt;/filter-name&gt;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&lt;filter-class&gt;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org.springframework.web.filter.CharacterEncodingFilter 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&lt;/filter-class&gt;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&lt;param-name&gt;encoding&lt;/param-name&gt;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&lt;param-value&gt;UTF-8&lt;/param-value&gt;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&lt;param-name&gt;forceEncoding&lt;/param-name&gt;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&lt;param-value&gt;true&lt;/param-value&gt;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&lt;/filter&gt;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&lt;filter-mapping&gt;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&lt;filter-name&gt;encodingFilter&lt;/filter-name&gt;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&lt;url-pattern&gt;/*&lt;/url-pattern&gt;             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&lt;/filter-mapping&gt;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850af0b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850af0b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850af0b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850af0b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850af0b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850af0b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850af0b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850af0b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localhost:8080/sts10_request/member/aaa/bbb/ccc.do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37.png"/><Relationship Id="rId7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@Controller ~ @RequestMapping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RequestMapping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comm.jsp 작성 : 예제용 코드 작성.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6490700" y="1342525"/>
            <a:ext cx="241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앞으로 예제이해를  돕기 위한 뷰 파일입니다.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동작시키고, 코드 이해해봅시다.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57225"/>
            <a:ext cx="6109701" cy="294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 파일 (리소스) 추가.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87800" y="2413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리소스 관련 파일은 DispatcherServlet 에서 처리하지 않도록 예외 설정</a:t>
            </a:r>
            <a:br>
              <a:rPr lang="ko"/>
            </a:br>
            <a:r>
              <a:rPr lang="ko"/>
              <a:t>↓ 스프링 설정 파일 servlet-context.xml 에 추가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52425"/>
            <a:ext cx="22479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100" y="1113925"/>
            <a:ext cx="2838450" cy="10191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8" name="Google Shape;148;p23"/>
          <p:cNvCxnSpPr>
            <a:stCxn id="147" idx="1"/>
            <a:endCxn id="146" idx="3"/>
          </p:cNvCxnSpPr>
          <p:nvPr/>
        </p:nvCxnSpPr>
        <p:spPr>
          <a:xfrm rot="10800000">
            <a:off x="2705200" y="1590513"/>
            <a:ext cx="10719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9" name="Google Shape;1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235777"/>
            <a:ext cx="9144001" cy="1047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3216225" y="4513700"/>
            <a:ext cx="4795200" cy="448500"/>
          </a:xfrm>
          <a:prstGeom prst="wedgeRectCallout">
            <a:avLst>
              <a:gd fmla="val -29672" name="adj1"/>
              <a:gd fmla="val -103339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설정 파일 변경되면 서버 재가동 하자.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comm.jsp  에 CSS 파일 추가하고 결과 확인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6638800" y="2270900"/>
            <a:ext cx="21936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3050"/>
            <a:ext cx="8832299" cy="60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871786"/>
            <a:ext cx="5962633" cy="2966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home.jsp 를 바꿔보자...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961525"/>
            <a:ext cx="8520600" cy="15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처음에 스프링 MVC 프로젝트 생성하면 있는 home.jsp 는 인코딩이 utf-8 이 아니다.  관련 JSP page directive 도 없다.</a:t>
            </a:r>
            <a:br>
              <a:rPr lang="ko"/>
            </a:br>
            <a:br>
              <a:rPr lang="ko"/>
            </a:br>
            <a:r>
              <a:rPr lang="ko"/>
              <a:t> jsp 파일 Properties 에서 encoding 변경해주고.  아래와 같이 소스 변경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3225"/>
            <a:ext cx="8839201" cy="112428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/>
          <p:nvPr/>
        </p:nvSpPr>
        <p:spPr>
          <a:xfrm>
            <a:off x="2781500" y="4198275"/>
            <a:ext cx="3349200" cy="8691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결과 확인해보자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235500" y="292625"/>
            <a:ext cx="2170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2677475"/>
            <a:ext cx="1826400" cy="20442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이번예제에선 앞으로 ‘뷰’ 는 이 파일을 복사/붙여넣기로 만들어 갑니다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000" y="759542"/>
            <a:ext cx="6584176" cy="3980584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실습:  다음과 같이 동작 구현 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809125"/>
            <a:ext cx="85206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request URL : </a:t>
            </a:r>
            <a:r>
              <a:rPr b="1" lang="ko">
                <a:solidFill>
                  <a:srgbClr val="0000FF"/>
                </a:solidFill>
              </a:rPr>
              <a:t>/member/search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핸들러 메소드: </a:t>
            </a:r>
            <a:r>
              <a:rPr b="1" lang="ko">
                <a:solidFill>
                  <a:srgbClr val="0000FF"/>
                </a:solidFill>
              </a:rPr>
              <a:t>searchMember()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뷰 :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/WEB-INF/views/</a:t>
            </a:r>
            <a:r>
              <a:rPr b="1" lang="ko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member/search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 b="1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927" y="1862625"/>
            <a:ext cx="6098849" cy="30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‘뷰’ 에 데이터 전달 : </a:t>
            </a:r>
            <a:r>
              <a:rPr lang="ko">
                <a:solidFill>
                  <a:srgbClr val="0000FF"/>
                </a:solidFill>
              </a:rPr>
              <a:t>Model </a:t>
            </a:r>
            <a:r>
              <a:rPr lang="ko"/>
              <a:t>매개변수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2875"/>
            <a:ext cx="7148551" cy="20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854150" y="3097475"/>
            <a:ext cx="3978300" cy="16239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Model 은 </a:t>
            </a:r>
            <a:r>
              <a:rPr b="1" lang="ko"/>
              <a:t>매개변수</a:t>
            </a:r>
            <a:r>
              <a:rPr lang="ko"/>
              <a:t>로 넘겨진다.   ‘스프링 쪽’에서 넘겨주는 것이다.  핸들러 메소드는 </a:t>
            </a:r>
            <a:r>
              <a:rPr b="1" lang="ko"/>
              <a:t>Model 에 담기만 하면</a:t>
            </a:r>
            <a:r>
              <a:rPr lang="ko"/>
              <a:t>, 스프링이 DispatcherServlet 에 넘겨준다.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‘뷰’ 에 데이터 전달 : Model 객체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292650"/>
            <a:ext cx="85206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member/</a:t>
            </a:r>
            <a:r>
              <a:rPr b="1" lang="ko"/>
              <a:t>info.jsp</a:t>
            </a:r>
            <a:r>
              <a:rPr lang="ko"/>
              <a:t> 작성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866250"/>
            <a:ext cx="4394225" cy="17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6866825" y="1572500"/>
            <a:ext cx="1965600" cy="2078400"/>
          </a:xfrm>
          <a:prstGeom prst="wedgeRoundRectCallout">
            <a:avLst>
              <a:gd fmla="val -93502" name="adj1"/>
              <a:gd fmla="val -949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트랜잭션들을 수행한 결과를 model 에 담아서 뷰 에 넘길수 있다.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235500" y="216425"/>
            <a:ext cx="2250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83100" y="1266325"/>
            <a:ext cx="23457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/member/infoView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650" y="598550"/>
            <a:ext cx="6602201" cy="40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‘뷰’ + ‘Model’  : </a:t>
            </a:r>
            <a:r>
              <a:rPr lang="ko">
                <a:solidFill>
                  <a:srgbClr val="0000FF"/>
                </a:solidFill>
              </a:rPr>
              <a:t>ModelAndView</a:t>
            </a:r>
            <a:r>
              <a:rPr lang="ko"/>
              <a:t> 리턴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6156475" y="1190125"/>
            <a:ext cx="2675700" cy="47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ModelAndView</a:t>
            </a:r>
            <a:r>
              <a:rPr lang="ko"/>
              <a:t> 에는..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1025"/>
            <a:ext cx="5851675" cy="234381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/>
          <p:nvPr/>
        </p:nvSpPr>
        <p:spPr>
          <a:xfrm>
            <a:off x="6261700" y="1737550"/>
            <a:ext cx="2196900" cy="855300"/>
          </a:xfrm>
          <a:prstGeom prst="wedgeRoundRectCallout">
            <a:avLst>
              <a:gd fmla="val -71557" name="adj1"/>
              <a:gd fmla="val 3724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데이터들도 담고</a:t>
            </a:r>
            <a:endParaRPr sz="1800"/>
          </a:p>
        </p:txBody>
      </p:sp>
      <p:sp>
        <p:nvSpPr>
          <p:cNvPr id="211" name="Google Shape;211;p31"/>
          <p:cNvSpPr/>
          <p:nvPr/>
        </p:nvSpPr>
        <p:spPr>
          <a:xfrm>
            <a:off x="6261700" y="2804350"/>
            <a:ext cx="2196900" cy="855300"/>
          </a:xfrm>
          <a:prstGeom prst="wedgeRoundRectCallout">
            <a:avLst>
              <a:gd fmla="val -102094" name="adj1"/>
              <a:gd fmla="val -2431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‘뷰’ 도 지정하고</a:t>
            </a:r>
            <a:endParaRPr sz="1800"/>
          </a:p>
        </p:txBody>
      </p:sp>
      <p:sp>
        <p:nvSpPr>
          <p:cNvPr id="212" name="Google Shape;212;p31"/>
          <p:cNvSpPr/>
          <p:nvPr/>
        </p:nvSpPr>
        <p:spPr>
          <a:xfrm>
            <a:off x="6261700" y="3871150"/>
            <a:ext cx="2196900" cy="855300"/>
          </a:xfrm>
          <a:prstGeom prst="wedgeRoundRectCallout">
            <a:avLst>
              <a:gd fmla="val -232030" name="adj1"/>
              <a:gd fmla="val -11059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그리고 리턴되면</a:t>
            </a:r>
            <a:br>
              <a:rPr lang="ko" sz="1800"/>
            </a:br>
            <a:r>
              <a:rPr lang="ko" sz="1800"/>
              <a:t>OK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결국 웹 어플리케이션은..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원하는  형태의 </a:t>
            </a:r>
            <a:r>
              <a:rPr b="1" lang="ko"/>
              <a:t>request</a:t>
            </a:r>
            <a:r>
              <a:rPr lang="ko"/>
              <a:t> URL 을 받아서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그 URL 에 따른 </a:t>
            </a:r>
            <a:r>
              <a:rPr lang="ko">
                <a:highlight>
                  <a:srgbClr val="FFFF00"/>
                </a:highlight>
              </a:rPr>
              <a:t>동작(handler)를 찾아서</a:t>
            </a:r>
            <a:r>
              <a:rPr lang="ko"/>
              <a:t> (mapping) 수행하고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원하는 ‘뷰’ 로 </a:t>
            </a:r>
            <a:r>
              <a:rPr b="1" lang="ko"/>
              <a:t>response</a:t>
            </a:r>
            <a:r>
              <a:rPr lang="ko"/>
              <a:t> 해주기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‘뷰’ + ‘Model’  : </a:t>
            </a:r>
            <a:r>
              <a:rPr lang="ko">
                <a:solidFill>
                  <a:srgbClr val="0000FF"/>
                </a:solidFill>
              </a:rPr>
              <a:t>ModelAndView</a:t>
            </a:r>
            <a:r>
              <a:rPr lang="ko"/>
              <a:t> 리턴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25"/>
            <a:ext cx="28995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member/find.jsp</a:t>
            </a:r>
            <a:r>
              <a:rPr lang="ko"/>
              <a:t> 작성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09625"/>
            <a:ext cx="6806125" cy="24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2029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결과확인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87900" y="1266325"/>
            <a:ext cx="224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/member/find</a:t>
            </a:r>
            <a:endParaRPr b="1"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500" y="76200"/>
            <a:ext cx="55011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확장자 패턴 가능  *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7537700" y="1266325"/>
            <a:ext cx="1294500" cy="20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75" y="1334800"/>
            <a:ext cx="70008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/>
          <p:nvPr/>
        </p:nvSpPr>
        <p:spPr>
          <a:xfrm>
            <a:off x="1346800" y="3674025"/>
            <a:ext cx="4972500" cy="802500"/>
          </a:xfrm>
          <a:prstGeom prst="wedgeRoundRectCallout">
            <a:avLst>
              <a:gd fmla="val -14384" name="adj1"/>
              <a:gd fmla="val -13687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member/doMember.jsp</a:t>
            </a:r>
            <a:r>
              <a:rPr lang="ko" sz="1800"/>
              <a:t> 작성 하기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216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266325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3">
            <a:alphaModFix/>
          </a:blip>
          <a:srcRect b="3269" l="0" r="0" t="0"/>
          <a:stretch/>
        </p:blipFill>
        <p:spPr>
          <a:xfrm>
            <a:off x="152400" y="1128025"/>
            <a:ext cx="4187251" cy="217179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603" y="1128025"/>
            <a:ext cx="4612197" cy="2171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2109425"/>
            <a:ext cx="85206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@RequestMapping("/member/**")</a:t>
            </a:r>
            <a:endParaRPr/>
          </a:p>
        </p:txBody>
      </p:sp>
      <p:sp>
        <p:nvSpPr>
          <p:cNvPr id="249" name="Google Shape;249;p36"/>
          <p:cNvSpPr txBox="1"/>
          <p:nvPr/>
        </p:nvSpPr>
        <p:spPr>
          <a:xfrm>
            <a:off x="311700" y="1387050"/>
            <a:ext cx="5438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http://localhost:8080/sts10_request/member/aaa/bbb/ccc.do</a:t>
            </a:r>
            <a:r>
              <a:rPr lang="ko"/>
              <a:t> (X)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결국 핸들러 메소드 동작은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@RequestMapping 으로 request 를 받아서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필요한 동작들 (ex: 트랜잭션) 수행,  DAO  혹은 Command 등의 객체  사용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결과는 Model 에 담고,    뷰 지정  ⇒ 합해서 ModelAndView 로 담아 리턴가능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클래스에 @RequestMapping !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961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일반적으로 request URL 체계도,  다루는 아이템별 로 다루게 되는데…</a:t>
            </a:r>
            <a:br>
              <a:rPr lang="ko"/>
            </a:br>
            <a:r>
              <a:rPr lang="ko"/>
              <a:t>가령 </a:t>
            </a:r>
            <a:br>
              <a:rPr lang="ko"/>
            </a:br>
            <a:r>
              <a:rPr lang="ko"/>
              <a:t>회원관리 URL 형태는 </a:t>
            </a:r>
            <a:r>
              <a:rPr lang="ko">
                <a:solidFill>
                  <a:srgbClr val="0000FF"/>
                </a:solidFill>
              </a:rPr>
              <a:t>/member/</a:t>
            </a:r>
            <a:r>
              <a:rPr lang="ko"/>
              <a:t>○○○</a:t>
            </a:r>
            <a:br>
              <a:rPr lang="ko"/>
            </a:br>
            <a:r>
              <a:rPr lang="ko"/>
              <a:t>상품관리 URL 형태는 </a:t>
            </a:r>
            <a:r>
              <a:rPr lang="ko">
                <a:solidFill>
                  <a:srgbClr val="0000FF"/>
                </a:solidFill>
              </a:rPr>
              <a:t>/goods/</a:t>
            </a:r>
            <a:r>
              <a:rPr lang="ko"/>
              <a:t>○○○</a:t>
            </a:r>
            <a:br>
              <a:rPr lang="ko"/>
            </a:br>
            <a:r>
              <a:rPr lang="ko"/>
              <a:t>…</a:t>
            </a:r>
            <a:br>
              <a:rPr lang="ko"/>
            </a:br>
            <a:r>
              <a:rPr lang="ko"/>
              <a:t>이런식으로 request URL 이 기획되어 관리될 것이다.</a:t>
            </a:r>
            <a:br>
              <a:rPr lang="ko"/>
            </a:br>
            <a:r>
              <a:rPr lang="ko"/>
              <a:t>그런데, 과연 이 모든 handler 가 </a:t>
            </a:r>
            <a:br>
              <a:rPr lang="ko"/>
            </a:br>
            <a:r>
              <a:rPr lang="ko"/>
              <a:t>하나의 @Controller 클래스에 있으면</a:t>
            </a:r>
            <a:br>
              <a:rPr lang="ko"/>
            </a:br>
            <a:r>
              <a:rPr lang="ko"/>
              <a:t>체계적인 관리가 힘들다. </a:t>
            </a:r>
            <a:endParaRPr/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225" y="1468150"/>
            <a:ext cx="3317500" cy="3169774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650" y="1183025"/>
            <a:ext cx="4352200" cy="2176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625" y="1183025"/>
            <a:ext cx="3954225" cy="2049394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p39"/>
          <p:cNvSpPr txBox="1"/>
          <p:nvPr/>
        </p:nvSpPr>
        <p:spPr>
          <a:xfrm>
            <a:off x="487725" y="231175"/>
            <a:ext cx="1839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예)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컨트롤러 클래스 작성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311700" y="885325"/>
            <a:ext cx="8520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: </a:t>
            </a:r>
            <a:r>
              <a:rPr b="1" lang="ko"/>
              <a:t>com.lec.sts10_request.controller</a:t>
            </a:r>
            <a:br>
              <a:rPr lang="ko"/>
            </a:br>
            <a:r>
              <a:rPr lang="ko"/>
              <a:t>클래스명 : </a:t>
            </a:r>
            <a:r>
              <a:rPr b="1" lang="ko"/>
              <a:t>MemberController</a:t>
            </a:r>
            <a:endParaRPr b="1"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87225"/>
            <a:ext cx="7041235" cy="330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0"/>
          <p:cNvSpPr txBox="1"/>
          <p:nvPr/>
        </p:nvSpPr>
        <p:spPr>
          <a:xfrm>
            <a:off x="6107500" y="860000"/>
            <a:ext cx="2788800" cy="639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@Controller 클래스 추가하면, 반드시 서버 재시작 하세요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618150" y="3528975"/>
            <a:ext cx="82143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이렇게 하면 </a:t>
            </a:r>
            <a:r>
              <a:rPr lang="ko">
                <a:solidFill>
                  <a:srgbClr val="0000FF"/>
                </a:solidFill>
              </a:rPr>
              <a:t>/member</a:t>
            </a:r>
            <a:r>
              <a:rPr lang="ko"/>
              <a:t>/○○○   URL 처리는 MemberController 클래스에서 처리 할수 있게 된다.</a:t>
            </a:r>
            <a:endParaRPr/>
          </a:p>
        </p:txBody>
      </p:sp>
      <p:pic>
        <p:nvPicPr>
          <p:cNvPr id="284" name="Google Shape;284;p41"/>
          <p:cNvPicPr preferRelativeResize="0"/>
          <p:nvPr/>
        </p:nvPicPr>
        <p:blipFill rotWithShape="1">
          <a:blip r:embed="rId3">
            <a:alphaModFix/>
          </a:blip>
          <a:srcRect b="42156" l="0" r="0" t="0"/>
          <a:stretch/>
        </p:blipFill>
        <p:spPr>
          <a:xfrm>
            <a:off x="76200" y="1228625"/>
            <a:ext cx="4239362" cy="19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783" y="1228625"/>
            <a:ext cx="4374617" cy="1946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용어: 메소드? 핸들러? 컨트롤러?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@Controller 클래스 안의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@RequestMapping 지정된 메소드를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핸들러(Handler)</a:t>
            </a:r>
            <a:r>
              <a:rPr lang="ko"/>
              <a:t> 라고도 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그러나, 보통 혼용되어 이야기 됨..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앞으로, 컨트롤러 이야기 할때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메소드</a:t>
            </a:r>
            <a:r>
              <a:rPr lang="ko"/>
              <a:t>, </a:t>
            </a:r>
            <a:r>
              <a:rPr b="1" lang="ko"/>
              <a:t>핸들러</a:t>
            </a:r>
            <a:r>
              <a:rPr lang="ko"/>
              <a:t>, </a:t>
            </a:r>
            <a:r>
              <a:rPr b="1" lang="ko"/>
              <a:t>컨트롤러</a:t>
            </a:r>
            <a:r>
              <a:rPr lang="ko"/>
              <a:t>…   ←  대체로 같은것을 지칭하는 것으로 하겠습니다.</a:t>
            </a:r>
            <a:br>
              <a:rPr lang="ko"/>
            </a:br>
            <a:r>
              <a:rPr lang="ko"/>
              <a:t>   (</a:t>
            </a:r>
            <a:r>
              <a:rPr lang="ko">
                <a:solidFill>
                  <a:srgbClr val="FF0000"/>
                </a:solidFill>
              </a:rPr>
              <a:t>문맥을 잘보시고,   헷갈리지 않길 바랍니다</a:t>
            </a:r>
            <a:r>
              <a:rPr lang="ko"/>
              <a:t>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만약  </a:t>
            </a:r>
            <a:r>
              <a:rPr lang="ko"/>
              <a:t>@RequestMapping </a:t>
            </a:r>
            <a:r>
              <a:rPr lang="ko"/>
              <a:t>중복되면??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2166825" y="3152175"/>
            <a:ext cx="45942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애시당초 Exception 발생한다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/member/search</a:t>
            </a:r>
            <a:r>
              <a:rPr lang="ko"/>
              <a:t>   로 request 해보자</a:t>
            </a:r>
            <a:endParaRPr/>
          </a:p>
        </p:txBody>
      </p:sp>
      <p:pic>
        <p:nvPicPr>
          <p:cNvPr id="292" name="Google Shape;2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25"/>
            <a:ext cx="3844725" cy="16675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250" y="1221550"/>
            <a:ext cx="4673901" cy="1508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4" name="Google Shape;294;p42"/>
          <p:cNvSpPr/>
          <p:nvPr/>
        </p:nvSpPr>
        <p:spPr>
          <a:xfrm>
            <a:off x="7568550" y="569575"/>
            <a:ext cx="992400" cy="673200"/>
          </a:xfrm>
          <a:prstGeom prst="wedgeRoundRectCallout">
            <a:avLst>
              <a:gd fmla="val -36087" name="adj1"/>
              <a:gd fmla="val 84603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전에 만들어 놓았던 핸들러다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@RequestMapping 중복 발생시</a:t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org.springframework.beans.factory.</a:t>
            </a:r>
            <a:r>
              <a:rPr b="1" lang="ko"/>
              <a:t>BeanCreationException</a:t>
            </a:r>
            <a:r>
              <a:rPr lang="ko"/>
              <a:t>: Error creating bean with name 'org.springframework.web.servlet.mvc.method.annotation.RequestMappingHandlerMapping#0': Initialization of bean failed; nested exception is java.lang.IllegalStateException: </a:t>
            </a:r>
            <a:r>
              <a:rPr b="1" lang="ko"/>
              <a:t>Ambiguous mapping found</a:t>
            </a:r>
            <a:r>
              <a:rPr lang="ko"/>
              <a:t>. Cannot map 'homeController' bean method 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1593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리턴값이 void 인 핸들러</a:t>
            </a:r>
            <a:endParaRPr/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75" y="803575"/>
            <a:ext cx="7496175" cy="1752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7" name="Google Shape;3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2346475"/>
            <a:ext cx="3246449" cy="2573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8" name="Google Shape;308;p44"/>
          <p:cNvSpPr/>
          <p:nvPr/>
        </p:nvSpPr>
        <p:spPr>
          <a:xfrm>
            <a:off x="1955600" y="2687850"/>
            <a:ext cx="2589600" cy="535800"/>
          </a:xfrm>
          <a:prstGeom prst="wedgeRectCallout">
            <a:avLst>
              <a:gd fmla="val 83449" name="adj1"/>
              <a:gd fmla="val -14333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/member/remove.jsp 추가</a:t>
            </a:r>
            <a:endParaRPr/>
          </a:p>
        </p:txBody>
      </p:sp>
      <p:sp>
        <p:nvSpPr>
          <p:cNvPr id="309" name="Google Shape;309;p44"/>
          <p:cNvSpPr/>
          <p:nvPr/>
        </p:nvSpPr>
        <p:spPr>
          <a:xfrm>
            <a:off x="3020313" y="3776675"/>
            <a:ext cx="2098500" cy="616800"/>
          </a:xfrm>
          <a:prstGeom prst="wedgeRectCallout">
            <a:avLst>
              <a:gd fmla="val 90397" name="adj1"/>
              <a:gd fmla="val -258378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실습:  다음과 같이 동작하는 페이지 구성</a:t>
            </a:r>
            <a:endParaRPr/>
          </a:p>
        </p:txBody>
      </p:sp>
      <p:pic>
        <p:nvPicPr>
          <p:cNvPr id="315" name="Google Shape;3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575" y="1899700"/>
            <a:ext cx="4023100" cy="6461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76475"/>
            <a:ext cx="4360913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0131" y="2835903"/>
            <a:ext cx="4040295" cy="6461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45"/>
          <p:cNvPicPr preferRelativeResize="0"/>
          <p:nvPr/>
        </p:nvPicPr>
        <p:blipFill rotWithShape="1">
          <a:blip r:embed="rId6">
            <a:alphaModFix/>
          </a:blip>
          <a:srcRect b="0" l="0" r="2562" t="0"/>
          <a:stretch/>
        </p:blipFill>
        <p:spPr>
          <a:xfrm>
            <a:off x="152400" y="4198475"/>
            <a:ext cx="4360925" cy="6461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45"/>
          <p:cNvPicPr preferRelativeResize="0"/>
          <p:nvPr/>
        </p:nvPicPr>
        <p:blipFill rotWithShape="1">
          <a:blip r:embed="rId7">
            <a:alphaModFix/>
          </a:blip>
          <a:srcRect b="0" l="0" r="2884" t="0"/>
          <a:stretch/>
        </p:blipFill>
        <p:spPr>
          <a:xfrm>
            <a:off x="4859825" y="4143250"/>
            <a:ext cx="4235150" cy="6691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20" name="Google Shape;320;p45"/>
          <p:cNvCxnSpPr>
            <a:endCxn id="319" idx="0"/>
          </p:cNvCxnSpPr>
          <p:nvPr/>
        </p:nvCxnSpPr>
        <p:spPr>
          <a:xfrm>
            <a:off x="6129600" y="3410650"/>
            <a:ext cx="847800" cy="732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5"/>
          <p:cNvCxnSpPr>
            <a:endCxn id="315" idx="1"/>
          </p:cNvCxnSpPr>
          <p:nvPr/>
        </p:nvCxnSpPr>
        <p:spPr>
          <a:xfrm rot="-5400000">
            <a:off x="355175" y="2242875"/>
            <a:ext cx="2380500" cy="2340300"/>
          </a:xfrm>
          <a:prstGeom prst="bent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5"/>
          <p:cNvCxnSpPr>
            <a:endCxn id="315" idx="0"/>
          </p:cNvCxnSpPr>
          <p:nvPr/>
        </p:nvCxnSpPr>
        <p:spPr>
          <a:xfrm>
            <a:off x="588625" y="1512700"/>
            <a:ext cx="4138500" cy="387000"/>
          </a:xfrm>
          <a:prstGeom prst="bent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5"/>
          <p:cNvCxnSpPr>
            <a:endCxn id="317" idx="2"/>
          </p:cNvCxnSpPr>
          <p:nvPr/>
        </p:nvCxnSpPr>
        <p:spPr>
          <a:xfrm flipH="1" rot="10800000">
            <a:off x="5231878" y="3482053"/>
            <a:ext cx="1808400" cy="1120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45"/>
          <p:cNvCxnSpPr>
            <a:endCxn id="315" idx="2"/>
          </p:cNvCxnSpPr>
          <p:nvPr/>
        </p:nvCxnSpPr>
        <p:spPr>
          <a:xfrm flipH="1" rot="5400000">
            <a:off x="4543075" y="2729900"/>
            <a:ext cx="784500" cy="416400"/>
          </a:xfrm>
          <a:prstGeom prst="bentConnector3">
            <a:avLst>
              <a:gd fmla="val 6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45"/>
          <p:cNvCxnSpPr>
            <a:endCxn id="317" idx="0"/>
          </p:cNvCxnSpPr>
          <p:nvPr/>
        </p:nvCxnSpPr>
        <p:spPr>
          <a:xfrm>
            <a:off x="3649678" y="2403003"/>
            <a:ext cx="3390600" cy="432900"/>
          </a:xfrm>
          <a:prstGeom prst="bent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45"/>
          <p:cNvCxnSpPr>
            <a:endCxn id="318" idx="0"/>
          </p:cNvCxnSpPr>
          <p:nvPr/>
        </p:nvCxnSpPr>
        <p:spPr>
          <a:xfrm flipH="1">
            <a:off x="2332863" y="3433175"/>
            <a:ext cx="3149100" cy="765300"/>
          </a:xfrm>
          <a:prstGeom prst="bent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5"/>
          <p:cNvCxnSpPr>
            <a:endCxn id="316" idx="2"/>
          </p:cNvCxnSpPr>
          <p:nvPr/>
        </p:nvCxnSpPr>
        <p:spPr>
          <a:xfrm flipH="1" rot="5400000">
            <a:off x="2193806" y="1822925"/>
            <a:ext cx="719400" cy="441300"/>
          </a:xfrm>
          <a:prstGeom prst="bentConnector3">
            <a:avLst>
              <a:gd fmla="val 3089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3" name="Google Shape;333;p46"/>
          <p:cNvGraphicFramePr/>
          <p:nvPr/>
        </p:nvGraphicFramePr>
        <p:xfrm>
          <a:off x="5715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{505A3EFC-D2C7-49F4-8D9D-4C961361A45A}</a:tableStyleId>
              </a:tblPr>
              <a:tblGrid>
                <a:gridCol w="2711250"/>
                <a:gridCol w="2711250"/>
                <a:gridCol w="2711250"/>
              </a:tblGrid>
              <a:tr h="61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request URL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handler </a:t>
                      </a:r>
                      <a:r>
                        <a:rPr lang="ko" sz="1800"/>
                        <a:t>메소드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뷰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50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/board/list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listBoard()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board/list_board.jsp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/board/write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writeBoard()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board/write_board.jsp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/board/view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viewBoard()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/>
                        <a:t>board/view_board.jsp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0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/board/update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updateBoard()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/>
                        <a:t>board/update_board.jsp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0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/board/delete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deleteBoard()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/>
                        <a:t>board/delete_board.jsp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4" name="Google Shape;334;p46"/>
          <p:cNvSpPr txBox="1"/>
          <p:nvPr>
            <p:ph idx="1" type="body"/>
          </p:nvPr>
        </p:nvSpPr>
        <p:spPr>
          <a:xfrm>
            <a:off x="4796725" y="913625"/>
            <a:ext cx="33498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← 새로운 컨트롤러 사용</a:t>
            </a:r>
            <a:endParaRPr/>
          </a:p>
        </p:txBody>
      </p:sp>
      <p:pic>
        <p:nvPicPr>
          <p:cNvPr id="335" name="Google Shape;3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71425"/>
            <a:ext cx="4145975" cy="8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‘현재 경로’ 는?</a:t>
            </a:r>
            <a:endParaRPr/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1266325"/>
            <a:ext cx="8520600" cy="11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/sts10_request/member/search  의 현재 경로는?</a:t>
            </a:r>
            <a:br>
              <a:rPr lang="ko"/>
            </a:br>
            <a:r>
              <a:rPr lang="ko"/>
              <a:t>/sts10_request/member/find        의 현재 경로는?</a:t>
            </a:r>
            <a:br>
              <a:rPr lang="ko"/>
            </a:br>
            <a:r>
              <a:rPr lang="ko"/>
              <a:t>/sts10_request/member/load        의 현재 경로는?</a:t>
            </a:r>
            <a:endParaRPr/>
          </a:p>
        </p:txBody>
      </p:sp>
      <p:sp>
        <p:nvSpPr>
          <p:cNvPr id="342" name="Google Shape;342;p47"/>
          <p:cNvSpPr/>
          <p:nvPr/>
        </p:nvSpPr>
        <p:spPr>
          <a:xfrm>
            <a:off x="2645550" y="2290750"/>
            <a:ext cx="3852900" cy="849300"/>
          </a:xfrm>
          <a:prstGeom prst="upArrowCallout">
            <a:avLst>
              <a:gd fmla="val 29236" name="adj1"/>
              <a:gd fmla="val 25000" name="adj2"/>
              <a:gd fmla="val 35385" name="adj3"/>
              <a:gd fmla="val 54439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300">
                <a:latin typeface="Open Sans"/>
                <a:ea typeface="Open Sans"/>
                <a:cs typeface="Open Sans"/>
                <a:sym typeface="Open Sans"/>
              </a:rPr>
              <a:t>/sts10_request/member/</a:t>
            </a:r>
            <a:endParaRPr b="1" sz="1900"/>
          </a:p>
        </p:txBody>
      </p:sp>
      <p:sp>
        <p:nvSpPr>
          <p:cNvPr id="343" name="Google Shape;343;p47"/>
          <p:cNvSpPr txBox="1"/>
          <p:nvPr/>
        </p:nvSpPr>
        <p:spPr>
          <a:xfrm>
            <a:off x="1566525" y="3351950"/>
            <a:ext cx="58851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위 파일에서 아래와 같이 상대경로로 url 기술하면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&lt;a href=’aaa’&gt;     ⇒ 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/sts10_request/member/aaa  이 된다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&lt;a href=’./aaa’&gt;   ⇒ 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/sts10_request/member/aaa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4725"/>
            <a:ext cx="8839202" cy="325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프로젝트명 : </a:t>
            </a:r>
            <a:r>
              <a:rPr b="1" lang="ko" sz="2400"/>
              <a:t>STS10_Request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프로젝트: </a:t>
            </a:r>
            <a:r>
              <a:rPr lang="ko"/>
              <a:t>Spring Legacy Project</a:t>
            </a:r>
            <a:br>
              <a:rPr lang="ko"/>
            </a:br>
            <a:r>
              <a:rPr lang="ko"/>
              <a:t>템플릿 : Spring MVC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base-package : </a:t>
            </a:r>
            <a:r>
              <a:rPr b="1" lang="ko"/>
              <a:t>com.lec.sts10_request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475" y="1861700"/>
            <a:ext cx="3762825" cy="1770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한글 처리 : web.xml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732925"/>
            <a:ext cx="8520600" cy="4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&lt;!-- 스프링 컨테이너 인코딩 설정 --&gt;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&lt;filter&gt;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	&lt;filter-name&gt;encodingFilter&lt;/filter-name&gt;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	&lt;filter-class&gt;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		org.springframework.web.filter.CharacterEncodingFilter  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	&lt;/filter-class&gt;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	&lt;init-param&gt;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		&lt;param-name&gt;encoding&lt;/param-name&gt;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		&lt;param-value&gt;UTF-8&lt;/param-value&gt;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	&lt;/init-param&gt;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	&lt;init-param&gt;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		&lt;param-name&gt;forceEncoding&lt;/param-name&gt;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		&lt;param-value&gt;true&lt;/param-value&gt;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	&lt;/init-param&gt;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&lt;/filter&gt; 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&lt;filter-mapping&gt;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	&lt;filter-name&gt;encodingFilter&lt;/filter-name&gt;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	&lt;url-pattern&gt;/*&lt;/url-pattern&gt;              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	&lt;/filter-mapping&gt;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3" name="Google Shape;93;p17"/>
          <p:cNvSpPr/>
          <p:nvPr/>
        </p:nvSpPr>
        <p:spPr>
          <a:xfrm>
            <a:off x="6211350" y="271875"/>
            <a:ext cx="2621100" cy="1146000"/>
          </a:xfrm>
          <a:prstGeom prst="wedgeRoundRectCallout">
            <a:avLst>
              <a:gd fmla="val -92264" name="adj1"/>
              <a:gd fmla="val 2158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 프로젝트 만들때마다 꼭!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시키지 않아도 하자..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05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기본적인 Controller 클래스 제작 흐름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02548" y="1405050"/>
            <a:ext cx="4903200" cy="537900"/>
          </a:xfrm>
          <a:prstGeom prst="rect">
            <a:avLst/>
          </a:prstGeom>
          <a:solidFill>
            <a:srgbClr val="F3F3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</a:rPr>
              <a:t>@Controller</a:t>
            </a:r>
            <a:r>
              <a:rPr lang="ko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를 이용한 </a:t>
            </a:r>
            <a:r>
              <a:rPr b="1" lang="ko" sz="1800">
                <a:solidFill>
                  <a:srgbClr val="434343"/>
                </a:solidFill>
              </a:rPr>
              <a:t>클래스</a:t>
            </a:r>
            <a:r>
              <a:rPr lang="ko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생성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02548" y="2163513"/>
            <a:ext cx="4903200" cy="537900"/>
          </a:xfrm>
          <a:prstGeom prst="rect">
            <a:avLst/>
          </a:prstGeom>
          <a:solidFill>
            <a:srgbClr val="F3F3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</a:rPr>
              <a:t>@RequestMapping</a:t>
            </a:r>
            <a:r>
              <a:rPr lang="ko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을 이용한 </a:t>
            </a:r>
            <a:r>
              <a:rPr b="1" lang="ko" sz="1800">
                <a:solidFill>
                  <a:srgbClr val="434343"/>
                </a:solidFill>
              </a:rPr>
              <a:t>요청 경로</a:t>
            </a:r>
            <a:r>
              <a:rPr lang="ko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지정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2548" y="2929957"/>
            <a:ext cx="4903200" cy="537900"/>
          </a:xfrm>
          <a:prstGeom prst="rect">
            <a:avLst/>
          </a:prstGeom>
          <a:solidFill>
            <a:srgbClr val="F3F3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요청 처리 메소</a:t>
            </a:r>
            <a:r>
              <a:rPr lang="ko" sz="1800">
                <a:solidFill>
                  <a:srgbClr val="434343"/>
                </a:solidFill>
              </a:rPr>
              <a:t>드</a:t>
            </a:r>
            <a:r>
              <a:rPr lang="ko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ko" sz="1800">
                <a:solidFill>
                  <a:srgbClr val="434343"/>
                </a:solidFill>
              </a:rPr>
              <a:t>handler) </a:t>
            </a:r>
            <a:r>
              <a:rPr lang="ko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구현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02548" y="3696402"/>
            <a:ext cx="4903200" cy="537900"/>
          </a:xfrm>
          <a:prstGeom prst="rect">
            <a:avLst/>
          </a:prstGeom>
          <a:solidFill>
            <a:srgbClr val="F3F3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434343"/>
                </a:solidFill>
              </a:rPr>
              <a:t>“</a:t>
            </a:r>
            <a:r>
              <a:rPr b="1" lang="ko" sz="1800">
                <a:solidFill>
                  <a:srgbClr val="434343"/>
                </a:solidFill>
              </a:rPr>
              <a:t>뷰 이름</a:t>
            </a:r>
            <a:r>
              <a:rPr b="1" lang="ko" sz="1800">
                <a:solidFill>
                  <a:srgbClr val="434343"/>
                </a:solidFill>
              </a:rPr>
              <a:t>”</a:t>
            </a:r>
            <a:r>
              <a:rPr lang="ko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" sz="1800">
                <a:solidFill>
                  <a:srgbClr val="434343"/>
                </a:solidFill>
              </a:rPr>
              <a:t>혹은</a:t>
            </a:r>
            <a:r>
              <a:rPr lang="ko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800">
                <a:solidFill>
                  <a:srgbClr val="434343"/>
                </a:solidFill>
              </a:rPr>
              <a:t>ModelAndView</a:t>
            </a:r>
            <a:r>
              <a:rPr lang="ko" sz="1800">
                <a:solidFill>
                  <a:srgbClr val="434343"/>
                </a:solidFill>
              </a:rPr>
              <a:t> 리턴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8"/>
          <p:cNvCxnSpPr>
            <a:stCxn id="99" idx="2"/>
            <a:endCxn id="100" idx="0"/>
          </p:cNvCxnSpPr>
          <p:nvPr/>
        </p:nvCxnSpPr>
        <p:spPr>
          <a:xfrm>
            <a:off x="2754148" y="1942950"/>
            <a:ext cx="0" cy="2205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18"/>
          <p:cNvCxnSpPr>
            <a:stCxn id="100" idx="2"/>
            <a:endCxn id="101" idx="0"/>
          </p:cNvCxnSpPr>
          <p:nvPr/>
        </p:nvCxnSpPr>
        <p:spPr>
          <a:xfrm>
            <a:off x="2754148" y="2701413"/>
            <a:ext cx="0" cy="2286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8"/>
          <p:cNvCxnSpPr>
            <a:stCxn id="101" idx="2"/>
            <a:endCxn id="102" idx="0"/>
          </p:cNvCxnSpPr>
          <p:nvPr/>
        </p:nvCxnSpPr>
        <p:spPr>
          <a:xfrm>
            <a:off x="2754148" y="3467857"/>
            <a:ext cx="0" cy="228600"/>
          </a:xfrm>
          <a:prstGeom prst="straightConnector1">
            <a:avLst/>
          </a:prstGeom>
          <a:noFill/>
          <a:ln cap="flat" cmpd="sng" w="1905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18"/>
          <p:cNvSpPr/>
          <p:nvPr/>
        </p:nvSpPr>
        <p:spPr>
          <a:xfrm>
            <a:off x="6057925" y="1546975"/>
            <a:ext cx="2577000" cy="758400"/>
          </a:xfrm>
          <a:prstGeom prst="wedgeRoundRectCallout">
            <a:avLst>
              <a:gd fmla="val -83064" name="adj1"/>
              <a:gd fmla="val 5002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방법의 ‘경로지정’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057925" y="2537575"/>
            <a:ext cx="2577000" cy="758400"/>
          </a:xfrm>
          <a:prstGeom prst="wedgeRoundRectCallout">
            <a:avLst>
              <a:gd fmla="val -83064" name="adj1"/>
              <a:gd fmla="val 5002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방법 매개변수 지정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79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: 이클립스에서 브라우저 지정 방법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46375" y="937375"/>
            <a:ext cx="276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Windows-Web Browser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25" y="1514423"/>
            <a:ext cx="3897875" cy="2505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000" y="1492376"/>
            <a:ext cx="3138650" cy="34095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5160825" y="807025"/>
            <a:ext cx="276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Windows-Preferences - General - Web Browser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mapping ↔  메소드 이름 ↔ 뷰이름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961525"/>
            <a:ext cx="85206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HomeController.java</a:t>
            </a:r>
            <a:r>
              <a:rPr lang="ko"/>
              <a:t> 에  핸들러 메소드 작성</a:t>
            </a:r>
            <a:br>
              <a:rPr lang="ko"/>
            </a:br>
            <a:r>
              <a:rPr lang="ko"/>
              <a:t>URL mapping , handler(메소드) 이름, 뷰 이름 리턴값  </a:t>
            </a:r>
            <a:r>
              <a:rPr lang="ko">
                <a:solidFill>
                  <a:srgbClr val="FF0000"/>
                </a:solidFill>
              </a:rPr>
              <a:t>← 굳이 같을 필요는 없다</a:t>
            </a:r>
            <a:r>
              <a:rPr lang="ko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75" y="2017850"/>
            <a:ext cx="59817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6914500" y="1769350"/>
            <a:ext cx="2070300" cy="776100"/>
          </a:xfrm>
          <a:prstGeom prst="wedgeRectCallout">
            <a:avLst>
              <a:gd fmla="val -89625" name="adj1"/>
              <a:gd fmla="val -47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0000FF"/>
                </a:solidFill>
              </a:rPr>
              <a:t>/common</a:t>
            </a:r>
            <a:r>
              <a:rPr lang="ko"/>
              <a:t>  으로 </a:t>
            </a:r>
            <a:br>
              <a:rPr lang="ko"/>
            </a:br>
            <a:r>
              <a:rPr lang="ko"/>
              <a:t>request 가 들어오면  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6914500" y="2683750"/>
            <a:ext cx="2070300" cy="776100"/>
          </a:xfrm>
          <a:prstGeom prst="wedgeRectCallout">
            <a:avLst>
              <a:gd fmla="val -178310" name="adj1"/>
              <a:gd fmla="val -5876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cccmmm()</a:t>
            </a:r>
            <a:r>
              <a:rPr lang="ko"/>
              <a:t> 메소드가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수행되어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695300" y="3598150"/>
            <a:ext cx="3289500" cy="776100"/>
          </a:xfrm>
          <a:prstGeom prst="wedgeRectCallout">
            <a:avLst>
              <a:gd fmla="val -117837" name="adj1"/>
              <a:gd fmla="val -11450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/WEB-INF/views/</a:t>
            </a:r>
            <a:r>
              <a:rPr b="1" lang="ko">
                <a:solidFill>
                  <a:srgbClr val="0000FF"/>
                </a:solidFill>
              </a:rPr>
              <a:t>comm</a:t>
            </a:r>
            <a:r>
              <a:rPr b="1" lang="ko"/>
              <a:t>.jsp</a:t>
            </a:r>
            <a:r>
              <a:rPr lang="ko"/>
              <a:t>  뷰로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forward 되어 response 된다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comm.jsp 작성  ← 오늘 예제에서 쓰일 뷰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66325"/>
            <a:ext cx="85206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views 폴더 밑에 </a:t>
            </a:r>
            <a:r>
              <a:rPr b="1" lang="ko"/>
              <a:t>comm.jsp</a:t>
            </a:r>
            <a:r>
              <a:rPr lang="ko"/>
              <a:t> 파일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일단 서버 실행시키고 해당 URL 로  request 해보자.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/common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