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PT Sans Narrow"/>
      <p:regular r:id="rId63"/>
      <p:bold r:id="rId64"/>
    </p:embeddedFont>
    <p:embeddedFont>
      <p:font typeface="Open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830F0E-77D2-4CB5-886C-F9511B5FC455}">
  <a:tblStyle styleId="{6F830F0E-77D2-4CB5-886C-F9511B5FC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TSansNarrow-bold.fntdata"/><Relationship Id="rId63" Type="http://schemas.openxmlformats.org/officeDocument/2006/relationships/font" Target="fonts/PTSansNarrow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bold.fntdata"/><Relationship Id="rId21" Type="http://schemas.openxmlformats.org/officeDocument/2006/relationships/slide" Target="slides/slide16.xml"/><Relationship Id="rId65" Type="http://schemas.openxmlformats.org/officeDocument/2006/relationships/font" Target="fonts/OpenSans-regular.fntdata"/><Relationship Id="rId24" Type="http://schemas.openxmlformats.org/officeDocument/2006/relationships/slide" Target="slides/slide19.xml"/><Relationship Id="rId68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67" Type="http://schemas.openxmlformats.org/officeDocument/2006/relationships/font" Target="fonts/OpenSans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dc89392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dc89392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927cfce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927cfce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d927cfce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d927cfce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&lt;%@ page language="java" contentType="text/html; charset=UTF-8"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    pageEncoding="UTF-8"%&gt;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&lt;%-- action 의 url 과 method 주목 ! --%&gt;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&lt;form action="regOk" method="GET"&gt;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&lt;input type="text" name="name" value="GET"/&gt;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&lt;input type="submit" value="GET요청"/&gt;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&lt;/form&gt;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&lt;hr&gt;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&lt;form action="regOk" method="POST"&gt;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&lt;input type="text" name="name" value="POST"/&gt;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	&lt;input type="submit" value="POST요청"/&gt;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&lt;/form&gt;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c94e4a6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c94e4a6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c89392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c8939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2e2c82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2e2c82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927cfce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927cfce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927cfc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927cfc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&lt;form action="regOk2" method="POST"&gt;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&lt;input type="text" name="name" value="POST-regOk2"/&gt;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&lt;input type="submit" value="POST요청"/&gt;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d927cfce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d927cfce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c89392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dc8939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@PutMapping("/member/regOk")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registPut()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System.out.println("/member/regOk : PUT");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@DeleteMapping("/member/regOk")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public void registDelete()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	System.out.println("/member/regOk : DELETE");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927cfce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927cfc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c94e4a6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c94e4a6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927cfce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927cfc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c94e4a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c94e4a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c94e4a6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c94e4a6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c94e4a6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c94e4a6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c94e4a6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c94e4a6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d927cfce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d927cfce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d927cfc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d927cfc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d927cfce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d927cfce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dc893926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dc893926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927cfce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927cfce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&lt;!-- 스프링 컨테이너 인코딩 설정 --&gt;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org.springframework.web.filter.CharacterEncodingFilter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&lt;/filter-class&gt;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&lt;param-name&gt;encoding&lt;/param-name&gt;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&lt;param-value&gt;UTF-8&lt;/param-value&gt;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&lt;param-name&gt;forceEncoding&lt;/param-name&gt;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	&lt;param-value&gt;true&lt;/param-value&gt;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&lt;/init-param&gt;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&lt;/filter&gt;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&lt;filter-name&gt;encodingFilter&lt;/filter-name&gt;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	&lt;url-pattern&gt;/*&lt;/url-pattern&gt;                 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	&lt;/filter-mapping&gt;</a:t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dc89392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dc89392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dc89392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dc89392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d927cfce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d927cfce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d927cfc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d927cfc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c935d93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c935d93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c935d93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c935d93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e4a5b12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e4a5b12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@RequestMapping(value = "/board/writeOk", method = RequestMethod.POST)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writeOkBoard(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Model model,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@RequestParam("name") String name,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@RequestParam("subject") String subject,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@RequestParam("content") String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WriteDTO dto = new WriteDTO();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dto.setName(name);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dto.setSubject(subject);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dto.setContent(content);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model.addAttribute("dto", dto);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"board/writeOk";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e4a5b12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e4a5b12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c935d93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4c935d93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c935d93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4c935d93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927cfce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927cfce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e4a5b12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e4a5b12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c935d93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c935d93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c935d93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c935d93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e4a5b123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e4a5b123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e4a5b123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e4a5b123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c935d93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c935d93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c935d93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4c935d93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c94e4a6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c94e4a6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4c94e4a6b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4c94e4a6b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c935d93c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c935d93c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d927cfc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d927cfc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c935d93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c935d93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c935d93c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c935d93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c94e4a6b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c94e4a6b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c94e4a6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c94e4a6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c94e4a6b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c94e4a6b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c94e4a6b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c94e4a6b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c94e4a6b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c94e4a6b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c94e4a6b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c94e4a6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927cfce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927cfce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927cfc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927cfc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d927cfce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d927cfce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927cfce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927cfce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4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7.png"/><Relationship Id="rId4" Type="http://schemas.openxmlformats.org/officeDocument/2006/relationships/image" Target="../media/image53.png"/><Relationship Id="rId5" Type="http://schemas.openxmlformats.org/officeDocument/2006/relationships/image" Target="../media/image6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4.png"/><Relationship Id="rId4" Type="http://schemas.openxmlformats.org/officeDocument/2006/relationships/image" Target="../media/image5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5.png"/><Relationship Id="rId4" Type="http://schemas.openxmlformats.org/officeDocument/2006/relationships/image" Target="../media/image69.png"/><Relationship Id="rId5" Type="http://schemas.openxmlformats.org/officeDocument/2006/relationships/image" Target="../media/image6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localhost:8080/sts11_param/board/writePath/james/hello/friend" TargetMode="External"/><Relationship Id="rId4" Type="http://schemas.openxmlformats.org/officeDocument/2006/relationships/image" Target="../media/image7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4.png"/><Relationship Id="rId4" Type="http://schemas.openxmlformats.org/officeDocument/2006/relationships/image" Target="../media/image79.png"/><Relationship Id="rId5" Type="http://schemas.openxmlformats.org/officeDocument/2006/relationships/image" Target="../media/image7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0.png"/><Relationship Id="rId4" Type="http://schemas.openxmlformats.org/officeDocument/2006/relationships/image" Target="../media/image80.png"/><Relationship Id="rId5" Type="http://schemas.openxmlformats.org/officeDocument/2006/relationships/image" Target="../media/image68.png"/><Relationship Id="rId6" Type="http://schemas.openxmlformats.org/officeDocument/2006/relationships/image" Target="../media/image7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4.png"/><Relationship Id="rId4" Type="http://schemas.openxmlformats.org/officeDocument/2006/relationships/image" Target="../media/image8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@RequestParam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 방식 request 받기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350" y="1228625"/>
            <a:ext cx="8998199" cy="112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-152400" y="2919925"/>
            <a:ext cx="2456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/>
              <a:t>member/regOk.jsp </a:t>
            </a:r>
            <a:endParaRPr b="1"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700"/>
              <a:t>생성, 작성</a:t>
            </a:r>
            <a:endParaRPr sz="17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200" y="3018750"/>
            <a:ext cx="6687600" cy="358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2"/>
          <p:cNvCxnSpPr/>
          <p:nvPr/>
        </p:nvCxnSpPr>
        <p:spPr>
          <a:xfrm>
            <a:off x="-174025" y="2589825"/>
            <a:ext cx="89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</a:t>
            </a:r>
            <a:r>
              <a:rPr lang="ko"/>
              <a:t>결과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623300" y="199525"/>
            <a:ext cx="60567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브라우저에서 </a:t>
            </a:r>
            <a:r>
              <a:rPr b="1" lang="ko"/>
              <a:t>/member/regOk</a:t>
            </a:r>
            <a:r>
              <a:rPr lang="ko"/>
              <a:t> 입력하면? (GET방식)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650" y="1304800"/>
            <a:ext cx="7726650" cy="29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38450" y="14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resist.jsp 와  핸들러 작성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-76200" y="2005525"/>
            <a:ext cx="2344200" cy="13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member/regist.jsp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작성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-76200" y="1167325"/>
            <a:ext cx="21438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컨트롤러 </a:t>
            </a:r>
            <a:r>
              <a:rPr lang="ko"/>
              <a:t>작성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88850" y="706675"/>
            <a:ext cx="8520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다양한 방식의 method 로 request 하기 위한 폼을 만들어 보자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550" y="1195400"/>
            <a:ext cx="5683250" cy="6195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51688" l="0" r="0" t="0"/>
          <a:stretch/>
        </p:blipFill>
        <p:spPr>
          <a:xfrm>
            <a:off x="2649000" y="2119750"/>
            <a:ext cx="5683250" cy="2088716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1750"/>
            <a:ext cx="8839200" cy="24305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64025"/>
            <a:ext cx="6911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9900FF"/>
                </a:solidFill>
              </a:rPr>
              <a:t>동일 request url</a:t>
            </a:r>
            <a:r>
              <a:rPr lang="ko" sz="3000"/>
              <a:t>  &amp; </a:t>
            </a:r>
            <a:r>
              <a:rPr lang="ko" sz="3000">
                <a:solidFill>
                  <a:srgbClr val="FF00FF"/>
                </a:solidFill>
              </a:rPr>
              <a:t>다른 request method</a:t>
            </a:r>
            <a:r>
              <a:rPr lang="ko" sz="3000"/>
              <a:t> 를</a:t>
            </a:r>
            <a:br>
              <a:rPr lang="ko" sz="3000"/>
            </a:br>
            <a:r>
              <a:rPr lang="ko" sz="3000"/>
              <a:t>다른 handler 로 처리 하기</a:t>
            </a:r>
            <a:endParaRPr sz="3000"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동일한 request url 이지만 request method 가 다르면 , 다른 메소드로 request mapping 가능.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685025" y="2516725"/>
            <a:ext cx="1714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동일 request URL</a:t>
            </a:r>
            <a:endParaRPr>
              <a:solidFill>
                <a:srgbClr val="9900FF"/>
              </a:solidFill>
            </a:endParaRPr>
          </a:p>
        </p:txBody>
      </p:sp>
      <p:cxnSp>
        <p:nvCxnSpPr>
          <p:cNvPr id="167" name="Google Shape;167;p25"/>
          <p:cNvCxnSpPr>
            <a:stCxn id="166" idx="0"/>
          </p:cNvCxnSpPr>
          <p:nvPr/>
        </p:nvCxnSpPr>
        <p:spPr>
          <a:xfrm rot="10800000">
            <a:off x="4512375" y="2044825"/>
            <a:ext cx="1029900" cy="47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5"/>
          <p:cNvCxnSpPr>
            <a:stCxn id="166" idx="2"/>
          </p:cNvCxnSpPr>
          <p:nvPr/>
        </p:nvCxnSpPr>
        <p:spPr>
          <a:xfrm flipH="1">
            <a:off x="4465575" y="2782525"/>
            <a:ext cx="1076700" cy="36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5"/>
          <p:cNvSpPr/>
          <p:nvPr/>
        </p:nvSpPr>
        <p:spPr>
          <a:xfrm>
            <a:off x="6818625" y="2516725"/>
            <a:ext cx="19800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FF"/>
                </a:solidFill>
              </a:rPr>
              <a:t>다른</a:t>
            </a:r>
            <a:r>
              <a:rPr lang="ko">
                <a:solidFill>
                  <a:srgbClr val="FF00FF"/>
                </a:solidFill>
              </a:rPr>
              <a:t> request method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70" name="Google Shape;170;p25"/>
          <p:cNvCxnSpPr>
            <a:stCxn id="169" idx="0"/>
          </p:cNvCxnSpPr>
          <p:nvPr/>
        </p:nvCxnSpPr>
        <p:spPr>
          <a:xfrm rot="10800000">
            <a:off x="6778725" y="2044825"/>
            <a:ext cx="1029900" cy="47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9" idx="2"/>
          </p:cNvCxnSpPr>
          <p:nvPr/>
        </p:nvCxnSpPr>
        <p:spPr>
          <a:xfrm flipH="1">
            <a:off x="6731925" y="2782525"/>
            <a:ext cx="1076700" cy="36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/>
          <p:nvPr/>
        </p:nvSpPr>
        <p:spPr>
          <a:xfrm>
            <a:off x="651300" y="4489500"/>
            <a:ext cx="8353200" cy="432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다시  브라우저에서   </a:t>
            </a:r>
            <a:r>
              <a:rPr b="1" lang="ko">
                <a:solidFill>
                  <a:srgbClr val="0000FF"/>
                </a:solidFill>
              </a:rPr>
              <a:t>/member/regOk</a:t>
            </a:r>
            <a:r>
              <a:rPr lang="ko"/>
              <a:t>  를  request 해보세요.  이제는 될겁니다.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37174" t="28876"/>
          <a:stretch/>
        </p:blipFill>
        <p:spPr>
          <a:xfrm>
            <a:off x="46450" y="1672600"/>
            <a:ext cx="2982600" cy="9379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6"/>
          <p:cNvSpPr txBox="1"/>
          <p:nvPr/>
        </p:nvSpPr>
        <p:spPr>
          <a:xfrm>
            <a:off x="46450" y="1152425"/>
            <a:ext cx="2101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Open Sans"/>
                <a:ea typeface="Open Sans"/>
                <a:cs typeface="Open Sans"/>
                <a:sym typeface="Open Sans"/>
              </a:rPr>
              <a:t>/member/regist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200" y="3923750"/>
            <a:ext cx="3752850" cy="771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1" name="Google Shape;181;p26"/>
          <p:cNvSpPr/>
          <p:nvPr/>
        </p:nvSpPr>
        <p:spPr>
          <a:xfrm>
            <a:off x="2508025" y="3867000"/>
            <a:ext cx="2593500" cy="812700"/>
          </a:xfrm>
          <a:prstGeom prst="wedgeRoundRectCallout">
            <a:avLst>
              <a:gd fmla="val 65857" name="adj1"/>
              <a:gd fmla="val -857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request 마다 콘솔에 찍힌 내용도 확인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1881650" y="1766925"/>
            <a:ext cx="1007100" cy="3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1881650" y="2224125"/>
            <a:ext cx="1007100" cy="33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275" y="2331850"/>
            <a:ext cx="5228075" cy="799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1082" y="1128747"/>
            <a:ext cx="5299075" cy="638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@GetMapping, @PostMapping </a:t>
            </a:r>
            <a:r>
              <a:rPr lang="ko"/>
              <a:t>...</a:t>
            </a:r>
            <a:br>
              <a:rPr lang="ko"/>
            </a:b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7" y="1434260"/>
            <a:ext cx="8960575" cy="282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/>
          <p:nvPr/>
        </p:nvSpPr>
        <p:spPr>
          <a:xfrm>
            <a:off x="6832250" y="536725"/>
            <a:ext cx="1463400" cy="707400"/>
          </a:xfrm>
          <a:prstGeom prst="wedgeRoundRectCallout">
            <a:avLst>
              <a:gd fmla="val -96018" name="adj1"/>
              <a:gd fmla="val -3222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4.3부터 등장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511000" y="975950"/>
            <a:ext cx="5282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다음은 동일하게 동작한다.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1517425" y="4324875"/>
            <a:ext cx="2449200" cy="58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확인해봅시다.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 와 get 둘다 받으려면?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266325"/>
            <a:ext cx="8520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GET / POST 둘다 받는 request </a:t>
            </a:r>
            <a:r>
              <a:rPr b="1" lang="ko"/>
              <a:t> /member/regOk2 </a:t>
            </a:r>
            <a:r>
              <a:rPr lang="ko"/>
              <a:t>  설정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2825"/>
            <a:ext cx="8839201" cy="1582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/>
          <p:nvPr/>
        </p:nvSpPr>
        <p:spPr>
          <a:xfrm>
            <a:off x="1794550" y="3737400"/>
            <a:ext cx="2309700" cy="507900"/>
          </a:xfrm>
          <a:prstGeom prst="wedgeRoundRectCallout">
            <a:avLst>
              <a:gd fmla="val -27586" name="adj1"/>
              <a:gd fmla="val -12258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뷰는 직전과 동일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6190475" y="3318700"/>
            <a:ext cx="2531100" cy="1507500"/>
          </a:xfrm>
          <a:prstGeom prst="wedgeRoundRectCallout">
            <a:avLst>
              <a:gd fmla="val -39910" name="adj1"/>
              <a:gd fmla="val -8962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예제를 위해 애노테이션을 줄바꿈 했지만…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애노테이션은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한줄로 작성하는게 관레.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register.</a:t>
            </a:r>
            <a:r>
              <a:rPr lang="ko"/>
              <a:t>jsp 파일에도 추가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00" y="1152425"/>
            <a:ext cx="7912699" cy="11849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" y="3405600"/>
            <a:ext cx="4192256" cy="1441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25" y="228600"/>
            <a:ext cx="5692976" cy="188849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0"/>
          <p:cNvSpPr txBox="1"/>
          <p:nvPr>
            <p:ph type="title"/>
          </p:nvPr>
        </p:nvSpPr>
        <p:spPr>
          <a:xfrm>
            <a:off x="235500" y="216425"/>
            <a:ext cx="23718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3686100" y="4249625"/>
            <a:ext cx="855000" cy="46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7296775" y="1809800"/>
            <a:ext cx="1552200" cy="657900"/>
          </a:xfrm>
          <a:prstGeom prst="wedgeRoundRectCallout">
            <a:avLst>
              <a:gd fmla="val -14267" name="adj1"/>
              <a:gd fmla="val -16896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방식 동작</a:t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1517825" y="2551200"/>
            <a:ext cx="1552200" cy="657900"/>
          </a:xfrm>
          <a:prstGeom prst="wedgeRoundRectCallout">
            <a:avLst>
              <a:gd fmla="val 41842" name="adj1"/>
              <a:gd fmla="val 22164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POST 방식 동작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1900" y="3892300"/>
            <a:ext cx="4148529" cy="913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Put, Delete 방식 request.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266325"/>
            <a:ext cx="8520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&lt;form&gt; 의 method 는 get, post 방식만 지원.</a:t>
            </a:r>
            <a:br>
              <a:rPr lang="ko"/>
            </a:br>
            <a:r>
              <a:rPr lang="ko"/>
              <a:t>서버 내부의 JSP  요청도 get post, head 만 지원.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Postman 등의 툴을 활용하여 request 해보자.</a:t>
            </a:r>
            <a:endParaRPr/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225" y="2613025"/>
            <a:ext cx="4611001" cy="13216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50" y="2555600"/>
            <a:ext cx="3978375" cy="1573764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3825" y="4339639"/>
            <a:ext cx="3706279" cy="709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 를 받는 다양한 방법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제공하는 다양한 방법들에 대해 배웁니다.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request parameter 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GET 방식 / POST 방식 처리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@RequestParam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커맨드 객체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@ModelAttribute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@PathVariable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redirect:    forward: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매개변수로 request parameter 받기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handler 에</a:t>
            </a:r>
            <a:br>
              <a:rPr lang="ko"/>
            </a:br>
            <a:r>
              <a:rPr b="1" lang="ko"/>
              <a:t>request parameter 의 name 값</a:t>
            </a:r>
            <a:r>
              <a:rPr lang="ko"/>
              <a:t>과 </a:t>
            </a:r>
            <a:r>
              <a:rPr b="1" lang="ko"/>
              <a:t>‘같은 이름의 매개변수’</a:t>
            </a:r>
            <a:r>
              <a:rPr lang="ko"/>
              <a:t> 있으면 </a:t>
            </a:r>
            <a:br>
              <a:rPr lang="ko"/>
            </a:br>
            <a:r>
              <a:rPr lang="ko"/>
              <a:t>바로 그 매개변수가  request parameter 값을 받아온다</a:t>
            </a:r>
            <a:br>
              <a:rPr lang="ko"/>
            </a:br>
            <a:r>
              <a:rPr lang="ko" sz="1400"/>
              <a:t>(내부적으로 스프링이 알아서 주입하는 셈이다)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(그전에) 아래와 같은 handler 작성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0" y="1194450"/>
            <a:ext cx="5133150" cy="15030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50" y="3284025"/>
            <a:ext cx="3648051" cy="12456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3" name="Google Shape;243;p33"/>
          <p:cNvSpPr/>
          <p:nvPr/>
        </p:nvSpPr>
        <p:spPr>
          <a:xfrm>
            <a:off x="6129575" y="1689375"/>
            <a:ext cx="1913100" cy="934500"/>
          </a:xfrm>
          <a:prstGeom prst="wedgeRoundRectCallout">
            <a:avLst>
              <a:gd fmla="val -134619" name="adj1"/>
              <a:gd fmla="val -3425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에 임의의 매개변수 들???</a:t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4611475" y="3446150"/>
            <a:ext cx="4405800" cy="934500"/>
          </a:xfrm>
          <a:prstGeom prst="wedgeRectCallout">
            <a:avLst>
              <a:gd fmla="val 15461" name="adj1"/>
              <a:gd fmla="val 105465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아래와 같이 request 해보자. 과연 될까?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/member/find</a:t>
            </a:r>
            <a:r>
              <a:rPr lang="ko" sz="1800"/>
              <a:t>?id=aaa&amp;name=bbb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392125" y="2994300"/>
            <a:ext cx="3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member/find.jsp  </a:t>
            </a:r>
            <a:r>
              <a:rPr b="1" lang="ko">
                <a:solidFill>
                  <a:srgbClr val="434343"/>
                </a:solidFill>
              </a:rPr>
              <a:t>작성</a:t>
            </a:r>
            <a:endParaRPr b="1">
              <a:solidFill>
                <a:srgbClr val="434343"/>
              </a:solidFill>
            </a:endParaRPr>
          </a:p>
        </p:txBody>
      </p:sp>
      <p:cxnSp>
        <p:nvCxnSpPr>
          <p:cNvPr id="246" name="Google Shape;246;p33"/>
          <p:cNvCxnSpPr/>
          <p:nvPr/>
        </p:nvCxnSpPr>
        <p:spPr>
          <a:xfrm rot="10800000">
            <a:off x="3302925" y="1744975"/>
            <a:ext cx="3448800" cy="206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3"/>
          <p:cNvCxnSpPr/>
          <p:nvPr/>
        </p:nvCxnSpPr>
        <p:spPr>
          <a:xfrm rot="10800000">
            <a:off x="4217325" y="1744975"/>
            <a:ext cx="3448800" cy="206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172150" y="146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된다!!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50" y="264763"/>
            <a:ext cx="6929551" cy="12960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300" y="1739948"/>
            <a:ext cx="7662600" cy="264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55" name="Google Shape;255;p34"/>
          <p:cNvCxnSpPr/>
          <p:nvPr/>
        </p:nvCxnSpPr>
        <p:spPr>
          <a:xfrm flipH="1">
            <a:off x="5184400" y="588675"/>
            <a:ext cx="1899600" cy="116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4"/>
          <p:cNvCxnSpPr/>
          <p:nvPr/>
        </p:nvCxnSpPr>
        <p:spPr>
          <a:xfrm flipH="1">
            <a:off x="6526825" y="568750"/>
            <a:ext cx="1514100" cy="113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159300" y="2256925"/>
            <a:ext cx="7483500" cy="10935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handler 메소드는 매개변수의 순서에 거의 영향 받지 않는다 확인해보자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975" y="2750400"/>
            <a:ext cx="6224774" cy="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775" y="3028175"/>
            <a:ext cx="6621995" cy="2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235500" y="3857125"/>
            <a:ext cx="7483500" cy="9846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request url 의 쿼리문자열의 순서도 관계없다. (당연)  확인해보자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1076600" y="4136850"/>
            <a:ext cx="65727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/member/find</a:t>
            </a:r>
            <a:r>
              <a:rPr lang="ko" sz="1800">
                <a:solidFill>
                  <a:srgbClr val="695D46"/>
                </a:solidFill>
              </a:rPr>
              <a:t>?</a:t>
            </a:r>
            <a:r>
              <a:rPr lang="ko" sz="1800">
                <a:solidFill>
                  <a:srgbClr val="9900FF"/>
                </a:solidFill>
              </a:rPr>
              <a:t>id</a:t>
            </a:r>
            <a:r>
              <a:rPr lang="ko" sz="1800">
                <a:solidFill>
                  <a:srgbClr val="695D46"/>
                </a:solidFill>
              </a:rPr>
              <a:t>=aaa&amp;</a:t>
            </a:r>
            <a:r>
              <a:rPr lang="ko" sz="1800">
                <a:solidFill>
                  <a:srgbClr val="9900FF"/>
                </a:solidFill>
              </a:rPr>
              <a:t>name</a:t>
            </a:r>
            <a:r>
              <a:rPr lang="ko" sz="1800">
                <a:solidFill>
                  <a:srgbClr val="695D46"/>
                </a:solidFill>
              </a:rPr>
              <a:t>=bbb</a:t>
            </a:r>
            <a:endParaRPr sz="1800">
              <a:solidFill>
                <a:srgbClr val="695D4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/member/find</a:t>
            </a:r>
            <a:r>
              <a:rPr lang="ko" sz="1800">
                <a:solidFill>
                  <a:srgbClr val="695D46"/>
                </a:solidFill>
              </a:rPr>
              <a:t>?</a:t>
            </a:r>
            <a:r>
              <a:rPr lang="ko" sz="1800">
                <a:solidFill>
                  <a:srgbClr val="9900FF"/>
                </a:solidFill>
              </a:rPr>
              <a:t>name</a:t>
            </a:r>
            <a:r>
              <a:rPr lang="ko" sz="1800">
                <a:solidFill>
                  <a:srgbClr val="695D46"/>
                </a:solidFill>
              </a:rPr>
              <a:t>=bbb&amp;</a:t>
            </a:r>
            <a:r>
              <a:rPr lang="ko" sz="1800">
                <a:solidFill>
                  <a:srgbClr val="9900FF"/>
                </a:solidFill>
              </a:rPr>
              <a:t>id</a:t>
            </a:r>
            <a:r>
              <a:rPr lang="ko" sz="1800">
                <a:solidFill>
                  <a:srgbClr val="695D46"/>
                </a:solidFill>
              </a:rPr>
              <a:t>=aaa</a:t>
            </a:r>
            <a:endParaRPr sz="1800">
              <a:solidFill>
                <a:srgbClr val="695D4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숫자타입으로 request parameter 받기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3778450"/>
            <a:ext cx="8520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스프링은 request parameter 를 받아올때,  handler 의 매개변수 타입으로 형변환,  parsing 가능하면 변환해준다.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201" cy="60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25" y="2103587"/>
            <a:ext cx="7686675" cy="14954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0" name="Google Shape;270;p35"/>
          <p:cNvCxnSpPr>
            <a:endCxn id="268" idx="2"/>
          </p:cNvCxnSpPr>
          <p:nvPr/>
        </p:nvCxnSpPr>
        <p:spPr>
          <a:xfrm rot="10800000">
            <a:off x="4572000" y="1753887"/>
            <a:ext cx="1688100" cy="54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5"/>
          <p:cNvSpPr/>
          <p:nvPr/>
        </p:nvSpPr>
        <p:spPr>
          <a:xfrm>
            <a:off x="1586075" y="2828600"/>
            <a:ext cx="750600" cy="618000"/>
          </a:xfrm>
          <a:prstGeom prst="wedgeRoundRectCallout">
            <a:avLst>
              <a:gd fmla="val -89046" name="adj1"/>
              <a:gd fmla="val -3709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된다!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그런데,  형변환/parsing 불가능하면?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3861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28625"/>
            <a:ext cx="6382150" cy="24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동일한 name의 request parameter 복수개..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266325"/>
            <a:ext cx="85206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‘배열’</a:t>
            </a:r>
            <a:r>
              <a:rPr lang="ko"/>
              <a:t>로 받으면 된다.</a:t>
            </a:r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2125"/>
            <a:ext cx="8839198" cy="9813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365550" y="3113025"/>
            <a:ext cx="8466600" cy="46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FF"/>
                </a:solidFill>
              </a:rPr>
              <a:t>/member/find</a:t>
            </a:r>
            <a:r>
              <a:rPr lang="ko" sz="1800">
                <a:solidFill>
                  <a:srgbClr val="695D46"/>
                </a:solidFill>
              </a:rPr>
              <a:t>?</a:t>
            </a:r>
            <a:r>
              <a:rPr lang="ko" sz="1800">
                <a:solidFill>
                  <a:srgbClr val="9900FF"/>
                </a:solidFill>
              </a:rPr>
              <a:t>id</a:t>
            </a:r>
            <a:r>
              <a:rPr lang="ko" sz="1800">
                <a:solidFill>
                  <a:srgbClr val="695D46"/>
                </a:solidFill>
              </a:rPr>
              <a:t>=100&amp;</a:t>
            </a:r>
            <a:r>
              <a:rPr lang="ko" sz="1800">
                <a:solidFill>
                  <a:srgbClr val="9900FF"/>
                </a:solidFill>
              </a:rPr>
              <a:t>id</a:t>
            </a:r>
            <a:r>
              <a:rPr lang="ko" sz="1800">
                <a:solidFill>
                  <a:srgbClr val="695D46"/>
                </a:solidFill>
              </a:rPr>
              <a:t>=200&amp;</a:t>
            </a:r>
            <a:r>
              <a:rPr lang="ko" sz="1800">
                <a:solidFill>
                  <a:srgbClr val="9900FF"/>
                </a:solidFill>
              </a:rPr>
              <a:t>name</a:t>
            </a:r>
            <a:r>
              <a:rPr lang="ko" sz="1800">
                <a:solidFill>
                  <a:srgbClr val="695D46"/>
                </a:solidFill>
              </a:rPr>
              <a:t>=aaa&amp;</a:t>
            </a:r>
            <a:r>
              <a:rPr lang="ko" sz="1800">
                <a:solidFill>
                  <a:srgbClr val="9900FF"/>
                </a:solidFill>
              </a:rPr>
              <a:t>name</a:t>
            </a:r>
            <a:r>
              <a:rPr lang="ko" sz="1800">
                <a:solidFill>
                  <a:srgbClr val="695D46"/>
                </a:solidFill>
              </a:rPr>
              <a:t>=bbb</a:t>
            </a:r>
            <a:r>
              <a:rPr lang="ko" sz="1800">
                <a:solidFill>
                  <a:srgbClr val="695D46"/>
                </a:solidFill>
              </a:rPr>
              <a:t>&amp;</a:t>
            </a:r>
            <a:r>
              <a:rPr lang="ko" sz="1800">
                <a:solidFill>
                  <a:srgbClr val="9900FF"/>
                </a:solidFill>
              </a:rPr>
              <a:t>name</a:t>
            </a:r>
            <a:r>
              <a:rPr lang="ko" sz="1800">
                <a:solidFill>
                  <a:srgbClr val="695D46"/>
                </a:solidFill>
              </a:rPr>
              <a:t>=ccc</a:t>
            </a: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3730725"/>
            <a:ext cx="2362200" cy="9429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8" name="Google Shape;288;p37"/>
          <p:cNvSpPr/>
          <p:nvPr/>
        </p:nvSpPr>
        <p:spPr>
          <a:xfrm>
            <a:off x="4016500" y="3542325"/>
            <a:ext cx="438600" cy="33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311700" y="885325"/>
            <a:ext cx="85206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상황에 따라서는 handler 메소드의 ‘매개변수 이름’  을  request parameter 와 일치시켜주기 어려울때도 있다.</a:t>
            </a:r>
            <a:endParaRPr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그런경우에는 </a:t>
            </a:r>
            <a:r>
              <a:rPr b="1" lang="ko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@RequestParam</a:t>
            </a:r>
            <a:r>
              <a:rPr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을 사용하여,  request parameter 와 다른 이름의 매개변수로  받을수 있다.</a:t>
            </a:r>
            <a:endParaRPr/>
          </a:p>
        </p:txBody>
      </p:sp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@RequestParam</a:t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349150" y="3527700"/>
            <a:ext cx="8520600" cy="55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>
                <a:solidFill>
                  <a:schemeClr val="dk2"/>
                </a:solidFill>
              </a:rPr>
              <a:t>스프링에서는 수많은  애노테이션 들을 제공합니다.  (공부하기 힘든 이유중 하나)</a:t>
            </a:r>
            <a:br>
              <a:rPr lang="ko">
                <a:solidFill>
                  <a:schemeClr val="dk2"/>
                </a:solidFill>
              </a:rPr>
            </a:br>
            <a:r>
              <a:rPr lang="ko">
                <a:solidFill>
                  <a:schemeClr val="dk2"/>
                </a:solidFill>
              </a:rPr>
              <a:t>그래도, 이 덕에,  많은 코드 노가다가 줄어들긴 합니다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5303500" cy="21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매개변수에 </a:t>
            </a:r>
            <a:r>
              <a:rPr lang="ko">
                <a:solidFill>
                  <a:srgbClr val="0000FF"/>
                </a:solidFill>
              </a:rPr>
              <a:t>@RequestParam </a:t>
            </a:r>
            <a:r>
              <a:rPr lang="ko"/>
              <a:t>사용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456250" y="3963100"/>
            <a:ext cx="8376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request URL 에 parameter 주기 : </a:t>
            </a:r>
            <a:r>
              <a:rPr b="1" lang="ko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/member/find?id=scott&amp;name=tiger</a:t>
            </a:r>
            <a:endParaRPr b="1"/>
          </a:p>
        </p:txBody>
      </p:sp>
      <p:sp>
        <p:nvSpPr>
          <p:cNvPr id="303" name="Google Shape;303;p39"/>
          <p:cNvSpPr/>
          <p:nvPr/>
        </p:nvSpPr>
        <p:spPr>
          <a:xfrm>
            <a:off x="6286050" y="825050"/>
            <a:ext cx="2126100" cy="606000"/>
          </a:xfrm>
          <a:prstGeom prst="wedgeRoundRectCallout">
            <a:avLst>
              <a:gd fmla="val -194067" name="adj1"/>
              <a:gd fmla="val 77677" name="adj2"/>
              <a:gd fmla="val 0" name="adj3"/>
            </a:avLst>
          </a:prstGeom>
          <a:solidFill>
            <a:srgbClr val="FFFFFF">
              <a:alpha val="5884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어노테이션이 ‘매개변수’에도 붙는다!</a:t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5773855" y="2768425"/>
            <a:ext cx="2717700" cy="803400"/>
          </a:xfrm>
          <a:prstGeom prst="wedgeRoundRectCallout">
            <a:avLst>
              <a:gd fmla="val -90798" name="adj1"/>
              <a:gd fmla="val -139342" name="adj2"/>
              <a:gd fmla="val 0" name="adj3"/>
            </a:avLst>
          </a:prstGeom>
          <a:solidFill>
            <a:srgbClr val="FFFFFF">
              <a:alpha val="5884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 </a:t>
            </a:r>
            <a:r>
              <a:rPr lang="ko">
                <a:solidFill>
                  <a:schemeClr val="dk2"/>
                </a:solidFill>
              </a:rPr>
              <a:t>username </a:t>
            </a:r>
            <a:r>
              <a:rPr lang="ko"/>
              <a:t>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“name”</a:t>
            </a:r>
            <a:r>
              <a:rPr lang="ko"/>
              <a:t> </a:t>
            </a:r>
            <a:r>
              <a:rPr lang="ko"/>
              <a:t>request </a:t>
            </a:r>
            <a:r>
              <a:rPr lang="ko"/>
              <a:t>parameter 의 값을 받아온다.</a:t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6286050" y="1549225"/>
            <a:ext cx="2717700" cy="803400"/>
          </a:xfrm>
          <a:prstGeom prst="wedgeRoundRectCallout">
            <a:avLst>
              <a:gd fmla="val -106466" name="adj1"/>
              <a:gd fmla="val -34734" name="adj2"/>
              <a:gd fmla="val 0" name="adj3"/>
            </a:avLst>
          </a:prstGeom>
          <a:solidFill>
            <a:srgbClr val="FFFFFF">
              <a:alpha val="58840"/>
            </a:srgbClr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매개변수 </a:t>
            </a:r>
            <a:r>
              <a:rPr lang="ko">
                <a:solidFill>
                  <a:srgbClr val="783F04"/>
                </a:solidFill>
              </a:rPr>
              <a:t>userid </a:t>
            </a:r>
            <a:r>
              <a:rPr lang="ko"/>
              <a:t>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“id”</a:t>
            </a:r>
            <a:r>
              <a:rPr lang="ko"/>
              <a:t> request parameter 의 값을 받아온다.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311700" y="2690600"/>
            <a:ext cx="85206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↓ 그런데 만약 </a:t>
            </a:r>
            <a:r>
              <a:rPr lang="ko">
                <a:solidFill>
                  <a:srgbClr val="0000FF"/>
                </a:solidFill>
              </a:rPr>
              <a:t>@RequestParam</a:t>
            </a:r>
            <a:r>
              <a:rPr lang="ko"/>
              <a:t> 을 사용하면서 parameter 가 없으면??</a:t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5900"/>
            <a:ext cx="8130875" cy="12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00" y="3189000"/>
            <a:ext cx="3361395" cy="1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@RequestParam + Map&lt;name, value&gt;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00" y="885325"/>
            <a:ext cx="85206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위의 경우 id 값이 없거나 변환 불가능하면 에러 발생한다.</a:t>
            </a:r>
            <a:br>
              <a:rPr lang="ko"/>
            </a:br>
            <a:r>
              <a:rPr lang="ko"/>
              <a:t>@RequestParam(value="text", required=false, defaultValue="0") 을 이용하면 없어도 동작 가능하긴 하다.		</a:t>
            </a:r>
            <a:br>
              <a:rPr lang="ko"/>
            </a:br>
            <a:r>
              <a:rPr lang="ko"/>
              <a:t>또한, @RequestParam 과 Map&lt;name, value&gt; 을 사용하면 된다. 	</a:t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8825"/>
            <a:ext cx="8839199" cy="115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프로젝트명 : </a:t>
            </a:r>
            <a:r>
              <a:rPr b="1" lang="ko" sz="2400"/>
              <a:t>STS11_RequestParameter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프로젝트: Spring Legacy Project</a:t>
            </a:r>
            <a:br>
              <a:rPr lang="ko"/>
            </a:br>
            <a:r>
              <a:rPr lang="ko"/>
              <a:t>템플릿 : Spring MVC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base-package : </a:t>
            </a:r>
            <a:r>
              <a:rPr b="1" lang="ko"/>
              <a:t>com.lec.sts11_param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web.xml 에  utf-8 &lt;filter&gt;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032825" y="2595050"/>
            <a:ext cx="1830300" cy="10758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Spring : 5.2.1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Java : 1.8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결과</a:t>
            </a: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04825"/>
            <a:ext cx="7724775" cy="12287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685950"/>
            <a:ext cx="6734175" cy="11715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42"/>
          <p:cNvSpPr/>
          <p:nvPr/>
        </p:nvSpPr>
        <p:spPr>
          <a:xfrm>
            <a:off x="7258900" y="2794625"/>
            <a:ext cx="1202700" cy="1062900"/>
          </a:xfrm>
          <a:prstGeom prst="wedgeRoundRectCallout">
            <a:avLst>
              <a:gd fmla="val -71429" name="adj1"/>
              <a:gd fmla="val -3706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bbb 없어도 동작한다!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그러나..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‘다량의 의 parameter’ 를 받기에 Map&lt;&gt; 도 가능하긴 하나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개발한 사람 외에는 유지보수 어렵다.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그래서 다음의 ‘커맨더’ 를 사용한 방식을 많이 사용한다.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311700" y="216425"/>
            <a:ext cx="8520600" cy="759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‘커맨드 객체’</a:t>
            </a:r>
            <a:r>
              <a:rPr lang="ko"/>
              <a:t>를 사용한 parameter 전달</a:t>
            </a:r>
            <a:endParaRPr/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11700" y="1303625"/>
            <a:ext cx="8520600" cy="29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HttpServletRequest</a:t>
            </a:r>
            <a:r>
              <a:rPr lang="ko"/>
              <a:t> 를 받든지..  </a:t>
            </a:r>
            <a:r>
              <a:rPr b="1" lang="ko"/>
              <a:t>@RequestParam</a:t>
            </a:r>
            <a:r>
              <a:rPr lang="ko"/>
              <a:t> 을 사용하든지…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request parameter 자체가 </a:t>
            </a:r>
            <a:r>
              <a:rPr lang="ko" u="sng"/>
              <a:t>많~아지면</a:t>
            </a:r>
            <a:r>
              <a:rPr lang="ko"/>
              <a:t>,  잔코딩이 많아지고, 유지보수에 어려움이 발생한다.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스프링에서는</a:t>
            </a:r>
            <a:r>
              <a:rPr b="1" lang="ko"/>
              <a:t> ‘</a:t>
            </a:r>
            <a:r>
              <a:rPr b="1" lang="ko">
                <a:solidFill>
                  <a:srgbClr val="0000FF"/>
                </a:solidFill>
              </a:rPr>
              <a:t>커맨드 객체( Command Object )</a:t>
            </a:r>
            <a:r>
              <a:rPr b="1" lang="ko"/>
              <a:t> ’ </a:t>
            </a:r>
            <a:r>
              <a:rPr lang="ko"/>
              <a:t> 를 통해,   </a:t>
            </a:r>
            <a:br>
              <a:rPr lang="ko"/>
            </a:br>
            <a:r>
              <a:rPr lang="ko"/>
              <a:t>여러 </a:t>
            </a:r>
            <a:r>
              <a:rPr lang="ko"/>
              <a:t>request </a:t>
            </a:r>
            <a:r>
              <a:rPr lang="ko"/>
              <a:t>parameter 들을 한번에 받아올수 있다!!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FF"/>
                </a:solidFill>
                <a:highlight>
                  <a:srgbClr val="FFF2CC"/>
                </a:highlight>
              </a:rPr>
              <a:t>커맨드 객체</a:t>
            </a:r>
            <a:r>
              <a:rPr lang="ko">
                <a:highlight>
                  <a:srgbClr val="FFF2CC"/>
                </a:highlight>
              </a:rPr>
              <a:t> 란?  : form 으로 부터 넘어오는 parameter 들을 담는 </a:t>
            </a:r>
            <a:r>
              <a:rPr b="1" lang="ko">
                <a:highlight>
                  <a:srgbClr val="FFF2CC"/>
                </a:highlight>
              </a:rPr>
              <a:t>‘빈(bean)’</a:t>
            </a:r>
            <a:r>
              <a:rPr lang="ko">
                <a:highlight>
                  <a:srgbClr val="FFF2CC"/>
                </a:highlight>
              </a:rPr>
              <a:t> 객체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969325" y="4132675"/>
            <a:ext cx="5660700" cy="496500"/>
          </a:xfrm>
          <a:prstGeom prst="wedgeRoundRectCallout">
            <a:avLst>
              <a:gd fmla="val -30062" name="adj1"/>
              <a:gd fmla="val -1100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 를 받아오는 방식중에선</a:t>
            </a:r>
            <a:br>
              <a:rPr lang="ko"/>
            </a:br>
            <a:r>
              <a:rPr lang="ko"/>
              <a:t>실제로 현업에서 가장 많이 사용하는 방법  입니다!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준비..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11700" y="1037725"/>
            <a:ext cx="85206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JSP16_DAODTO</a:t>
            </a:r>
            <a:r>
              <a:rPr lang="ko"/>
              <a:t> 에 작성했던 파일 몇개를</a:t>
            </a:r>
            <a:br>
              <a:rPr lang="ko"/>
            </a:br>
            <a:r>
              <a:rPr lang="ko"/>
              <a:t>아래와 같이 패키지, 폴더 만들고 복사해옵시다</a:t>
            </a:r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0" y="2189625"/>
            <a:ext cx="3146500" cy="18029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100" y="2146450"/>
            <a:ext cx="3391025" cy="20480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45"/>
          <p:cNvSpPr txBox="1"/>
          <p:nvPr/>
        </p:nvSpPr>
        <p:spPr>
          <a:xfrm>
            <a:off x="647575" y="4500275"/>
            <a:ext cx="7549800" cy="419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파일 내용 함 봅시다.  오랫만이라 생각 안날지도 모르니..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  write.jsp</a:t>
            </a:r>
            <a:endParaRPr/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3425"/>
            <a:ext cx="6053276" cy="2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/>
          <p:nvPr/>
        </p:nvSpPr>
        <p:spPr>
          <a:xfrm>
            <a:off x="4510725" y="335425"/>
            <a:ext cx="2325300" cy="787500"/>
          </a:xfrm>
          <a:prstGeom prst="wedgeRoundRectCallout">
            <a:avLst>
              <a:gd fmla="val -94309" name="adj1"/>
              <a:gd fmla="val 97635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 이런 url 이 가능한지 생각해보자</a:t>
            </a: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6644325" y="1249825"/>
            <a:ext cx="2325300" cy="787500"/>
          </a:xfrm>
          <a:prstGeom prst="wedgeRoundRectCallout">
            <a:avLst>
              <a:gd fmla="val -68657" name="adj1"/>
              <a:gd fmla="val 117010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예제의 편의를 위해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 값 제공</a:t>
            </a: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5935625" y="1900150"/>
            <a:ext cx="262800" cy="1361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title"/>
          </p:nvPr>
        </p:nvSpPr>
        <p:spPr>
          <a:xfrm>
            <a:off x="311700" y="216425"/>
            <a:ext cx="8520600" cy="11709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실습: 일단 기존 @RequestParam 방식으로 작성.</a:t>
            </a:r>
            <a:endParaRPr/>
          </a:p>
        </p:txBody>
      </p:sp>
      <p:sp>
        <p:nvSpPr>
          <p:cNvPr id="365" name="Google Shape;365;p47"/>
          <p:cNvSpPr txBox="1"/>
          <p:nvPr>
            <p:ph idx="1" type="body"/>
          </p:nvPr>
        </p:nvSpPr>
        <p:spPr>
          <a:xfrm>
            <a:off x="311700" y="3749725"/>
            <a:ext cx="8520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50" y="1488200"/>
            <a:ext cx="3335500" cy="258825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7" name="Google Shape;3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300" y="1755098"/>
            <a:ext cx="4236100" cy="14319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8" name="Google Shape;368;p47"/>
          <p:cNvSpPr/>
          <p:nvPr/>
        </p:nvSpPr>
        <p:spPr>
          <a:xfrm>
            <a:off x="3809050" y="2270675"/>
            <a:ext cx="706500" cy="44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4251900" y="3966575"/>
            <a:ext cx="3885900" cy="848700"/>
          </a:xfrm>
          <a:prstGeom prst="wedgeRectCallout">
            <a:avLst>
              <a:gd fmla="val -24738" name="adj1"/>
              <a:gd fmla="val 78918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위와 같이 동작 하려면 컨트롤러와  뷰를  다음과 같이 작성해야 할 것이다.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</a:t>
            </a:r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23825"/>
            <a:ext cx="6798854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수정: writeOk.jsp</a:t>
            </a:r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81025"/>
            <a:ext cx="39338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9"/>
          <p:cNvSpPr/>
          <p:nvPr/>
        </p:nvSpPr>
        <p:spPr>
          <a:xfrm>
            <a:off x="778350" y="4315125"/>
            <a:ext cx="4806900" cy="599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이제 커맨드 객체를 사용한 버젼을 보자!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객체 사용.</a:t>
            </a:r>
            <a:endParaRPr/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7049350" y="1494925"/>
            <a:ext cx="17832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425"/>
            <a:ext cx="5552500" cy="1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0"/>
          <p:cNvSpPr/>
          <p:nvPr/>
        </p:nvSpPr>
        <p:spPr>
          <a:xfrm>
            <a:off x="3589950" y="2816950"/>
            <a:ext cx="3879600" cy="1002600"/>
          </a:xfrm>
          <a:prstGeom prst="wedgeRoundRectCallout">
            <a:avLst>
              <a:gd fmla="val -21697" name="adj1"/>
              <a:gd fmla="val -7038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내부에서 WriteDTO 타입의 빈(bean) 객체가 생성되어,  request parameter 에 대해 적절한 setter 가 호출되어 세팅됨.</a:t>
            </a:r>
            <a:br>
              <a:rPr lang="ko"/>
            </a:br>
            <a:r>
              <a:rPr lang="ko"/>
              <a:t>그리고 Model 에 addAttribute() 되어 더해짐</a:t>
            </a:r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9" y="3974524"/>
            <a:ext cx="4988524" cy="4605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2" name="Google Shape;39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300" y="4129550"/>
            <a:ext cx="2866949" cy="745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93" name="Google Shape;393;p50"/>
          <p:cNvCxnSpPr>
            <a:endCxn id="392" idx="0"/>
          </p:cNvCxnSpPr>
          <p:nvPr/>
        </p:nvCxnSpPr>
        <p:spPr>
          <a:xfrm flipH="1" rot="10800000">
            <a:off x="3164275" y="4129550"/>
            <a:ext cx="3736500" cy="61800"/>
          </a:xfrm>
          <a:prstGeom prst="curvedConnector4">
            <a:avLst>
              <a:gd fmla="val 30818" name="adj1"/>
              <a:gd fmla="val 485316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50"/>
          <p:cNvSpPr/>
          <p:nvPr/>
        </p:nvSpPr>
        <p:spPr>
          <a:xfrm>
            <a:off x="4765150" y="386550"/>
            <a:ext cx="3767400" cy="936900"/>
          </a:xfrm>
          <a:prstGeom prst="wedgeRoundRectCallout">
            <a:avLst>
              <a:gd fmla="val -45815" name="adj1"/>
              <a:gd fmla="val 131468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객체(Command Object)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handler 메소드 매개변수로 명시하면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 내부에서 빈(bean) 객체가 생성되고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parameter 들을 담습니다.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문제는 writeOk.jsp</a:t>
            </a:r>
            <a:endParaRPr/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6159000" y="968250"/>
            <a:ext cx="26733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EL 에 사용된 객체의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이름은 handler 매개변수 이름(dto) 가 아니라,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커맨드객체 </a:t>
            </a:r>
            <a:r>
              <a:rPr b="1" lang="ko"/>
              <a:t>‘타입’</a:t>
            </a:r>
            <a:r>
              <a:rPr lang="ko"/>
              <a:t> 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WriteDTO 타입의 bean 객체가 스프링 내부에 </a:t>
            </a:r>
            <a:r>
              <a:rPr b="1" lang="ko"/>
              <a:t>writeDTO</a:t>
            </a:r>
            <a:r>
              <a:rPr lang="ko"/>
              <a:t> 라는 </a:t>
            </a:r>
            <a:r>
              <a:rPr b="1" lang="ko"/>
              <a:t>id</a:t>
            </a:r>
            <a:r>
              <a:rPr lang="ko"/>
              <a:t> 로 생성된겁니다</a:t>
            </a:r>
            <a:endParaRPr/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4825"/>
            <a:ext cx="55435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1"/>
          <p:cNvSpPr/>
          <p:nvPr/>
        </p:nvSpPr>
        <p:spPr>
          <a:xfrm>
            <a:off x="471875" y="3279450"/>
            <a:ext cx="4465800" cy="456600"/>
          </a:xfrm>
          <a:prstGeom prst="wedgeRoundRectCallout">
            <a:avLst>
              <a:gd fmla="val -21697" name="adj1"/>
              <a:gd fmla="val -7038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안에 </a:t>
            </a:r>
            <a:r>
              <a:rPr b="1" lang="ko"/>
              <a:t>writeDTO </a:t>
            </a:r>
            <a:r>
              <a:rPr lang="ko"/>
              <a:t>라는 attribute 로 더해져 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35500" y="140225"/>
            <a:ext cx="3061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생성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77000" y="809125"/>
            <a:ext cx="2427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← 단원10의 home.jsp. comn.jsp . CSS 복사, 붙여넣기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0" y="838550"/>
            <a:ext cx="1763400" cy="23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6091800" y="2836800"/>
            <a:ext cx="27594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설정파일에 CSS 리소스 폴더 설정 ↓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842" y="3579075"/>
            <a:ext cx="6580683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192100" y="4389900"/>
            <a:ext cx="6975600" cy="507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 RunOnServer 로 동작 확인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332" y="988773"/>
            <a:ext cx="3435068" cy="8601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973950" y="281075"/>
            <a:ext cx="275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HomeController에</a:t>
            </a:r>
            <a:br>
              <a:rPr lang="ko"/>
            </a:br>
            <a:r>
              <a:rPr lang="ko"/>
              <a:t>/common 추가</a:t>
            </a:r>
            <a:r>
              <a:rPr lang="ko"/>
              <a:t> ↓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841325" y="1829275"/>
            <a:ext cx="3061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ko" sz="1200"/>
              <a:t>이클립스 Validation 세팅하기</a:t>
            </a:r>
            <a:endParaRPr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동작확인해보자!</a:t>
            </a:r>
            <a:endParaRPr/>
          </a:p>
        </p:txBody>
      </p:sp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용어 문제..</a:t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‘JSP MVC 모델2’ 의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컨트롤러에서</a:t>
            </a:r>
            <a:r>
              <a:rPr lang="ko"/>
              <a:t> 수</a:t>
            </a:r>
            <a:r>
              <a:rPr lang="ko"/>
              <a:t>행하는 것을 </a:t>
            </a:r>
            <a:r>
              <a:rPr b="1" lang="ko"/>
              <a:t>Command 객체</a:t>
            </a:r>
            <a:r>
              <a:rPr lang="ko"/>
              <a:t>라 불렀습니다.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(스프링에서는 (나중에 언급되겠지만) 그와 같은 역할을 하는 객체를 </a:t>
            </a:r>
            <a:r>
              <a:rPr b="1" lang="ko">
                <a:solidFill>
                  <a:srgbClr val="999999"/>
                </a:solidFill>
              </a:rPr>
              <a:t>Service</a:t>
            </a:r>
            <a:r>
              <a:rPr lang="ko">
                <a:solidFill>
                  <a:srgbClr val="999999"/>
                </a:solidFill>
              </a:rPr>
              <a:t> 라고 도 합니다.   그러나 혼용되는게 문제…)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한편, ‘스프링’에서</a:t>
            </a:r>
            <a:r>
              <a:rPr b="1" lang="ko"/>
              <a:t> ‘커맨드 객체’</a:t>
            </a:r>
            <a:r>
              <a:rPr lang="ko"/>
              <a:t>라 함은 지금 배우고 있는 parameter 받기 위한  bean 객체 입니다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동일한 용어로 사용되는 것들이 있으니,   혼선일으키지 않도록, 문맥을 잘 살핍시다.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관찰:  커맨드 객체에 넘어오지 않은 필드값은 ?</a:t>
            </a:r>
            <a:endParaRPr/>
          </a:p>
        </p:txBody>
      </p:sp>
      <p:sp>
        <p:nvSpPr>
          <p:cNvPr id="420" name="Google Shape;420;p54"/>
          <p:cNvSpPr txBox="1"/>
          <p:nvPr>
            <p:ph idx="1" type="body"/>
          </p:nvPr>
        </p:nvSpPr>
        <p:spPr>
          <a:xfrm>
            <a:off x="4948125" y="1494925"/>
            <a:ext cx="3122100" cy="22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WriteDTO 객체의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subject, content, name </a:t>
            </a:r>
            <a:br>
              <a:rPr lang="ko"/>
            </a:br>
            <a:r>
              <a:rPr lang="ko"/>
              <a:t>3개 parameter만 받아왔는데..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나머지는 parameter 로 안 받아와도 별 문제 없었네요.</a:t>
            </a:r>
            <a:endParaRPr/>
          </a:p>
        </p:txBody>
      </p:sp>
      <p:pic>
        <p:nvPicPr>
          <p:cNvPr id="421" name="Google Shape;4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457225"/>
            <a:ext cx="3640425" cy="19818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수정추가 : 컨트롤러,    writeOk.jsp</a:t>
            </a:r>
            <a:endParaRPr/>
          </a:p>
        </p:txBody>
      </p:sp>
      <p:pic>
        <p:nvPicPr>
          <p:cNvPr id="427" name="Google Shape;42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900" y="1800975"/>
            <a:ext cx="4132475" cy="86925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8" name="Google Shape;428;p55"/>
          <p:cNvSpPr/>
          <p:nvPr/>
        </p:nvSpPr>
        <p:spPr>
          <a:xfrm>
            <a:off x="978200" y="3511975"/>
            <a:ext cx="3872100" cy="869100"/>
          </a:xfrm>
          <a:prstGeom prst="wedgeRoundRectCallout">
            <a:avLst>
              <a:gd fmla="val 51532" name="adj1"/>
              <a:gd fmla="val 109341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커맨드 객체로 값이 넘어오지 않은 uid, viewCnt, regDate 는 어떠한 값으로 세팅되는지..?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확인해봅시다</a:t>
            </a:r>
            <a:endParaRPr/>
          </a:p>
        </p:txBody>
      </p:sp>
      <p:pic>
        <p:nvPicPr>
          <p:cNvPr id="429" name="Google Shape;42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950" y="1304825"/>
            <a:ext cx="4686300" cy="20383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435" name="Google Shape;4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75" y="2946152"/>
            <a:ext cx="2136209" cy="182289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6" name="Google Shape;43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184" y="695225"/>
            <a:ext cx="5222558" cy="39148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7" name="Google Shape;437;p56"/>
          <p:cNvSpPr/>
          <p:nvPr/>
        </p:nvSpPr>
        <p:spPr>
          <a:xfrm>
            <a:off x="3744550" y="788875"/>
            <a:ext cx="241800" cy="1822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6"/>
          <p:cNvSpPr/>
          <p:nvPr/>
        </p:nvSpPr>
        <p:spPr>
          <a:xfrm flipH="1">
            <a:off x="2664650" y="865075"/>
            <a:ext cx="188400" cy="1305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21" y="865071"/>
            <a:ext cx="2053450" cy="14578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40" name="Google Shape;440;p56"/>
          <p:cNvCxnSpPr>
            <a:stCxn id="438" idx="1"/>
            <a:endCxn id="437" idx="1"/>
          </p:cNvCxnSpPr>
          <p:nvPr/>
        </p:nvCxnSpPr>
        <p:spPr>
          <a:xfrm>
            <a:off x="2853050" y="1517875"/>
            <a:ext cx="891600" cy="18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56"/>
          <p:cNvSpPr/>
          <p:nvPr/>
        </p:nvSpPr>
        <p:spPr>
          <a:xfrm>
            <a:off x="7231525" y="223700"/>
            <a:ext cx="1840800" cy="1167600"/>
          </a:xfrm>
          <a:prstGeom prst="wedgeRoundRectCallout">
            <a:avLst>
              <a:gd fmla="val -50864" name="adj1"/>
              <a:gd fmla="val 65969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넘어온 딱 3개에 대해서만 setter 동작함 확인!</a:t>
            </a:r>
            <a:endParaRPr/>
          </a:p>
        </p:txBody>
      </p:sp>
      <p:sp>
        <p:nvSpPr>
          <p:cNvPr id="442" name="Google Shape;442;p56"/>
          <p:cNvSpPr/>
          <p:nvPr/>
        </p:nvSpPr>
        <p:spPr>
          <a:xfrm>
            <a:off x="1298900" y="2429750"/>
            <a:ext cx="452400" cy="5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/>
          <p:nvPr/>
        </p:nvSpPr>
        <p:spPr>
          <a:xfrm>
            <a:off x="7065800" y="3022350"/>
            <a:ext cx="1840800" cy="707400"/>
          </a:xfrm>
          <a:prstGeom prst="wedgeRoundRectCallout">
            <a:avLst>
              <a:gd fmla="val -31004" name="adj1"/>
              <a:gd fmla="val -62401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나머지는 기본값으로 세팅됨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(생성자 에 의해)</a:t>
            </a:r>
            <a:endParaRPr/>
          </a:p>
        </p:txBody>
      </p:sp>
      <p:sp>
        <p:nvSpPr>
          <p:cNvPr id="444" name="Google Shape;444;p56"/>
          <p:cNvSpPr/>
          <p:nvPr/>
        </p:nvSpPr>
        <p:spPr>
          <a:xfrm>
            <a:off x="5259200" y="2629600"/>
            <a:ext cx="2418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6"/>
          <p:cNvSpPr/>
          <p:nvPr/>
        </p:nvSpPr>
        <p:spPr>
          <a:xfrm>
            <a:off x="8307200" y="2629600"/>
            <a:ext cx="2418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6"/>
          <p:cNvSpPr/>
          <p:nvPr/>
        </p:nvSpPr>
        <p:spPr>
          <a:xfrm>
            <a:off x="8612000" y="2629600"/>
            <a:ext cx="531900" cy="263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실험: String 이 아닌 int 값은?</a:t>
            </a:r>
            <a:endParaRPr/>
          </a:p>
        </p:txBody>
      </p:sp>
      <p:sp>
        <p:nvSpPr>
          <p:cNvPr id="452" name="Google Shape;452;p57"/>
          <p:cNvSpPr txBox="1"/>
          <p:nvPr>
            <p:ph idx="1" type="body"/>
          </p:nvPr>
        </p:nvSpPr>
        <p:spPr>
          <a:xfrm>
            <a:off x="311700" y="1207450"/>
            <a:ext cx="8520600" cy="13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는 무조건 String 으로 넘어온다 했는데…?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과연 int 매개변수 받는</a:t>
            </a:r>
            <a:br>
              <a:rPr lang="ko"/>
            </a:br>
            <a:r>
              <a:rPr lang="ko"/>
              <a:t>setter는 과연 동작할까?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144" y="1713275"/>
            <a:ext cx="4510956" cy="707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4" name="Google Shape;45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978050"/>
            <a:ext cx="76676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7"/>
          <p:cNvSpPr/>
          <p:nvPr/>
        </p:nvSpPr>
        <p:spPr>
          <a:xfrm>
            <a:off x="315550" y="2577000"/>
            <a:ext cx="1251700" cy="378675"/>
          </a:xfrm>
          <a:prstGeom prst="flowChartProcess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write.jsp</a:t>
            </a:r>
            <a:endParaRPr sz="1800"/>
          </a:p>
        </p:txBody>
      </p:sp>
      <p:sp>
        <p:nvSpPr>
          <p:cNvPr id="456" name="Google Shape;456;p57"/>
          <p:cNvSpPr/>
          <p:nvPr/>
        </p:nvSpPr>
        <p:spPr>
          <a:xfrm>
            <a:off x="3221475" y="3836025"/>
            <a:ext cx="2879100" cy="1177500"/>
          </a:xfrm>
          <a:prstGeom prst="wedgeRoundRectCallout">
            <a:avLst>
              <a:gd fmla="val -76449" name="adj1"/>
              <a:gd fmla="val -51514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확인해 보고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 대해 생각해봅시다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/>
        </p:nvSpPr>
        <p:spPr>
          <a:xfrm>
            <a:off x="4957425" y="1468213"/>
            <a:ext cx="3649800" cy="3406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결국 request parameter 용  커맨드 객체는.</a:t>
            </a:r>
            <a:endParaRPr/>
          </a:p>
        </p:txBody>
      </p:sp>
      <p:sp>
        <p:nvSpPr>
          <p:cNvPr id="463" name="Google Shape;463;p58"/>
          <p:cNvSpPr txBox="1"/>
          <p:nvPr>
            <p:ph idx="1" type="body"/>
          </p:nvPr>
        </p:nvSpPr>
        <p:spPr>
          <a:xfrm>
            <a:off x="311700" y="1037725"/>
            <a:ext cx="8520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&lt;form&gt; 의 name 값과    일치하는 멤버변수 와 setter 를 가진 자바 클래스 </a:t>
            </a:r>
            <a:endParaRPr/>
          </a:p>
        </p:txBody>
      </p:sp>
      <p:pic>
        <p:nvPicPr>
          <p:cNvPr id="464" name="Google Shape;464;p58"/>
          <p:cNvPicPr preferRelativeResize="0"/>
          <p:nvPr/>
        </p:nvPicPr>
        <p:blipFill rotWithShape="1">
          <a:blip r:embed="rId3">
            <a:alphaModFix/>
          </a:blip>
          <a:srcRect b="0" l="0" r="35625" t="0"/>
          <a:stretch/>
        </p:blipFill>
        <p:spPr>
          <a:xfrm>
            <a:off x="304800" y="2015725"/>
            <a:ext cx="3535125" cy="13634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5" name="Google Shape;46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950" y="3332400"/>
            <a:ext cx="2038153" cy="14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8"/>
          <p:cNvSpPr/>
          <p:nvPr/>
        </p:nvSpPr>
        <p:spPr>
          <a:xfrm>
            <a:off x="4110750" y="2682750"/>
            <a:ext cx="868200" cy="4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8"/>
          <p:cNvSpPr/>
          <p:nvPr/>
        </p:nvSpPr>
        <p:spPr>
          <a:xfrm>
            <a:off x="339425" y="3758500"/>
            <a:ext cx="4293000" cy="1010100"/>
          </a:xfrm>
          <a:prstGeom prst="wedgeRoundRectCallout">
            <a:avLst>
              <a:gd fmla="val -6658" name="adj1"/>
              <a:gd fmla="val -68419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55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웹개발시, 가능한, 다음 3가지는 이름을 일치시켜주는게 좋습니다.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클래스 필드명</a:t>
            </a:r>
            <a:r>
              <a:rPr lang="ko"/>
              <a:t> = </a:t>
            </a:r>
            <a:r>
              <a:rPr b="1" lang="ko"/>
              <a:t>DB 필드명</a:t>
            </a:r>
            <a:r>
              <a:rPr lang="ko"/>
              <a:t> = </a:t>
            </a:r>
            <a:r>
              <a:rPr b="1" lang="ko"/>
              <a:t>form의 name명</a:t>
            </a:r>
            <a:endParaRPr b="1"/>
          </a:p>
        </p:txBody>
      </p:sp>
      <p:pic>
        <p:nvPicPr>
          <p:cNvPr id="468" name="Google Shape;46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3695" y="1749800"/>
            <a:ext cx="2235827" cy="13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9"/>
          <p:cNvPicPr preferRelativeResize="0"/>
          <p:nvPr/>
        </p:nvPicPr>
        <p:blipFill rotWithShape="1">
          <a:blip r:embed="rId3">
            <a:alphaModFix/>
          </a:blip>
          <a:srcRect b="0" l="0" r="17471" t="0"/>
          <a:stretch/>
        </p:blipFill>
        <p:spPr>
          <a:xfrm>
            <a:off x="4699675" y="1673825"/>
            <a:ext cx="38517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@ModelAttribute</a:t>
            </a:r>
            <a:endParaRPr/>
          </a:p>
        </p:txBody>
      </p:sp>
      <p:sp>
        <p:nvSpPr>
          <p:cNvPr id="475" name="Google Shape;475;p59"/>
          <p:cNvSpPr txBox="1"/>
          <p:nvPr>
            <p:ph idx="1" type="body"/>
          </p:nvPr>
        </p:nvSpPr>
        <p:spPr>
          <a:xfrm>
            <a:off x="311700" y="1266325"/>
            <a:ext cx="8520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기본적으로 커맨드 객체 는   </a:t>
            </a:r>
            <a:r>
              <a:rPr b="1" lang="ko"/>
              <a:t>객체의 타입명</a:t>
            </a:r>
            <a:r>
              <a:rPr lang="ko"/>
              <a:t>이   </a:t>
            </a:r>
            <a:r>
              <a:rPr b="1" lang="ko"/>
              <a:t>model 의 ‘attribute’</a:t>
            </a:r>
            <a:r>
              <a:rPr lang="ko"/>
              <a:t>  가 됩니다.</a:t>
            </a:r>
            <a:endParaRPr/>
          </a:p>
        </p:txBody>
      </p:sp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29125"/>
            <a:ext cx="4153625" cy="1196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77" name="Google Shape;477;p59"/>
          <p:cNvCxnSpPr/>
          <p:nvPr/>
        </p:nvCxnSpPr>
        <p:spPr>
          <a:xfrm>
            <a:off x="3801200" y="2369625"/>
            <a:ext cx="2020200" cy="325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372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커맨드 객체 의   </a:t>
            </a:r>
            <a:r>
              <a:rPr b="1" lang="ko"/>
              <a:t>model 의 ‘attribute’</a:t>
            </a:r>
            <a:r>
              <a:rPr lang="ko"/>
              <a:t>  이름을 바꾸어 주기 위해선</a:t>
            </a:r>
            <a:br>
              <a:rPr lang="ko"/>
            </a:br>
            <a:r>
              <a:rPr b="1" lang="ko">
                <a:solidFill>
                  <a:srgbClr val="0000FF"/>
                </a:solidFill>
              </a:rPr>
              <a:t>@ModelAttribute</a:t>
            </a:r>
            <a:r>
              <a:rPr lang="ko"/>
              <a:t> 를 사용합니다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375" y="1492550"/>
            <a:ext cx="3086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0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@ModelAttribute</a:t>
            </a:r>
            <a:endParaRPr/>
          </a:p>
        </p:txBody>
      </p:sp>
      <p:sp>
        <p:nvSpPr>
          <p:cNvPr id="485" name="Google Shape;485;p60"/>
          <p:cNvSpPr txBox="1"/>
          <p:nvPr>
            <p:ph idx="1" type="body"/>
          </p:nvPr>
        </p:nvSpPr>
        <p:spPr>
          <a:xfrm>
            <a:off x="311700" y="885325"/>
            <a:ext cx="80016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이제 Model 에는 “</a:t>
            </a:r>
            <a:r>
              <a:rPr b="1" lang="ko"/>
              <a:t>DTO</a:t>
            </a:r>
            <a:r>
              <a:rPr lang="ko"/>
              <a:t>” 라는 id 로 등록되어, EL 에서 사용 가능.</a:t>
            </a:r>
            <a:endParaRPr/>
          </a:p>
        </p:txBody>
      </p:sp>
      <p:pic>
        <p:nvPicPr>
          <p:cNvPr id="486" name="Google Shape;48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36725"/>
            <a:ext cx="5157300" cy="8566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87" name="Google Shape;487;p60"/>
          <p:cNvCxnSpPr/>
          <p:nvPr/>
        </p:nvCxnSpPr>
        <p:spPr>
          <a:xfrm>
            <a:off x="3748025" y="1977550"/>
            <a:ext cx="2472000" cy="52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@PathVariable</a:t>
            </a:r>
            <a:endParaRPr/>
          </a:p>
        </p:txBody>
      </p:sp>
      <p:sp>
        <p:nvSpPr>
          <p:cNvPr id="493" name="Google Shape;493;p61"/>
          <p:cNvSpPr txBox="1"/>
          <p:nvPr>
            <p:ph idx="1" type="body"/>
          </p:nvPr>
        </p:nvSpPr>
        <p:spPr>
          <a:xfrm>
            <a:off x="311700" y="1266325"/>
            <a:ext cx="8520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request parameter 를   GET 방식의 query string 이 아닌</a:t>
            </a:r>
            <a:br>
              <a:rPr lang="ko"/>
            </a:br>
            <a:r>
              <a:rPr b="1" lang="ko"/>
              <a:t>‘URL 경로’</a:t>
            </a:r>
            <a:r>
              <a:rPr lang="ko"/>
              <a:t> 에 담아서 전달할수도 있다!</a:t>
            </a:r>
            <a:br>
              <a:rPr lang="ko"/>
            </a:br>
            <a:r>
              <a:rPr lang="ko"/>
              <a:t> </a:t>
            </a:r>
            <a:endParaRPr/>
          </a:p>
        </p:txBody>
      </p:sp>
      <p:pic>
        <p:nvPicPr>
          <p:cNvPr id="494" name="Google Shape;4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0" y="2165500"/>
            <a:ext cx="7263944" cy="26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:  </a:t>
            </a:r>
            <a:r>
              <a:rPr lang="ko">
                <a:solidFill>
                  <a:srgbClr val="0000FF"/>
                </a:solidFill>
              </a:rPr>
              <a:t>HttpServletRequest</a:t>
            </a:r>
            <a:r>
              <a:rPr lang="ko"/>
              <a:t> 매개변수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23675" y="3221325"/>
            <a:ext cx="8608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핸들러 메소드에  HttpServletRequest 매개변수 받을수 있습니다!</a:t>
            </a:r>
            <a:br>
              <a:rPr lang="ko"/>
            </a:br>
            <a:r>
              <a:rPr lang="ko"/>
              <a:t>이 안에는 parameter 라든지 여러가지 request 관련 정보들이 있죠.</a:t>
            </a:r>
            <a:br>
              <a:rPr lang="ko"/>
            </a:br>
            <a:r>
              <a:rPr lang="ko"/>
              <a:t>JSP/Servlet 에서 배웠던 바로 그 객체이기 때문에 관련 메소드 그대로 사용 가능합니다.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35275"/>
            <a:ext cx="8155434" cy="13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616875" y="2090000"/>
            <a:ext cx="2215500" cy="894600"/>
          </a:xfrm>
          <a:prstGeom prst="wedgeRoundRectCallout">
            <a:avLst>
              <a:gd fmla="val -103643" name="adj1"/>
              <a:gd fmla="val -2941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request 안의 parameter 값을 뽑아서 Model 에 담아 봅니다.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2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작성</a:t>
            </a:r>
            <a:endParaRPr/>
          </a:p>
        </p:txBody>
      </p:sp>
      <p:sp>
        <p:nvSpPr>
          <p:cNvPr id="500" name="Google Shape;500;p62"/>
          <p:cNvSpPr txBox="1"/>
          <p:nvPr>
            <p:ph idx="1" type="body"/>
          </p:nvPr>
        </p:nvSpPr>
        <p:spPr>
          <a:xfrm>
            <a:off x="382675" y="961525"/>
            <a:ext cx="84498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board/writepath.jsp</a:t>
            </a:r>
            <a:r>
              <a:rPr lang="ko"/>
              <a:t> 작성</a:t>
            </a:r>
            <a:endParaRPr/>
          </a:p>
        </p:txBody>
      </p:sp>
      <p:pic>
        <p:nvPicPr>
          <p:cNvPr id="501" name="Google Shape;5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3725"/>
            <a:ext cx="5162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266325"/>
            <a:ext cx="8520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ex)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http://localhost:8080/sts11_param/board/writePath/james/hello/friend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53425"/>
            <a:ext cx="808672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3"/>
          <p:cNvSpPr txBox="1"/>
          <p:nvPr/>
        </p:nvSpPr>
        <p:spPr>
          <a:xfrm>
            <a:off x="941925" y="4147075"/>
            <a:ext cx="672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URL 에는 띄어쓰기, 한글, 특수문자 안됩니다… 할라면 URLEncoding 필요!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리다이렉트   </a:t>
            </a:r>
            <a:r>
              <a:rPr lang="ko">
                <a:solidFill>
                  <a:srgbClr val="0000FF"/>
                </a:solidFill>
              </a:rPr>
              <a:t>redirect:</a:t>
            </a:r>
            <a:r>
              <a:rPr lang="ko"/>
              <a:t>     </a:t>
            </a:r>
            <a:endParaRPr/>
          </a:p>
        </p:txBody>
      </p:sp>
      <p:sp>
        <p:nvSpPr>
          <p:cNvPr id="515" name="Google Shape;515;p64"/>
          <p:cNvSpPr txBox="1"/>
          <p:nvPr>
            <p:ph idx="1" type="body"/>
          </p:nvPr>
        </p:nvSpPr>
        <p:spPr>
          <a:xfrm>
            <a:off x="311700" y="1020625"/>
            <a:ext cx="31503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handler 메소드의 뷰 리턴값 (문자열) 에 </a:t>
            </a:r>
            <a:r>
              <a:rPr lang="ko">
                <a:solidFill>
                  <a:srgbClr val="0000FF"/>
                </a:solidFill>
              </a:rPr>
              <a:t>redirect:</a:t>
            </a:r>
            <a:r>
              <a:rPr lang="ko"/>
              <a:t> 를 사용하면  해당 URL 로 redirect 된다.</a:t>
            </a:r>
            <a:endParaRPr/>
          </a:p>
        </p:txBody>
      </p:sp>
      <p:pic>
        <p:nvPicPr>
          <p:cNvPr id="516" name="Google Shape;5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9200" y="923825"/>
            <a:ext cx="4712990" cy="399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Google Shape;517;p64"/>
          <p:cNvCxnSpPr/>
          <p:nvPr/>
        </p:nvCxnSpPr>
        <p:spPr>
          <a:xfrm flipH="1">
            <a:off x="6632150" y="1844650"/>
            <a:ext cx="445200" cy="110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64"/>
          <p:cNvCxnSpPr/>
          <p:nvPr/>
        </p:nvCxnSpPr>
        <p:spPr>
          <a:xfrm flipH="1">
            <a:off x="6652200" y="2269950"/>
            <a:ext cx="724200" cy="174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64"/>
          <p:cNvSpPr/>
          <p:nvPr/>
        </p:nvSpPr>
        <p:spPr>
          <a:xfrm>
            <a:off x="528150" y="2708550"/>
            <a:ext cx="2870700" cy="784200"/>
          </a:xfrm>
          <a:prstGeom prst="wedgeRectCallout">
            <a:avLst>
              <a:gd fmla="val 64355" name="adj1"/>
              <a:gd fmla="val 14403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member/ageUnder.jsp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member/ageAdult.jsp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도 만드세요</a:t>
            </a:r>
            <a:endParaRPr/>
          </a:p>
        </p:txBody>
      </p:sp>
      <p:pic>
        <p:nvPicPr>
          <p:cNvPr id="520" name="Google Shape;5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4000450"/>
            <a:ext cx="1362475" cy="8111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1" name="Google Shape;521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7775" y="3941553"/>
            <a:ext cx="1307975" cy="862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22" name="Google Shape;522;p64"/>
          <p:cNvCxnSpPr>
            <a:endCxn id="521" idx="0"/>
          </p:cNvCxnSpPr>
          <p:nvPr/>
        </p:nvCxnSpPr>
        <p:spPr>
          <a:xfrm>
            <a:off x="2033462" y="3253353"/>
            <a:ext cx="4383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 flipH="1">
            <a:off x="498425" y="2947775"/>
            <a:ext cx="126300" cy="10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43075"/>
            <a:ext cx="3812175" cy="19781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9" name="Google Shape;529;p6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530" name="Google Shape;530;p65"/>
          <p:cNvSpPr txBox="1"/>
          <p:nvPr>
            <p:ph idx="1" type="body"/>
          </p:nvPr>
        </p:nvSpPr>
        <p:spPr>
          <a:xfrm>
            <a:off x="387900" y="809125"/>
            <a:ext cx="3190500" cy="46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/member/ageCheck?age=</a:t>
            </a:r>
            <a:r>
              <a:rPr lang="ko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31" name="Google Shape;531;p65"/>
          <p:cNvSpPr txBox="1"/>
          <p:nvPr>
            <p:ph idx="1" type="body"/>
          </p:nvPr>
        </p:nvSpPr>
        <p:spPr>
          <a:xfrm>
            <a:off x="4959900" y="809125"/>
            <a:ext cx="3190500" cy="46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/member/ageCheck?age=</a:t>
            </a:r>
            <a:r>
              <a:rPr lang="ko">
                <a:solidFill>
                  <a:srgbClr val="0000FF"/>
                </a:solidFill>
              </a:rPr>
              <a:t>30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32" name="Google Shape;53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900" y="1373675"/>
            <a:ext cx="3575700" cy="19781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3" name="Google Shape;53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5000" y="3488300"/>
            <a:ext cx="2997575" cy="126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4" name="Google Shape;53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3484850"/>
            <a:ext cx="3226063" cy="1264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5" name="Google Shape;535;p65"/>
          <p:cNvSpPr/>
          <p:nvPr/>
        </p:nvSpPr>
        <p:spPr>
          <a:xfrm>
            <a:off x="1854100" y="1233275"/>
            <a:ext cx="445200" cy="1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5"/>
          <p:cNvSpPr/>
          <p:nvPr/>
        </p:nvSpPr>
        <p:spPr>
          <a:xfrm>
            <a:off x="6525150" y="1233275"/>
            <a:ext cx="445200" cy="18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5"/>
          <p:cNvSpPr/>
          <p:nvPr/>
        </p:nvSpPr>
        <p:spPr>
          <a:xfrm>
            <a:off x="1621525" y="223175"/>
            <a:ext cx="7176900" cy="432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리다이렉트 는  request 를 새로 발생시킵니다.    크롬개발자 도구에서 확인해봅시다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6"/>
          <p:cNvSpPr txBox="1"/>
          <p:nvPr>
            <p:ph type="title"/>
          </p:nvPr>
        </p:nvSpPr>
        <p:spPr>
          <a:xfrm>
            <a:off x="311700" y="64025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RedirectAttributes </a:t>
            </a:r>
            <a:br>
              <a:rPr lang="ko"/>
            </a:br>
            <a:r>
              <a:rPr lang="ko" sz="1800"/>
              <a:t>리다이렉트로 parameter 넘기기</a:t>
            </a:r>
            <a:endParaRPr sz="1800"/>
          </a:p>
        </p:txBody>
      </p:sp>
      <p:sp>
        <p:nvSpPr>
          <p:cNvPr id="543" name="Google Shape;543;p6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스프링에서 제공하는 RedirectAttributes 객체를 사용해서 리다이텍트 되는 URL 로 parameter 를 넘겨줄수 있습니다.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6"/>
          <p:cNvSpPr txBox="1"/>
          <p:nvPr>
            <p:ph idx="1" type="body"/>
          </p:nvPr>
        </p:nvSpPr>
        <p:spPr>
          <a:xfrm>
            <a:off x="387900" y="2180725"/>
            <a:ext cx="3190500" cy="46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/member/ageCheck?age=</a:t>
            </a:r>
            <a:r>
              <a:rPr lang="ko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45" name="Google Shape;545;p66"/>
          <p:cNvSpPr txBox="1"/>
          <p:nvPr>
            <p:ph idx="1" type="body"/>
          </p:nvPr>
        </p:nvSpPr>
        <p:spPr>
          <a:xfrm>
            <a:off x="4959900" y="2180725"/>
            <a:ext cx="3190500" cy="465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/member/ageCheck?age=</a:t>
            </a:r>
            <a:r>
              <a:rPr lang="ko">
                <a:solidFill>
                  <a:srgbClr val="0000FF"/>
                </a:solidFill>
              </a:rPr>
              <a:t>30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546" name="Google Shape;5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025" y="3052988"/>
            <a:ext cx="22098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900" y="3100613"/>
            <a:ext cx="22288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6"/>
          <p:cNvSpPr/>
          <p:nvPr/>
        </p:nvSpPr>
        <p:spPr>
          <a:xfrm>
            <a:off x="1777900" y="2757275"/>
            <a:ext cx="445200" cy="34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6"/>
          <p:cNvSpPr/>
          <p:nvPr/>
        </p:nvSpPr>
        <p:spPr>
          <a:xfrm>
            <a:off x="6448950" y="2757275"/>
            <a:ext cx="445200" cy="343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RedirectAttributes</a:t>
            </a:r>
            <a:endParaRPr/>
          </a:p>
        </p:txBody>
      </p:sp>
      <p:sp>
        <p:nvSpPr>
          <p:cNvPr id="555" name="Google Shape;555;p67"/>
          <p:cNvSpPr txBox="1"/>
          <p:nvPr>
            <p:ph idx="1" type="body"/>
          </p:nvPr>
        </p:nvSpPr>
        <p:spPr>
          <a:xfrm>
            <a:off x="6851400" y="1041825"/>
            <a:ext cx="19809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member/ageUnder.jsp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member/ageAdult.jsp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파일에도 추가.</a:t>
            </a:r>
            <a:endParaRPr/>
          </a:p>
        </p:txBody>
      </p:sp>
      <p:pic>
        <p:nvPicPr>
          <p:cNvPr id="556" name="Google Shape;55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025"/>
            <a:ext cx="6150135" cy="3686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67"/>
          <p:cNvCxnSpPr/>
          <p:nvPr/>
        </p:nvCxnSpPr>
        <p:spPr>
          <a:xfrm>
            <a:off x="2970975" y="1492900"/>
            <a:ext cx="883800" cy="146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67"/>
          <p:cNvCxnSpPr/>
          <p:nvPr/>
        </p:nvCxnSpPr>
        <p:spPr>
          <a:xfrm>
            <a:off x="2984250" y="1552700"/>
            <a:ext cx="631500" cy="243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59" name="Google Shape;55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720" y="2137145"/>
            <a:ext cx="1912250" cy="8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7"/>
          <p:cNvSpPr/>
          <p:nvPr/>
        </p:nvSpPr>
        <p:spPr>
          <a:xfrm>
            <a:off x="6858050" y="3944575"/>
            <a:ext cx="1912200" cy="830700"/>
          </a:xfrm>
          <a:prstGeom prst="wedgeRectCallout">
            <a:avLst>
              <a:gd fmla="val -56255" name="adj1"/>
              <a:gd fmla="val 9197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작성후 동작 확인 바랍니다.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포워딩</a:t>
            </a:r>
            <a:r>
              <a:rPr lang="ko"/>
              <a:t>   </a:t>
            </a:r>
            <a:r>
              <a:rPr lang="ko">
                <a:solidFill>
                  <a:srgbClr val="0000FF"/>
                </a:solidFill>
              </a:rPr>
              <a:t>forward:</a:t>
            </a:r>
            <a:r>
              <a:rPr lang="ko"/>
              <a:t>     </a:t>
            </a:r>
            <a:endParaRPr/>
          </a:p>
        </p:txBody>
      </p:sp>
      <p:sp>
        <p:nvSpPr>
          <p:cNvPr id="566" name="Google Shape;566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redirect: 를 사용한것과 같은 맥락으로 사용하면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직접 예제를 만들어 봅시다.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redirect, forward 방법 총정리</a:t>
            </a:r>
            <a:endParaRPr/>
          </a:p>
        </p:txBody>
      </p:sp>
      <p:graphicFrame>
        <p:nvGraphicFramePr>
          <p:cNvPr id="572" name="Google Shape;572;p69"/>
          <p:cNvGraphicFramePr/>
          <p:nvPr/>
        </p:nvGraphicFramePr>
        <p:xfrm>
          <a:off x="1905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{6F830F0E-77D2-4CB5-886C-F9511B5FC455}</a:tableStyleId>
              </a:tblPr>
              <a:tblGrid>
                <a:gridCol w="1189400"/>
                <a:gridCol w="2590300"/>
                <a:gridCol w="4851550"/>
              </a:tblGrid>
              <a:tr h="35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redirect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000"/>
                        <a:t>forward</a:t>
                      </a:r>
                      <a:endParaRPr sz="30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82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Servlet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response.sendRedirect(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RequestDispatcher </a:t>
                      </a:r>
                      <a:r>
                        <a:rPr lang="ko" sz="1100"/>
                        <a:t>dispatcher = request.getRequestDispatcher(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 sz="1100"/>
                        <a:t>);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dispatcher.</a:t>
                      </a:r>
                      <a:r>
                        <a:rPr lang="ko" sz="1100">
                          <a:solidFill>
                            <a:srgbClr val="0000FF"/>
                          </a:solidFill>
                        </a:rPr>
                        <a:t>forward</a:t>
                      </a:r>
                      <a:r>
                        <a:rPr lang="ko" sz="1100"/>
                        <a:t>(request, response);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82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JSP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response.sendRedirect(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&lt;jsp:forward page=”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”&gt;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pageContext.forward(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)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JavaScript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0000FF"/>
                          </a:solidFill>
                        </a:rPr>
                        <a:t>location.href</a:t>
                      </a:r>
                      <a:r>
                        <a:rPr lang="ko"/>
                        <a:t>=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999999"/>
                          </a:solidFill>
                        </a:rPr>
                        <a:t>클라이언트에선 forward 란게 있을수 없다.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2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Spring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666666"/>
                          </a:solidFill>
                        </a:rPr>
                        <a:t>handler 메소드에서</a:t>
                      </a:r>
                      <a:endParaRPr sz="12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return “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redirect: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/>
                        <a:t>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666666"/>
                          </a:solidFill>
                        </a:rPr>
                        <a:t>handler 메소드에서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return “</a:t>
                      </a:r>
                      <a:r>
                        <a:rPr lang="ko">
                          <a:solidFill>
                            <a:srgbClr val="0000FF"/>
                          </a:solidFill>
                        </a:rPr>
                        <a:t>forward:</a:t>
                      </a:r>
                      <a:r>
                        <a:rPr b="1" lang="ko">
                          <a:solidFill>
                            <a:srgbClr val="9900FF"/>
                          </a:solidFill>
                        </a:rPr>
                        <a:t>URL</a:t>
                      </a:r>
                      <a:r>
                        <a:rPr lang="ko"/>
                        <a:t>“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parameter :  </a:t>
            </a:r>
            <a:r>
              <a:rPr lang="ko">
                <a:solidFill>
                  <a:srgbClr val="0000FF"/>
                </a:solidFill>
              </a:rPr>
              <a:t>HttpServletRequest</a:t>
            </a:r>
            <a:r>
              <a:rPr lang="ko"/>
              <a:t> 매개변수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member/delete.jsp</a:t>
            </a:r>
            <a:r>
              <a:rPr lang="ko"/>
              <a:t> 파일 작성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0" y="2006425"/>
            <a:ext cx="5789075" cy="1593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8"/>
          <p:cNvSpPr/>
          <p:nvPr/>
        </p:nvSpPr>
        <p:spPr>
          <a:xfrm>
            <a:off x="6616875" y="2318600"/>
            <a:ext cx="2382600" cy="894600"/>
          </a:xfrm>
          <a:prstGeom prst="wedgeRoundRectCallout">
            <a:avLst>
              <a:gd fmla="val -100719" name="adj1"/>
              <a:gd fmla="val 2525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당연히 JSP 니까</a:t>
            </a:r>
            <a:br>
              <a:rPr lang="ko"/>
            </a:br>
            <a:r>
              <a:rPr lang="ko"/>
              <a:t>request 객체 그대로도 parameter사용 가능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025"/>
            <a:ext cx="58864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40225"/>
            <a:ext cx="2174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858750" y="272025"/>
            <a:ext cx="4926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/member/delete?id=55</a:t>
            </a:r>
            <a:endParaRPr sz="2400"/>
          </a:p>
        </p:txBody>
      </p:sp>
      <p:sp>
        <p:nvSpPr>
          <p:cNvPr id="117" name="Google Shape;117;p19"/>
          <p:cNvSpPr/>
          <p:nvPr/>
        </p:nvSpPr>
        <p:spPr>
          <a:xfrm>
            <a:off x="6380100" y="1708525"/>
            <a:ext cx="1841700" cy="999600"/>
          </a:xfrm>
          <a:prstGeom prst="wedgeRoundRectCallout">
            <a:avLst>
              <a:gd fmla="val -127142" name="adj1"/>
              <a:gd fmla="val -51316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parameter 주기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핸들러 매개변수 순서 바꾸면?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3287100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결과를 보고 생각해 봅시다…  스프링 에 대해서..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201" cy="167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</a:t>
            </a:r>
            <a:r>
              <a:rPr lang="ko"/>
              <a:t>OST, PUT, DELETE .. 방식 request 받기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700825"/>
            <a:ext cx="61767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기본적으로 @RequestMapping 은 GET 방식에 동작함.</a:t>
            </a:r>
            <a:br>
              <a:rPr lang="ko"/>
            </a:br>
            <a:r>
              <a:rPr lang="ko"/>
              <a:t>만약 POST 나 PUT, DELETE 같은 다른 방식으로 </a:t>
            </a:r>
            <a:br>
              <a:rPr lang="ko"/>
            </a:br>
            <a:r>
              <a:rPr lang="ko"/>
              <a:t>동작하게 하려면?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11111"/>
          <a:stretch/>
        </p:blipFill>
        <p:spPr>
          <a:xfrm>
            <a:off x="381000" y="1196413"/>
            <a:ext cx="6031375" cy="352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6488500" y="1569975"/>
            <a:ext cx="2367900" cy="785700"/>
          </a:xfrm>
          <a:prstGeom prst="wedgeRoundRectCallout">
            <a:avLst>
              <a:gd fmla="val -61594" name="adj1"/>
              <a:gd fmla="val -4909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빙식이 디폴트라..</a:t>
            </a:r>
            <a:br>
              <a:rPr lang="ko"/>
            </a:br>
            <a:r>
              <a:rPr lang="ko"/>
              <a:t>생략가능샜다.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