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PT Sans Narrow"/>
      <p:regular r:id="rId53"/>
      <p:bold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TSansNarrow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OpenSans-regular.fntdata"/><Relationship Id="rId10" Type="http://schemas.openxmlformats.org/officeDocument/2006/relationships/slide" Target="slides/slide5.xml"/><Relationship Id="rId54" Type="http://schemas.openxmlformats.org/officeDocument/2006/relationships/font" Target="fonts/PTSansNarrow-bold.fntdata"/><Relationship Id="rId13" Type="http://schemas.openxmlformats.org/officeDocument/2006/relationships/slide" Target="slides/slide8.xml"/><Relationship Id="rId57" Type="http://schemas.openxmlformats.org/officeDocument/2006/relationships/font" Target="fonts/OpenSans-italic.fntdata"/><Relationship Id="rId12" Type="http://schemas.openxmlformats.org/officeDocument/2006/relationships/slide" Target="slides/slide7.xml"/><Relationship Id="rId56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outsider.ne.kr/825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c20eed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c20eed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c20eed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c20eed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c20eed0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c20eed0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c20eed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c20eed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c20eed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c20eed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c20eed0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c20eed0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c20eed0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c20eed0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c20eed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c20eed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c20eed0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c20eed0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c20eed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c20eed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fd1e85a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fd1e85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c20eed0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c20eed0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3bfac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a3bfac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1c20eed0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1c20eed0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3bfac8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3bfac8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c20eed0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c20eed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 :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https://blog.outsider.ne.kr/825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c20eed0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1c20eed0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c20eed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1c20eed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c20eed0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c20eed0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1c20eed0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1c20eed0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1c20eed0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1c20eed0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fd1e85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fd1e85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1c20eed0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1c20eed0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1c20eed0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1c20eed0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1c20eed0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1c20eed0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1c20eed0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1c20eed0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1c20eed0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1c20eed0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1c20eed0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1c20eed0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1c20eed05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1c20eed0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1c20eed0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1c20eed0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ValidationUtils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단순히 빈 폼 데이터를 처리할때는 아래 와 같이 사용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두번째 매개변수 "subject" 은 반드시 target 클래스의 필드명 이어야 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게다가 Errors 에 등록될때도 동일한 field 명으로 등록된다.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1c20eed0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1c20eed0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1c20eed0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1c20eed0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c20ee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c20ee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1c20eed0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1c20eed0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1c20eed0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1c20eed0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1c20eed0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1c20eed0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폼 데이터 검증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&lt;groupId&gt;org.hibernate.validator&lt;/groupId&gt;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&lt;artifactId&gt;hibernate-validator&lt;/artifactId&gt;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&lt;version&gt;6.0.18.Final&lt;/version&gt;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e4843e95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e4843e9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1c20eed0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1c20eed0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1c20eed0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1c20eed0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1c20eed0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1c20eed0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1c20eed0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1c20eed0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c20eed0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c20eed0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fd1e85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fd1e85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c20eed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c20eed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c20eed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c20eed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&lt;%@ page language="java" contentType="text/html; charset=UTF-8"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pageEncoding="UTF-8"%&gt;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&lt;!DOCTYPE 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&lt;html lang="ko"&gt;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&lt;meta charset="UTF-8"&gt;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&lt;title&gt;글 작성&lt;/title&gt;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&lt;style&gt;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span { color: red;}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&lt;/style&gt;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&lt;/head&gt;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&lt;form action="writeOk.do"&gt;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uid(&lt;span&gt;숫자&lt;/span&gt;):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&lt;input type="text" name="uid"&gt;&lt;/br&gt;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작성자(&lt;span&gt;*&lt;/span&gt;):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&lt;input type="text" name="name"&gt;&lt;/br&gt;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&lt;input type="submit" value="등록"&gt;&lt;/br&gt;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&lt;/form&gt;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&lt;/body&gt;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&lt;/html&gt;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c20eed0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c20eed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hyperlink" Target="https://docs.spring.io/spring-framework/docs/3.0.0.M3/reference/html/ch06s02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Relationship Id="rId4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mvnrepository.com/artifact/org.hibernate.validator/hibernate-validator" TargetMode="External"/><Relationship Id="rId4" Type="http://schemas.openxmlformats.org/officeDocument/2006/relationships/image" Target="../media/image5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spring.io/spring/docs/4.1.x/spring-framework-reference/html/validation.html" TargetMode="External"/><Relationship Id="rId4" Type="http://schemas.openxmlformats.org/officeDocument/2006/relationships/hyperlink" Target="https://spring.io/guides/gs/validating-form-inpu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Validation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 데이터 검증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2248" r="0" t="0"/>
          <a:stretch/>
        </p:blipFill>
        <p:spPr>
          <a:xfrm>
            <a:off x="470025" y="1054025"/>
            <a:ext cx="4416826" cy="12887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876175"/>
            <a:ext cx="3600450" cy="11239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하기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4238200" y="1381425"/>
            <a:ext cx="13947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238200" y="3286425"/>
            <a:ext cx="13947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434700" y="4063825"/>
            <a:ext cx="1970400" cy="657300"/>
          </a:xfrm>
          <a:prstGeom prst="wedgeRoundRectCallout">
            <a:avLst>
              <a:gd fmla="val -2416" name="adj1"/>
              <a:gd fmla="val -10407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name 은 없어도 ‘일단’ 동작은 한다.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500" y="1076225"/>
            <a:ext cx="2167050" cy="11005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500" y="2710175"/>
            <a:ext cx="1970400" cy="132673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3337075"/>
            <a:ext cx="40290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확인하기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13925"/>
            <a:ext cx="4127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그러나 uid (숫자, int) 가 비어 있으면?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838500" y="1399975"/>
            <a:ext cx="2905200" cy="1632300"/>
          </a:xfrm>
          <a:prstGeom prst="wedgeRectCallout">
            <a:avLst>
              <a:gd fmla="val -66998" name="adj1"/>
              <a:gd fmla="val -1292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4</a:t>
            </a:r>
            <a:r>
              <a:rPr b="1" lang="ko" sz="1800"/>
              <a:t>00 에러</a:t>
            </a:r>
            <a:r>
              <a:rPr lang="ko" sz="1800"/>
              <a:t> 발생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에러메세지가 길~지만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읽어 보자.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에러메세지 보는게 곧 실력이다.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054700" y="3480425"/>
            <a:ext cx="1931400" cy="1274100"/>
          </a:xfrm>
          <a:prstGeom prst="wedgeRoundRectCallout">
            <a:avLst>
              <a:gd fmla="val -119442" name="adj1"/>
              <a:gd fmla="val -1579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원인은 uid 의 타입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713925"/>
            <a:ext cx="19526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확인하기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8625"/>
            <a:ext cx="25717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4847900" y="1095175"/>
            <a:ext cx="2905200" cy="1632300"/>
          </a:xfrm>
          <a:prstGeom prst="wedgeRectCallout">
            <a:avLst>
              <a:gd fmla="val -66998" name="adj1"/>
              <a:gd fmla="val -1292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500 에러</a:t>
            </a:r>
            <a:r>
              <a:rPr lang="ko" sz="1800"/>
              <a:t> 발생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같은 이유에서다.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502950" y="3601125"/>
            <a:ext cx="8382600" cy="965700"/>
          </a:xfrm>
          <a:prstGeom prst="wedgeRectCallout">
            <a:avLst>
              <a:gd fmla="val -20480" name="adj1"/>
              <a:gd fmla="val 8819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에러는 스프링 MVC 처리 과정에서 어느 단계에서 발생하는 것일까??????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 데이터를 검증하려면 어디에????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732925"/>
            <a:ext cx="8520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커맨드 객체를 사용하는 상황에서 폼 검증은 어디서 해야 하나?????</a:t>
            </a:r>
            <a:br>
              <a:rPr lang="ko"/>
            </a:br>
            <a:r>
              <a:rPr lang="ko"/>
              <a:t>이미 스프링(Dispatcher Servlet)이 사전 처리 하는 단계에서  발생하는데???  </a:t>
            </a:r>
            <a:br>
              <a:rPr lang="ko"/>
            </a:br>
            <a:r>
              <a:rPr lang="ko">
                <a:solidFill>
                  <a:srgbClr val="980000"/>
                </a:solidFill>
              </a:rPr>
              <a:t>스프링 MVC 에서 폼 데이터 검증 코드를 집어 넣으려면 어떻게????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760" y="3428725"/>
            <a:ext cx="6441516" cy="1279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23325"/>
            <a:ext cx="5291826" cy="1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스프링에서 폼 데이터 검증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예제의 시나리오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66325"/>
            <a:ext cx="85206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아래와 같이 폼 데이터 에 대한 규칙이 있을때, 서버로 넘어온 폼데이터를 스프링에서 다루어 보도록 합니다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02375" y="2085575"/>
            <a:ext cx="5264100" cy="791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uid 값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은 반드시 숫자 입력 :  비어 있으면 안됨.</a:t>
            </a:r>
            <a:br>
              <a:rPr lang="ko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은 반드시 입력 : 비어 있으면 안됨!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에 </a:t>
            </a:r>
            <a:r>
              <a:rPr lang="ko">
                <a:solidFill>
                  <a:srgbClr val="0000FF"/>
                </a:solidFill>
              </a:rPr>
              <a:t>BindingResult </a:t>
            </a:r>
            <a:r>
              <a:rPr lang="ko"/>
              <a:t>매개변수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266325"/>
            <a:ext cx="85206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마치 handler 의 Model 매개변수와 마찬가지로</a:t>
            </a:r>
            <a:br>
              <a:rPr lang="ko"/>
            </a:br>
            <a:r>
              <a:rPr lang="ko"/>
              <a:t>DispatcherServlet 에서 제공(자동주입) 해주는 객체</a:t>
            </a:r>
            <a:br>
              <a:rPr lang="ko"/>
            </a:br>
            <a:r>
              <a:rPr b="1" lang="ko"/>
              <a:t>validator 가 유효성 검사를 한 결과가 담긴 객체</a:t>
            </a:r>
            <a:endParaRPr b="1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7925"/>
            <a:ext cx="8652833" cy="1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3207300" y="4152850"/>
            <a:ext cx="5383200" cy="667800"/>
          </a:xfrm>
          <a:prstGeom prst="wedgeRectCallout">
            <a:avLst>
              <a:gd fmla="val -20185" name="adj1"/>
              <a:gd fmla="val -97836" name="adj2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@ModelAttribute 를 사용할때</a:t>
            </a: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handler 매개변수에 Model 을 또다시 명시하면 문제 발생 가능..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100" y="2086871"/>
            <a:ext cx="23717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이 상태에서 결과 확인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26632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다시 한번 동작 확인하자.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2702525" y="2538550"/>
            <a:ext cx="802200" cy="5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3715125" y="1213775"/>
            <a:ext cx="2292300" cy="707400"/>
          </a:xfrm>
          <a:prstGeom prst="wedgeRectCallout">
            <a:avLst>
              <a:gd fmla="val -4546" name="adj1"/>
              <a:gd fmla="val 8461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500 에러 발생 안함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게다가!  uid 값이 0?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6980950" y="1762475"/>
            <a:ext cx="1851300" cy="2145900"/>
          </a:xfrm>
          <a:prstGeom prst="wedgeRectCallout">
            <a:avLst>
              <a:gd fmla="val -86948" name="adj1"/>
              <a:gd fmla="val 247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콘솔을 확인하여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setUid( 0 ) 이 호출되었는지 확인해보자.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아예 호출되지 않았슴을 알수 있다.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675" y="2272275"/>
            <a:ext cx="1851300" cy="113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625"/>
            <a:ext cx="9195950" cy="24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 데이터 오류 개수 확인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037725"/>
            <a:ext cx="8520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아래 코드를 추가하고 다시 실행해보자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4964275" y="3437400"/>
            <a:ext cx="3596400" cy="633300"/>
          </a:xfrm>
          <a:prstGeom prst="wedgeRoundRectCallout">
            <a:avLst>
              <a:gd fmla="val -15061" name="adj1"/>
              <a:gd fmla="val -9108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BindingResult </a:t>
            </a:r>
            <a:r>
              <a:rPr lang="ko"/>
              <a:t>에 담긴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에러의 개수.  즉 폼데이터 오류의 개수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266325"/>
            <a:ext cx="3202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정상적인 submit 인 경우  →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350" y="1238650"/>
            <a:ext cx="1953604" cy="47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31"/>
          <p:cNvSpPr txBox="1"/>
          <p:nvPr/>
        </p:nvSpPr>
        <p:spPr>
          <a:xfrm>
            <a:off x="254825" y="2608625"/>
            <a:ext cx="3755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 가 없거나 숫자가 아니면 →</a:t>
            </a:r>
            <a:endParaRPr i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025" y="2610025"/>
            <a:ext cx="2125350" cy="47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1"/>
          <p:cNvSpPr/>
          <p:nvPr/>
        </p:nvSpPr>
        <p:spPr>
          <a:xfrm>
            <a:off x="7477175" y="2125800"/>
            <a:ext cx="1562400" cy="1441800"/>
          </a:xfrm>
          <a:prstGeom prst="wedgeRoundRectCallout">
            <a:avLst>
              <a:gd fmla="val -90774" name="adj1"/>
              <a:gd fmla="val -721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어느시점에서 </a:t>
            </a:r>
            <a:br>
              <a:rPr lang="ko"/>
            </a:br>
            <a:r>
              <a:rPr b="1" lang="ko"/>
              <a:t>BindingResult </a:t>
            </a:r>
            <a:r>
              <a:rPr lang="ko"/>
              <a:t>에 에러 정보가 추가 되었을까?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 데이터 검증 (Parameter Validation)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신뢰성 있는 웹 어플리케이션 작성을 위해 폼데이터 검증 필수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기본적으로 폼데이터는 2단계 걸쳐 검증해주어야 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1단계: </a:t>
            </a:r>
            <a:r>
              <a:rPr b="1" lang="ko"/>
              <a:t>‘클라이언트’ </a:t>
            </a:r>
            <a:r>
              <a:rPr lang="ko"/>
              <a:t>에서 submit 하기 전에 검증 : (JavaScript)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2단계: </a:t>
            </a:r>
            <a:r>
              <a:rPr b="1" lang="ko"/>
              <a:t>‘서버’ </a:t>
            </a:r>
            <a:r>
              <a:rPr lang="ko"/>
              <a:t>에서도 검증  : Spring, JSP 등 사용...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error 출력 도우미 메소드 추가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1025"/>
            <a:ext cx="8839202" cy="300211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328600" y="891900"/>
            <a:ext cx="8684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Errors 에 담겨있는 에러 들을 다 출력해보기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50100" y="-39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writeOk() 수정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00" y="749950"/>
            <a:ext cx="7133198" cy="394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3"/>
          <p:cNvCxnSpPr/>
          <p:nvPr/>
        </p:nvCxnSpPr>
        <p:spPr>
          <a:xfrm>
            <a:off x="2782875" y="1484200"/>
            <a:ext cx="857400" cy="215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Errors </a:t>
            </a:r>
            <a:r>
              <a:rPr lang="ko"/>
              <a:t>와 </a:t>
            </a:r>
            <a:r>
              <a:rPr lang="ko">
                <a:solidFill>
                  <a:srgbClr val="0000FF"/>
                </a:solidFill>
              </a:rPr>
              <a:t>BindingResult </a:t>
            </a:r>
            <a:r>
              <a:rPr lang="ko"/>
              <a:t>관계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266325"/>
            <a:ext cx="336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CTRL + T 로 계층도 확인!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550" y="1260900"/>
            <a:ext cx="4352811" cy="3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1217450" y="3006150"/>
            <a:ext cx="2424600" cy="1369500"/>
          </a:xfrm>
          <a:prstGeom prst="wedgeRectCallout">
            <a:avLst>
              <a:gd fmla="val 78873" name="adj1"/>
              <a:gd fmla="val -37406" name="adj2"/>
            </a:avLst>
          </a:prstGeom>
          <a:solidFill>
            <a:srgbClr val="E7E6E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└─ BindingResult 관계다.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4325375" y="1535675"/>
            <a:ext cx="697500" cy="2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401575" y="3059675"/>
            <a:ext cx="1224600" cy="2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00" y="1433875"/>
            <a:ext cx="1851300" cy="113787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175" y="1336838"/>
            <a:ext cx="5080300" cy="1537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5"/>
          <p:cNvSpPr/>
          <p:nvPr/>
        </p:nvSpPr>
        <p:spPr>
          <a:xfrm>
            <a:off x="3128325" y="2661325"/>
            <a:ext cx="1586700" cy="1100400"/>
          </a:xfrm>
          <a:prstGeom prst="wedgeRoundRectCallout">
            <a:avLst>
              <a:gd fmla="val 65715" name="adj1"/>
              <a:gd fmla="val -6511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스프링에서 자체적으로 validation 한 결과.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42081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Validator 클래스 작성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com.lec.sts12_validation</a:t>
            </a:r>
            <a:br>
              <a:rPr lang="ko"/>
            </a:br>
            <a:r>
              <a:rPr lang="ko"/>
              <a:t>클래스 : </a:t>
            </a:r>
            <a:r>
              <a:rPr b="1" lang="ko"/>
              <a:t>BoardValidator</a:t>
            </a:r>
            <a:r>
              <a:rPr lang="ko"/>
              <a:t> </a:t>
            </a:r>
            <a:br>
              <a:rPr lang="ko"/>
            </a:br>
            <a:r>
              <a:rPr lang="ko"/>
              <a:t>인터페이스 :  implements </a:t>
            </a:r>
            <a:r>
              <a:rPr b="1" lang="ko">
                <a:solidFill>
                  <a:srgbClr val="0000FF"/>
                </a:solidFill>
              </a:rPr>
              <a:t>Validator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525" y="1476363"/>
            <a:ext cx="39052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>
            <a:off x="5572675" y="140825"/>
            <a:ext cx="3051000" cy="905400"/>
          </a:xfrm>
          <a:prstGeom prst="wedgeRectCallout">
            <a:avLst>
              <a:gd fmla="val 19676" name="adj1"/>
              <a:gd fmla="val 244787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80000"/>
                </a:solidFill>
              </a:rPr>
              <a:t>스프링 에서 제공하는 </a:t>
            </a:r>
            <a:br>
              <a:rPr lang="ko" sz="1800">
                <a:solidFill>
                  <a:srgbClr val="980000"/>
                </a:solidFill>
              </a:rPr>
            </a:br>
            <a:r>
              <a:rPr lang="ko" sz="1800">
                <a:solidFill>
                  <a:srgbClr val="980000"/>
                </a:solidFill>
              </a:rPr>
              <a:t>폼데이터 검증 객체 !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Validator 의 메소드 </a:t>
            </a:r>
            <a:r>
              <a:rPr lang="ko">
                <a:solidFill>
                  <a:srgbClr val="0000FF"/>
                </a:solidFill>
              </a:rPr>
              <a:t>supports</a:t>
            </a:r>
            <a:r>
              <a:rPr lang="ko"/>
              <a:t>, </a:t>
            </a:r>
            <a:r>
              <a:rPr lang="ko">
                <a:solidFill>
                  <a:srgbClr val="0000FF"/>
                </a:solidFill>
              </a:rPr>
              <a:t>validate</a:t>
            </a:r>
            <a:r>
              <a:rPr lang="ko"/>
              <a:t> 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1825"/>
            <a:ext cx="8839200" cy="201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427975" y="3787425"/>
            <a:ext cx="2040000" cy="349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supports() 사용예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supports () 작성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5" y="809825"/>
            <a:ext cx="7472325" cy="14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/>
          <p:nvPr/>
        </p:nvSpPr>
        <p:spPr>
          <a:xfrm>
            <a:off x="3560875" y="2554400"/>
            <a:ext cx="3735300" cy="958800"/>
          </a:xfrm>
          <a:prstGeom prst="wedgeRoundRectCallout">
            <a:avLst>
              <a:gd fmla="val -31011" name="adj1"/>
              <a:gd fmla="val -8986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나중에 실행시키면서 언제 위 메세지가 콘솔에 뜨는지 관찰해보세요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95225"/>
            <a:ext cx="5884325" cy="349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validate() 작성</a:t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502950" y="4309725"/>
            <a:ext cx="8382600" cy="485700"/>
          </a:xfrm>
          <a:prstGeom prst="wedgeRectCallout">
            <a:avLst>
              <a:gd fmla="val -20400" name="adj1"/>
              <a:gd fmla="val 112919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Validator 클래스는 어느 시점에서 적용하는 건데?</a:t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5354175" y="2049775"/>
            <a:ext cx="2501400" cy="905400"/>
          </a:xfrm>
          <a:prstGeom prst="wedgeRectCallout">
            <a:avLst>
              <a:gd fmla="val -81835" name="adj1"/>
              <a:gd fmla="val -19536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폼데이터 에러 발생 정보를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field</a:t>
            </a:r>
            <a:r>
              <a:rPr lang="ko"/>
              <a:t> 와 </a:t>
            </a:r>
            <a:r>
              <a:rPr b="1" lang="ko"/>
              <a:t>errorCode</a:t>
            </a:r>
            <a:r>
              <a:rPr lang="ko"/>
              <a:t>  쌍으로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 등록</a:t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3208325" y="1425925"/>
            <a:ext cx="4150500" cy="324600"/>
          </a:xfrm>
          <a:prstGeom prst="wedgeRectCallout">
            <a:avLst>
              <a:gd fmla="val -72181" name="adj1"/>
              <a:gd fmla="val 51979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uid  값은 제대로 바인딩 안되어 있으면 0 값으로 남아있을 것이다.</a:t>
            </a:r>
            <a:endParaRPr sz="900"/>
          </a:p>
        </p:txBody>
      </p:sp>
      <p:sp>
        <p:nvSpPr>
          <p:cNvPr id="288" name="Google Shape;288;p39"/>
          <p:cNvSpPr/>
          <p:nvPr/>
        </p:nvSpPr>
        <p:spPr>
          <a:xfrm>
            <a:off x="3269425" y="2571750"/>
            <a:ext cx="1424100" cy="324600"/>
          </a:xfrm>
          <a:prstGeom prst="wedgeRectCallout">
            <a:avLst>
              <a:gd fmla="val -68973" name="adj1"/>
              <a:gd fmla="val -79929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반드시 필드명과 ‘동일’ 해야 한다.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19380"/>
            <a:ext cx="8520599" cy="357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writeOk.do 에 validator 객체 생성</a:t>
            </a:r>
            <a:endParaRPr/>
          </a:p>
        </p:txBody>
      </p:sp>
      <p:cxnSp>
        <p:nvCxnSpPr>
          <p:cNvPr id="295" name="Google Shape;295;p40"/>
          <p:cNvCxnSpPr/>
          <p:nvPr/>
        </p:nvCxnSpPr>
        <p:spPr>
          <a:xfrm flipH="1">
            <a:off x="3212075" y="1361325"/>
            <a:ext cx="3259200" cy="20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0"/>
          <p:cNvCxnSpPr/>
          <p:nvPr/>
        </p:nvCxnSpPr>
        <p:spPr>
          <a:xfrm>
            <a:off x="3198750" y="1636275"/>
            <a:ext cx="731100" cy="178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7" name="Google Shape;2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825" y="4211375"/>
            <a:ext cx="5873825" cy="512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pic>
      <p:cxnSp>
        <p:nvCxnSpPr>
          <p:cNvPr id="298" name="Google Shape;298;p40"/>
          <p:cNvCxnSpPr/>
          <p:nvPr/>
        </p:nvCxnSpPr>
        <p:spPr>
          <a:xfrm>
            <a:off x="3265825" y="3621250"/>
            <a:ext cx="2340300" cy="84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4057125" y="3581000"/>
            <a:ext cx="3896400" cy="87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0"/>
          <p:cNvSpPr/>
          <p:nvPr/>
        </p:nvSpPr>
        <p:spPr>
          <a:xfrm>
            <a:off x="7457100" y="2883600"/>
            <a:ext cx="1468500" cy="1059600"/>
          </a:xfrm>
          <a:prstGeom prst="wedgeRoundRectCallout">
            <a:avLst>
              <a:gd fmla="val -60962" name="adj1"/>
              <a:gd fmla="val 6644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BindingResult 와 Errors 는 무슨관계일까?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542825"/>
            <a:ext cx="7802200" cy="41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writeOk.do 수정</a:t>
            </a: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6844975" y="177913"/>
            <a:ext cx="1951500" cy="710700"/>
          </a:xfrm>
          <a:prstGeom prst="wedgeRoundRectCallout">
            <a:avLst>
              <a:gd fmla="val -75897" name="adj1"/>
              <a:gd fmla="val 459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메소드가 호출되기 전에 폼데이터들은 커맨드 객체에 Binding 된다.</a:t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6759050" y="3452900"/>
            <a:ext cx="1951500" cy="987900"/>
          </a:xfrm>
          <a:prstGeom prst="wedgeRoundRectCallout">
            <a:avLst>
              <a:gd fmla="val -74024" name="adj1"/>
              <a:gd fmla="val -6479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Binding 후 사용자가</a:t>
            </a:r>
            <a:br>
              <a:rPr lang="ko"/>
            </a:br>
            <a:r>
              <a:rPr lang="ko"/>
              <a:t>validate() 를 호출하여</a:t>
            </a:r>
            <a:br>
              <a:rPr lang="ko"/>
            </a:br>
            <a:r>
              <a:rPr lang="ko"/>
              <a:t>확인된 에러 추가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6835250" y="1924213"/>
            <a:ext cx="1951500" cy="710700"/>
          </a:xfrm>
          <a:prstGeom prst="wedgeRoundRectCallout">
            <a:avLst>
              <a:gd fmla="val -77147" name="adj1"/>
              <a:gd fmla="val -5188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Binding 되는 시점에서 발생했던 에러.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13925"/>
            <a:ext cx="510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프로젝트명 : </a:t>
            </a:r>
            <a:r>
              <a:rPr b="1" lang="ko" sz="2400"/>
              <a:t>STS12_Validation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프로젝트: Spring Legacy Project</a:t>
            </a:r>
            <a:br>
              <a:rPr lang="ko"/>
            </a:br>
            <a:r>
              <a:rPr lang="ko"/>
              <a:t>템플릿 : Spring MVC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base-package : </a:t>
            </a:r>
            <a:r>
              <a:rPr b="1" lang="ko"/>
              <a:t>com.lec.sts12_validation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web.xml 에  utf-8 &lt;filter&gt;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804225" y="2290250"/>
            <a:ext cx="1830300" cy="107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: 5.2.1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Java : 1.8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write.jsp 도 수정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311700" y="1266325"/>
            <a:ext cx="85206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에러 발생하면 다시 원래 입력했던 값으로 보여주기 위해.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03425"/>
            <a:ext cx="85248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동작확인! - 정상 상황</a:t>
            </a:r>
            <a:endParaRPr/>
          </a:p>
        </p:txBody>
      </p:sp>
      <p:sp>
        <p:nvSpPr>
          <p:cNvPr id="322" name="Google Shape;322;p43"/>
          <p:cNvSpPr/>
          <p:nvPr/>
        </p:nvSpPr>
        <p:spPr>
          <a:xfrm>
            <a:off x="2391600" y="1647250"/>
            <a:ext cx="5298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988" y="1291400"/>
            <a:ext cx="1653425" cy="9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50" y="1250325"/>
            <a:ext cx="1857950" cy="1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300" y="735163"/>
            <a:ext cx="27336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50" y="847625"/>
            <a:ext cx="4020525" cy="41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00" y="1357075"/>
            <a:ext cx="1623275" cy="8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:  id 오류</a:t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2010600" y="1647250"/>
            <a:ext cx="5298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4"/>
          <p:cNvSpPr/>
          <p:nvPr/>
        </p:nvSpPr>
        <p:spPr>
          <a:xfrm>
            <a:off x="6719400" y="160550"/>
            <a:ext cx="2219700" cy="670500"/>
          </a:xfrm>
          <a:prstGeom prst="wedgeRoundRectCallout">
            <a:avLst>
              <a:gd fmla="val -17372" name="adj1"/>
              <a:gd fmla="val 9602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 binding 단계에서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에러가 하나 등록되어 있다.</a:t>
            </a:r>
            <a:endParaRPr/>
          </a:p>
        </p:txBody>
      </p:sp>
      <p:sp>
        <p:nvSpPr>
          <p:cNvPr id="335" name="Google Shape;335;p44"/>
          <p:cNvSpPr/>
          <p:nvPr/>
        </p:nvSpPr>
        <p:spPr>
          <a:xfrm>
            <a:off x="2325150" y="3679375"/>
            <a:ext cx="2219700" cy="670500"/>
          </a:xfrm>
          <a:prstGeom prst="wedgeRoundRectCallout">
            <a:avLst>
              <a:gd fmla="val 105671" name="adj1"/>
              <a:gd fmla="val 3092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만든 validator 에 추가한 에러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동일 field 값 추가 가능!!</a:t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873" y="1305625"/>
            <a:ext cx="1892825" cy="10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337" y="1261800"/>
            <a:ext cx="1889312" cy="104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900" y="923825"/>
            <a:ext cx="4097522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75" y="1350999"/>
            <a:ext cx="1714025" cy="81702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: name 도?</a:t>
            </a:r>
            <a:endParaRPr/>
          </a:p>
        </p:txBody>
      </p:sp>
      <p:sp>
        <p:nvSpPr>
          <p:cNvPr id="345" name="Google Shape;345;p45"/>
          <p:cNvSpPr/>
          <p:nvPr/>
        </p:nvSpPr>
        <p:spPr>
          <a:xfrm>
            <a:off x="2077000" y="1533250"/>
            <a:ext cx="5298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2119100" y="3679375"/>
            <a:ext cx="2425800" cy="670500"/>
          </a:xfrm>
          <a:prstGeom prst="wedgeRoundRectCallout">
            <a:avLst>
              <a:gd fmla="val 98921" name="adj1"/>
              <a:gd fmla="val 3280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만든 validator 에 의해 2개 에러 추가 등록</a:t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5128275" y="49625"/>
            <a:ext cx="2425800" cy="670500"/>
          </a:xfrm>
          <a:prstGeom prst="wedgeRoundRectCallout">
            <a:avLst>
              <a:gd fmla="val 26007" name="adj1"/>
              <a:gd fmla="val 7497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타입에는 empty 값 넘어온것은 에러 아님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ValidationUtils 사용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ValidationUtils 클래스</a:t>
            </a:r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311700" y="1266325"/>
            <a:ext cx="85206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직전의 예제에서</a:t>
            </a:r>
            <a:br>
              <a:rPr lang="ko"/>
            </a:br>
            <a:r>
              <a:rPr lang="ko"/>
              <a:t>데이터 검증을 위해서 </a:t>
            </a:r>
            <a:r>
              <a:rPr b="1" lang="ko"/>
              <a:t>Validator </a:t>
            </a:r>
            <a:r>
              <a:rPr lang="ko"/>
              <a:t>인터페이스의 </a:t>
            </a:r>
            <a:r>
              <a:rPr b="1" lang="ko"/>
              <a:t>validate()</a:t>
            </a:r>
            <a:r>
              <a:rPr lang="ko"/>
              <a:t> 메소드를 사용하였습니다.</a:t>
            </a:r>
            <a:br>
              <a:rPr lang="ko"/>
            </a:br>
            <a:r>
              <a:rPr b="1" lang="ko"/>
              <a:t>ValidationUtils</a:t>
            </a:r>
            <a:r>
              <a:rPr lang="ko"/>
              <a:t>  클래스는 validate()메소드를 좀더 편리하게 사용 할 수 있도록 고안된 클래스 입니다.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write.jsp, writeOk.jsp 수정</a:t>
            </a:r>
            <a:endParaRPr/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311700" y="1037725"/>
            <a:ext cx="4597200" cy="4572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제목(subject) </a:t>
            </a:r>
            <a:r>
              <a:rPr lang="ko">
                <a:solidFill>
                  <a:srgbClr val="000000"/>
                </a:solidFill>
              </a:rPr>
              <a:t>는 비워서는 안된다면...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1125"/>
            <a:ext cx="8839201" cy="12103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162500"/>
            <a:ext cx="3698825" cy="1565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validate() 에 추가</a:t>
            </a:r>
            <a:endParaRPr/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00025"/>
            <a:ext cx="8839203" cy="131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해보자.</a:t>
            </a:r>
            <a:endParaRPr/>
          </a:p>
        </p:txBody>
      </p:sp>
      <p:sp>
        <p:nvSpPr>
          <p:cNvPr id="378" name="Google Shape;378;p50"/>
          <p:cNvSpPr/>
          <p:nvPr/>
        </p:nvSpPr>
        <p:spPr>
          <a:xfrm>
            <a:off x="2494625" y="1850850"/>
            <a:ext cx="4695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0"/>
          <p:cNvSpPr txBox="1"/>
          <p:nvPr/>
        </p:nvSpPr>
        <p:spPr>
          <a:xfrm>
            <a:off x="459825" y="1112100"/>
            <a:ext cx="2395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/board/write.do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 부터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25" y="1648797"/>
            <a:ext cx="1838325" cy="13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425" y="1496397"/>
            <a:ext cx="1838325" cy="13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425" y="1076225"/>
            <a:ext cx="3731175" cy="280256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실험..</a:t>
            </a:r>
            <a:endParaRPr/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311700" y="1266325"/>
            <a:ext cx="85206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만약 없는 필드명 으로 지정하면???</a:t>
            </a:r>
            <a:endParaRPr/>
          </a:p>
        </p:txBody>
      </p:sp>
      <p:pic>
        <p:nvPicPr>
          <p:cNvPr id="389" name="Google Shape;3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00" y="3267946"/>
            <a:ext cx="88106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1"/>
          <p:cNvSpPr/>
          <p:nvPr/>
        </p:nvSpPr>
        <p:spPr>
          <a:xfrm>
            <a:off x="6377400" y="2304025"/>
            <a:ext cx="556500" cy="8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75" y="1715621"/>
            <a:ext cx="8839199" cy="36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35500" y="140225"/>
            <a:ext cx="306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977000" y="809125"/>
            <a:ext cx="2427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← 단원10의 home.jsp. comn.jsp . CSS 복사, 붙여넣기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0" y="838550"/>
            <a:ext cx="1763400" cy="2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091800" y="2836800"/>
            <a:ext cx="27594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설정파일에 CSS 리소스 폴더 설정 ↓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842" y="3579075"/>
            <a:ext cx="6580683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192100" y="4389900"/>
            <a:ext cx="6975600" cy="50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RunOnServer 로 동작 확인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332" y="988773"/>
            <a:ext cx="3435068" cy="860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973950" y="281075"/>
            <a:ext cx="275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HomeController에</a:t>
            </a:r>
            <a:br>
              <a:rPr lang="ko"/>
            </a:br>
            <a:r>
              <a:rPr lang="ko"/>
              <a:t>/common 추가 ↓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841325" y="1829275"/>
            <a:ext cx="3061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ko" sz="1200"/>
              <a:t>이클립스 Validation 세팅하기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@Valid</a:t>
            </a:r>
            <a:r>
              <a:rPr lang="ko"/>
              <a:t>  와 </a:t>
            </a:r>
            <a:r>
              <a:rPr lang="ko">
                <a:solidFill>
                  <a:srgbClr val="0000FF"/>
                </a:solidFill>
              </a:rPr>
              <a:t>@InitBinder</a:t>
            </a:r>
            <a:r>
              <a:rPr lang="ko"/>
              <a:t>  사용하기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validate() 를 스프링에서 호출하도록 설정</a:t>
            </a:r>
            <a:endParaRPr/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이전까지는</a:t>
            </a:r>
            <a:r>
              <a:rPr lang="ko"/>
              <a:t> Validator 인터페이스를 구현한 클래스를 만들고, </a:t>
            </a:r>
            <a:br>
              <a:rPr lang="ko"/>
            </a:br>
            <a:r>
              <a:rPr b="1" lang="ko"/>
              <a:t>validate()메소드를 직접 호출</a:t>
            </a:r>
            <a:r>
              <a:rPr lang="ko"/>
              <a:t>하여 사용 하였습니다.</a:t>
            </a:r>
            <a:br>
              <a:rPr lang="ko"/>
            </a:br>
            <a:br>
              <a:rPr lang="ko"/>
            </a:br>
            <a:r>
              <a:rPr lang="ko"/>
              <a:t>이번에는 직접 호출하지 않고, </a:t>
            </a:r>
            <a:br>
              <a:rPr lang="ko"/>
            </a:br>
            <a:r>
              <a:rPr b="1" lang="ko"/>
              <a:t>스프링 프레임워크에서 호출</a:t>
            </a:r>
            <a:r>
              <a:rPr lang="ko"/>
              <a:t>하는 방법에 대해서 살펴 봅니다.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 추가하기 : pom.xml</a:t>
            </a:r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304800" y="1143000"/>
            <a:ext cx="5000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https://mvnrepository.com/artifact/org.hibernate.validator/hibernate-validator</a:t>
            </a:r>
            <a:endParaRPr/>
          </a:p>
        </p:txBody>
      </p:sp>
      <p:pic>
        <p:nvPicPr>
          <p:cNvPr id="409" name="Google Shape;4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" y="1571625"/>
            <a:ext cx="71056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4"/>
          <p:cNvSpPr/>
          <p:nvPr/>
        </p:nvSpPr>
        <p:spPr>
          <a:xfrm>
            <a:off x="1769075" y="3721825"/>
            <a:ext cx="2856900" cy="864900"/>
          </a:xfrm>
          <a:prstGeom prst="wedgeRoundRectCallout">
            <a:avLst>
              <a:gd fmla="val -23945" name="adj1"/>
              <a:gd fmla="val -833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추가후에 반드시 ‘저장’ 하고</a:t>
            </a:r>
            <a:br>
              <a:rPr lang="ko"/>
            </a:br>
            <a:r>
              <a:rPr lang="ko"/>
              <a:t>rebuild 완료될때까지 기다리기</a:t>
            </a:r>
            <a:endParaRPr/>
          </a:p>
        </p:txBody>
      </p:sp>
      <p:sp>
        <p:nvSpPr>
          <p:cNvPr id="411" name="Google Shape;411;p54"/>
          <p:cNvSpPr/>
          <p:nvPr/>
        </p:nvSpPr>
        <p:spPr>
          <a:xfrm>
            <a:off x="5844425" y="1158900"/>
            <a:ext cx="2856900" cy="864900"/>
          </a:xfrm>
          <a:prstGeom prst="wedgeRoundRectCallout">
            <a:avLst>
              <a:gd fmla="val -71377" name="adj1"/>
              <a:gd fmla="val -2447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최신버젼 확인</a:t>
            </a:r>
            <a:br>
              <a:rPr lang="ko"/>
            </a:br>
            <a:r>
              <a:rPr lang="ko"/>
              <a:t>사용하는 Spring 버젼과도 맞는지 테스트 해보아야 한다.</a:t>
            </a:r>
            <a:endParaRPr/>
          </a:p>
        </p:txBody>
      </p:sp>
      <p:sp>
        <p:nvSpPr>
          <p:cNvPr id="412" name="Google Shape;412;p54"/>
          <p:cNvSpPr/>
          <p:nvPr/>
        </p:nvSpPr>
        <p:spPr>
          <a:xfrm>
            <a:off x="5396525" y="3300375"/>
            <a:ext cx="2856900" cy="864900"/>
          </a:xfrm>
          <a:prstGeom prst="wedgeRoundRectCallout">
            <a:avLst>
              <a:gd fmla="val -47698" name="adj1"/>
              <a:gd fmla="val -6912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5.2.1 에서 동작 확인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버젼이 맞는지 확인을 위해</a:t>
            </a:r>
            <a:endParaRPr/>
          </a:p>
        </p:txBody>
      </p:sp>
      <p:sp>
        <p:nvSpPr>
          <p:cNvPr id="418" name="Google Shape;418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서버를 재가동 해보아서, 에러 발생하는지 확인해보자  </a:t>
            </a:r>
            <a:r>
              <a:rPr lang="ko">
                <a:solidFill>
                  <a:srgbClr val="FF0000"/>
                </a:solidFill>
              </a:rPr>
              <a:t>(에러가 없어야 한다)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Maven - Update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Clean 3종 세트도 동원해보길..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</a:t>
            </a:r>
            <a:r>
              <a:rPr lang="ko">
                <a:solidFill>
                  <a:srgbClr val="0000FF"/>
                </a:solidFill>
              </a:rPr>
              <a:t>@InitBinder</a:t>
            </a:r>
            <a:r>
              <a:rPr lang="ko"/>
              <a:t> 추가  </a:t>
            </a:r>
            <a:endParaRPr/>
          </a:p>
        </p:txBody>
      </p:sp>
      <p:sp>
        <p:nvSpPr>
          <p:cNvPr id="424" name="Google Shape;424;p56"/>
          <p:cNvSpPr txBox="1"/>
          <p:nvPr>
            <p:ph idx="1" type="body"/>
          </p:nvPr>
        </p:nvSpPr>
        <p:spPr>
          <a:xfrm>
            <a:off x="311700" y="1266325"/>
            <a:ext cx="852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BoardController.java 에 추가</a:t>
            </a:r>
            <a:endParaRPr/>
          </a:p>
        </p:txBody>
      </p:sp>
      <p:pic>
        <p:nvPicPr>
          <p:cNvPr id="425" name="Google Shape;4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30125"/>
            <a:ext cx="8839200" cy="204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71425"/>
            <a:ext cx="7459926" cy="39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writeOk() 수정</a:t>
            </a:r>
            <a:endParaRPr/>
          </a:p>
        </p:txBody>
      </p:sp>
      <p:sp>
        <p:nvSpPr>
          <p:cNvPr id="432" name="Google Shape;432;p57"/>
          <p:cNvSpPr/>
          <p:nvPr/>
        </p:nvSpPr>
        <p:spPr>
          <a:xfrm>
            <a:off x="6538350" y="2682400"/>
            <a:ext cx="1985100" cy="865200"/>
          </a:xfrm>
          <a:prstGeom prst="wedgeRoundRectCallout">
            <a:avLst>
              <a:gd fmla="val -77364" name="adj1"/>
              <a:gd fmla="val -3604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validate() 를 직접 호출하지 않는다</a:t>
            </a:r>
            <a:endParaRPr/>
          </a:p>
        </p:txBody>
      </p:sp>
      <p:sp>
        <p:nvSpPr>
          <p:cNvPr id="433" name="Google Shape;433;p57"/>
          <p:cNvSpPr/>
          <p:nvPr/>
        </p:nvSpPr>
        <p:spPr>
          <a:xfrm>
            <a:off x="6744400" y="212750"/>
            <a:ext cx="1985100" cy="865200"/>
          </a:xfrm>
          <a:prstGeom prst="wedgeRoundRectCallout">
            <a:avLst>
              <a:gd fmla="val -114769" name="adj1"/>
              <a:gd fmla="val 331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바인딩 하는 시점에서 검증(validate) 한다</a:t>
            </a:r>
            <a:br>
              <a:rPr lang="ko"/>
            </a:br>
            <a:r>
              <a:rPr b="1" lang="ko"/>
              <a:t>@InitBinder</a:t>
            </a:r>
            <a:r>
              <a:rPr lang="ko"/>
              <a:t> 로 등록된 validator 로!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확인해보자.</a:t>
            </a:r>
            <a:endParaRPr/>
          </a:p>
        </p:txBody>
      </p:sp>
      <p:sp>
        <p:nvSpPr>
          <p:cNvPr id="439" name="Google Shape;439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직접 확인해보세요.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 : 추가로 읽어보세요.</a:t>
            </a:r>
            <a:endParaRPr/>
          </a:p>
        </p:txBody>
      </p:sp>
      <p:sp>
        <p:nvSpPr>
          <p:cNvPr id="445" name="Google Shape;445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https://docs.spring.io/spring/docs/4.1.x/spring-framework-reference/html/validation.html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https://spring.io/guides/gs/validating-form-input/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WriteDTO 클래스 가져오기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840925" y="938850"/>
            <a:ext cx="2991300" cy="22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 단원에서 작성한 DTO 클래스와 패키지를  복사해옵시다.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어떤 내용인지 다시 확인해봅시다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28625"/>
            <a:ext cx="4048800" cy="1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기본적인 form 동작 작성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생성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961525"/>
            <a:ext cx="51402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com.lec.sts12_validation</a:t>
            </a:r>
            <a:br>
              <a:rPr lang="ko"/>
            </a:br>
            <a:r>
              <a:rPr lang="ko"/>
              <a:t>클래스 : </a:t>
            </a:r>
            <a:r>
              <a:rPr b="1" lang="ko"/>
              <a:t>Board</a:t>
            </a:r>
            <a:r>
              <a:rPr b="1" lang="ko"/>
              <a:t>Controller.java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66625"/>
            <a:ext cx="53816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6504175" y="1032550"/>
            <a:ext cx="1920300" cy="1071300"/>
          </a:xfrm>
          <a:prstGeom prst="wedgeRoundRectCallout">
            <a:avLst>
              <a:gd fmla="val -95731" name="adj1"/>
              <a:gd fmla="val 945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추가하면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서버 재시작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간단한 작성 폼 작성 : write.do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914575"/>
            <a:ext cx="13983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컨트롤러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4472900" y="938850"/>
            <a:ext cx="0" cy="3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813725" y="1064425"/>
            <a:ext cx="24351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뷰</a:t>
            </a:r>
            <a:r>
              <a:rPr lang="ko"/>
              <a:t> 생성</a:t>
            </a:r>
            <a:br>
              <a:rPr lang="ko"/>
            </a:br>
            <a:r>
              <a:rPr b="1" lang="ko"/>
              <a:t>board/write.jsp</a:t>
            </a:r>
            <a:endParaRPr b="1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40675"/>
            <a:ext cx="4038850" cy="12554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825" y="1410100"/>
            <a:ext cx="2155700" cy="116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 rot="10800000">
            <a:off x="47100" y="3098250"/>
            <a:ext cx="4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826" y="2948500"/>
            <a:ext cx="4980325" cy="18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4775"/>
            <a:ext cx="8719223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711225"/>
            <a:ext cx="7717900" cy="13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writeOk.do 작성 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440778" y="304875"/>
            <a:ext cx="1698300" cy="4737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컨트롤러</a:t>
            </a:r>
            <a:endParaRPr/>
          </a:p>
        </p:txBody>
      </p:sp>
      <p:cxnSp>
        <p:nvCxnSpPr>
          <p:cNvPr id="134" name="Google Shape;134;p21"/>
          <p:cNvCxnSpPr/>
          <p:nvPr/>
        </p:nvCxnSpPr>
        <p:spPr>
          <a:xfrm>
            <a:off x="194475" y="2187000"/>
            <a:ext cx="87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94475" y="2343150"/>
            <a:ext cx="3366300" cy="4737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뷰</a:t>
            </a:r>
            <a:r>
              <a:rPr lang="ko"/>
              <a:t> 생성   </a:t>
            </a:r>
            <a:r>
              <a:rPr b="1" lang="ko"/>
              <a:t>board/writeOk.jsp</a:t>
            </a:r>
            <a:endParaRPr b="1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350" y="2381350"/>
            <a:ext cx="1838325" cy="119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 flipH="1">
            <a:off x="1775125" y="1280850"/>
            <a:ext cx="2610600" cy="190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