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8E812A-7348-4E3C-BC61-06192BD5E386}">
  <a:tblStyle styleId="{038E812A-7348-4E3C-BC61-06192BD5E3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eong-pro.tistory.com/168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a0d4130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a0d4130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37211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37211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a52bb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a52bb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a52bb5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a52bb5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a52bb54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a52bb5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a5ec36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a5ec36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@RequestMapping("/list")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list(Model model, 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ListCommand().execute(request,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"old/list";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@RequestMapping("/write")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write(Model model, 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"old/write";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@RequestMapping("/writeOk")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writeOk(Model model, 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WriteCommand().execute(request,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"old/writeOk";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@RequestMapping("/view")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view(Model model, 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ViewCommand().execute(request,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"old/view";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@RequestMapping("/update")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update(Model model, 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SelectCommand().execute(request,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"old/update";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@RequestMapping("/updateOk")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updateOk(Model model, 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UpdateCommand().execute(request,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"old/updateOk";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@RequestMapping("/deleteOk")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deleteOk(Model model, 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DeleteCommand().execute(request, response);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"old/deleteOk";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3389f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3389f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a0d413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a0d413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da0d413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da0d413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a0d4130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a0d4130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a0d41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a0d41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da0d413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da0d413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a0d4130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da0d4130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999999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https://jeong-pro.tistory.com/168</a:t>
            </a:r>
            <a:r>
              <a:rPr lang="ko">
                <a:solidFill>
                  <a:srgbClr val="999999"/>
                </a:solidFill>
              </a:rPr>
              <a:t>  메이븐 이해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da0d413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da0d413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spring-jdbc 빈 객체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DataSource 객체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name="dataSource" class="org.springframework.jdbc.datasource.DriverManagerDataSource"&gt;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name="driverClassName" value="oracle.jdbc.driver.OracleDriver"/&gt;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name="url" value="jdbc:oracle:thin:@localhost:1521:XE"/&gt;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name="username" value="scott"/&gt;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name="password" value="tiger"/&gt;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JdbcTemplate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name="template" class="org.springframework.jdbc.core.JdbcTemplate"&gt;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name="dataSource" ref="dataSource"/&gt;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e51b2e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e51b2e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spring-jdbc 빈 객체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DataSource 객체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name="dataSource" class="org.springframework.jdbc.datasource.DriverManagerDataSource"&gt;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name="driverClassName" value="oracle.jdbc.driver.OracleDriver"/&gt;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name="url" value="jdbc:oracle:thin:@localhost:1521:XE"/&gt;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name="username" value="scott"/&gt;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name="password" value="tiger"/&gt;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JdbcTemplate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name="template" class="org.springframework.jdbc.core.JdbcTemplate"&gt;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name="dataSource" ref="dataSource"/&gt;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da0d413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da0d413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a5ec36f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a5ec36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da5ec36f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da5ec36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C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스프링 컨테이너에 생성된 JdbcTemplate 을 받아와서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언제, 어느곳에서든지 가져다 쓸수 있도록 public static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JdbcTemplate template;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a5ec36f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a5ec36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게시글 관련 쿼리문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final String SQL_WRITE_INSERT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"INSERT INTO test_write"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+ "(wr_id, wr_subject, wr_content, wr_name, wr_regdate)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+ "VALUES"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+ "(test_write_seq.nextval, ?, ?, ?, SYSDATE)";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final String SQL_WRITE_SELECT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"SELECT * FROM test_write ORDER BY wr_id DESC";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final String SQL_WRITE_SELECT_BY_ID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"SELECT * FROM test_write WHERE wr_id=?";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final String SQL_WRITE_INC_VIEWCNT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"UPDATE test_write SET wr_viewcnt = wr_viewcnt + 1 WHERE wr_id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final String SQL_WRITE_DELETE_BY_ID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"DELETE FROM test_write WHERE wr_id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final String SQL_WRITE_UPDATE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"UPDATE test_write SET wr_subject = ?, wr_content = ? WHERE wr_id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da5ec36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da5ec36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final String SQL_WRITE_SELECT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"SELECT wr_uid \"uid\", wr_subject subject,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+ "wr_content content, wr_name name, wr_viewcnt viewcnt,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+ "wr_regdate regdate FROM test_write ORDER BY wr_uid DESC";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final String SQL_WRITE_SELECT_BY_UID = // 글 읽어 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"SELECT wr_uid \"uid\", wr_subject subject,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+ "wr_content content, wr_name name, wr_viewcnt viewcnt,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+ "wr_regdate regdate FROM test_write WHERE wr_uid=?";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da5ec36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da5ec36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a0d4130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a0d4130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&lt;!-- 스프링 컨테이너 인코딩 설정 --&gt;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org.springframework.web.filter.CharacterEncodingFilter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&lt;param-name&gt;encoding&lt;/param-name&gt;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&lt;param-value&gt;UTF-8&lt;/param-value&gt;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&lt;param-name&gt;forceEncoding&lt;/param-name&gt;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&lt;param-value&gt;true&lt;/param-value&gt;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&lt;/filter&gt;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&lt;url-pattern&gt;/*&lt;/url-pattern&gt;            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da5ec36f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da5ec36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da5ec36f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da5ec36f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BCommand command;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JdbcTemplate template;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@Autowired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setTemplate(JdbcTemplate template)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this.template = template;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da5ec36f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da5ec36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da5ec36f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da5ec36f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de5fa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de5fa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da5ec36f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da5ec36f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da5ec36f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da5ec36f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da5ec36f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da5ec36f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a0d4130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a0d4130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3b62dc6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3b62dc6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a5ec36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a5ec36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&lt;!-- ojdbc10 --&gt;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&lt;groupId&gt;com.oracle.database.jdbc&lt;/groupId&gt;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&lt;artifactId&gt;ojdbc10&lt;/artifactId&gt;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&lt;version&gt;19.7.0.0&lt;/version&gt;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3b62dc6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3b62dc6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&lt;groupId&gt;org.mariadb.jdbc&lt;/groupId&gt;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&lt;artifactId&gt;mariadb-java-client&lt;/artifactId&gt;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&lt;version&gt;2.5.4&lt;/version&gt;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3b62dc6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3b62dc6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&lt;groupId&gt;mysql&lt;/groupId&gt;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&lt;artifactId&gt;mysql-connector-java&lt;/artifactId&gt;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&lt;version&gt;8.0.16&lt;/version&gt;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3b62dc6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3b62dc6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8080/sts13_jdbc/old/list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vnrepository.com/artifact/org.springframework/spring-jdbc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baeldung.com/hibernate-date-time%5C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vnrepository.com/artifact/org.mariadb.jdbc/mariadb-java-client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vnrepository.com/artifact/mysql/mysql-connector-java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JDBC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STS13_1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버젼 / spring-jdbc 세팅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old JDBC 버젼,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‘JSP18_MVC 버젼 파일 </a:t>
            </a:r>
            <a:r>
              <a:rPr lang="ko" sz="1400"/>
              <a:t>(이하 </a:t>
            </a:r>
            <a:r>
              <a:rPr b="1" lang="ko" sz="1400"/>
              <a:t>old</a:t>
            </a:r>
            <a:r>
              <a:rPr lang="ko" sz="1400"/>
              <a:t> 버젼)</a:t>
            </a:r>
            <a:r>
              <a:rPr lang="ko"/>
              <a:t>’ 을  이번 스프링 MVC 프로젝트  컨트롤러에 얹혀 봅시다.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편의상 기존 버전을 </a:t>
            </a:r>
            <a:r>
              <a:rPr b="1" lang="ko"/>
              <a:t>old</a:t>
            </a:r>
            <a:r>
              <a:rPr lang="ko"/>
              <a:t>   라 칭하겠습니다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584700" y="3277275"/>
            <a:ext cx="7974600" cy="87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혹시 JSTL, EL 버젼 게시판 만든거 있으면 그걸로 진행 하세요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3806574" y="1015925"/>
            <a:ext cx="1069200" cy="741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list</a:t>
            </a:r>
            <a:br>
              <a:rPr lang="ko" sz="1800"/>
            </a:br>
            <a:r>
              <a:rPr lang="ko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443752" y="2430100"/>
            <a:ext cx="1125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</a:t>
            </a:r>
            <a:br>
              <a:rPr lang="ko" sz="1800"/>
            </a:br>
            <a:r>
              <a:rPr lang="ko" sz="1800">
                <a:solidFill>
                  <a:srgbClr val="0000FF"/>
                </a:solidFill>
              </a:rPr>
              <a:t>SELECT</a:t>
            </a:r>
            <a:endParaRPr sz="1800"/>
          </a:p>
        </p:txBody>
      </p:sp>
      <p:sp>
        <p:nvSpPr>
          <p:cNvPr id="144" name="Google Shape;144;p23"/>
          <p:cNvSpPr/>
          <p:nvPr/>
        </p:nvSpPr>
        <p:spPr>
          <a:xfrm>
            <a:off x="2672156" y="2466849"/>
            <a:ext cx="870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write</a:t>
            </a:r>
            <a:endParaRPr sz="1800"/>
          </a:p>
        </p:txBody>
      </p:sp>
      <p:sp>
        <p:nvSpPr>
          <p:cNvPr id="145" name="Google Shape;145;p23"/>
          <p:cNvSpPr/>
          <p:nvPr/>
        </p:nvSpPr>
        <p:spPr>
          <a:xfrm>
            <a:off x="7241481" y="2430102"/>
            <a:ext cx="111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deleteOk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DELETE</a:t>
            </a:r>
            <a:endParaRPr sz="1800"/>
          </a:p>
        </p:txBody>
      </p:sp>
      <p:sp>
        <p:nvSpPr>
          <p:cNvPr id="146" name="Google Shape;146;p23"/>
          <p:cNvSpPr/>
          <p:nvPr/>
        </p:nvSpPr>
        <p:spPr>
          <a:xfrm>
            <a:off x="5233927" y="3608875"/>
            <a:ext cx="1162800" cy="630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update</a:t>
            </a:r>
            <a:br>
              <a:rPr lang="ko" sz="1800"/>
            </a:br>
            <a:r>
              <a:rPr lang="ko" sz="1800">
                <a:solidFill>
                  <a:srgbClr val="0000FF"/>
                </a:solidFill>
              </a:rPr>
              <a:t>SELECT</a:t>
            </a:r>
            <a:endParaRPr sz="1800"/>
          </a:p>
        </p:txBody>
      </p:sp>
      <p:sp>
        <p:nvSpPr>
          <p:cNvPr id="147" name="Google Shape;147;p23"/>
          <p:cNvSpPr/>
          <p:nvPr/>
        </p:nvSpPr>
        <p:spPr>
          <a:xfrm>
            <a:off x="7262801" y="3608875"/>
            <a:ext cx="1365000" cy="6300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updateOk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UPDATE</a:t>
            </a: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395650" y="2466849"/>
            <a:ext cx="111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writeOk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INSERT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49" name="Google Shape;149;p23"/>
          <p:cNvCxnSpPr>
            <a:stCxn id="142" idx="2"/>
            <a:endCxn id="143" idx="0"/>
          </p:cNvCxnSpPr>
          <p:nvPr/>
        </p:nvCxnSpPr>
        <p:spPr>
          <a:xfrm>
            <a:off x="4341174" y="1756925"/>
            <a:ext cx="66540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>
            <a:stCxn id="143" idx="3"/>
            <a:endCxn id="145" idx="1"/>
          </p:cNvCxnSpPr>
          <p:nvPr/>
        </p:nvCxnSpPr>
        <p:spPr>
          <a:xfrm>
            <a:off x="5569352" y="2802700"/>
            <a:ext cx="167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>
            <a:stCxn id="143" idx="3"/>
            <a:endCxn id="146" idx="0"/>
          </p:cNvCxnSpPr>
          <p:nvPr/>
        </p:nvCxnSpPr>
        <p:spPr>
          <a:xfrm>
            <a:off x="5569352" y="2802700"/>
            <a:ext cx="246000" cy="8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3"/>
          <p:cNvCxnSpPr>
            <a:stCxn id="146" idx="3"/>
            <a:endCxn id="147" idx="1"/>
          </p:cNvCxnSpPr>
          <p:nvPr/>
        </p:nvCxnSpPr>
        <p:spPr>
          <a:xfrm>
            <a:off x="6396727" y="3923875"/>
            <a:ext cx="8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3"/>
          <p:cNvCxnSpPr>
            <a:stCxn id="147" idx="2"/>
            <a:endCxn id="143" idx="2"/>
          </p:cNvCxnSpPr>
          <p:nvPr/>
        </p:nvCxnSpPr>
        <p:spPr>
          <a:xfrm flipH="1" rot="5400000">
            <a:off x="5944151" y="2237725"/>
            <a:ext cx="1063500" cy="2938800"/>
          </a:xfrm>
          <a:prstGeom prst="bentConnector3">
            <a:avLst>
              <a:gd fmla="val -223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>
            <a:stCxn id="142" idx="2"/>
            <a:endCxn id="144" idx="0"/>
          </p:cNvCxnSpPr>
          <p:nvPr/>
        </p:nvCxnSpPr>
        <p:spPr>
          <a:xfrm flipH="1">
            <a:off x="3107574" y="1756925"/>
            <a:ext cx="1233600" cy="7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>
            <a:stCxn id="144" idx="1"/>
            <a:endCxn id="148" idx="3"/>
          </p:cNvCxnSpPr>
          <p:nvPr/>
        </p:nvCxnSpPr>
        <p:spPr>
          <a:xfrm rot="10800000">
            <a:off x="1509356" y="2839449"/>
            <a:ext cx="116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3"/>
          <p:cNvCxnSpPr>
            <a:stCxn id="148" idx="0"/>
            <a:endCxn id="142" idx="1"/>
          </p:cNvCxnSpPr>
          <p:nvPr/>
        </p:nvCxnSpPr>
        <p:spPr>
          <a:xfrm rot="-5400000">
            <a:off x="1839400" y="499599"/>
            <a:ext cx="1080300" cy="2854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3"/>
          <p:cNvSpPr txBox="1"/>
          <p:nvPr>
            <p:ph type="title"/>
          </p:nvPr>
        </p:nvSpPr>
        <p:spPr>
          <a:xfrm>
            <a:off x="83100" y="-12175"/>
            <a:ext cx="4323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흐름도</a:t>
            </a:r>
            <a:endParaRPr/>
          </a:p>
        </p:txBody>
      </p:sp>
      <p:cxnSp>
        <p:nvCxnSpPr>
          <p:cNvPr id="158" name="Google Shape;158;p23"/>
          <p:cNvCxnSpPr>
            <a:stCxn id="145" idx="0"/>
            <a:endCxn id="142" idx="3"/>
          </p:cNvCxnSpPr>
          <p:nvPr/>
        </p:nvCxnSpPr>
        <p:spPr>
          <a:xfrm flipH="1" rot="5400000">
            <a:off x="5815131" y="446952"/>
            <a:ext cx="1043700" cy="2922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5887425" y="1085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 완료 후엔 목록으로</a:t>
            </a:r>
            <a:endParaRPr sz="1000"/>
          </a:p>
        </p:txBody>
      </p:sp>
      <p:sp>
        <p:nvSpPr>
          <p:cNvPr id="160" name="Google Shape;160;p23"/>
          <p:cNvSpPr txBox="1"/>
          <p:nvPr/>
        </p:nvSpPr>
        <p:spPr>
          <a:xfrm>
            <a:off x="5963625" y="24570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삭제</a:t>
            </a:r>
            <a:endParaRPr sz="1000"/>
          </a:p>
        </p:txBody>
      </p:sp>
      <p:sp>
        <p:nvSpPr>
          <p:cNvPr id="161" name="Google Shape;161;p23"/>
          <p:cNvSpPr txBox="1"/>
          <p:nvPr/>
        </p:nvSpPr>
        <p:spPr>
          <a:xfrm>
            <a:off x="5811225" y="3142875"/>
            <a:ext cx="685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선택</a:t>
            </a:r>
            <a:endParaRPr sz="1000"/>
          </a:p>
        </p:txBody>
      </p:sp>
      <p:sp>
        <p:nvSpPr>
          <p:cNvPr id="162" name="Google Shape;162;p23"/>
          <p:cNvSpPr txBox="1"/>
          <p:nvPr/>
        </p:nvSpPr>
        <p:spPr>
          <a:xfrm>
            <a:off x="6649425" y="3676275"/>
            <a:ext cx="606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163" name="Google Shape;163;p23"/>
          <p:cNvSpPr txBox="1"/>
          <p:nvPr/>
        </p:nvSpPr>
        <p:spPr>
          <a:xfrm>
            <a:off x="5735025" y="4514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완료 후엔 </a:t>
            </a:r>
            <a:br>
              <a:rPr lang="ko" sz="1000"/>
            </a:br>
            <a:r>
              <a:rPr lang="ko" sz="1000"/>
              <a:t>다시 상세열람 </a:t>
            </a:r>
            <a:endParaRPr sz="1000"/>
          </a:p>
        </p:txBody>
      </p:sp>
      <p:sp>
        <p:nvSpPr>
          <p:cNvPr id="164" name="Google Shape;164;p23"/>
          <p:cNvSpPr txBox="1"/>
          <p:nvPr/>
        </p:nvSpPr>
        <p:spPr>
          <a:xfrm>
            <a:off x="4744425" y="19998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선택항목  상세열람</a:t>
            </a:r>
            <a:endParaRPr sz="1000"/>
          </a:p>
        </p:txBody>
      </p:sp>
      <p:sp>
        <p:nvSpPr>
          <p:cNvPr id="165" name="Google Shape;165;p23"/>
          <p:cNvSpPr txBox="1"/>
          <p:nvPr/>
        </p:nvSpPr>
        <p:spPr>
          <a:xfrm>
            <a:off x="3068025" y="19998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</a:t>
            </a:r>
            <a:endParaRPr sz="1000"/>
          </a:p>
        </p:txBody>
      </p:sp>
      <p:sp>
        <p:nvSpPr>
          <p:cNvPr id="166" name="Google Shape;166;p23"/>
          <p:cNvSpPr txBox="1"/>
          <p:nvPr/>
        </p:nvSpPr>
        <p:spPr>
          <a:xfrm>
            <a:off x="1848825" y="1085475"/>
            <a:ext cx="1596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 완료후엔 목록으로</a:t>
            </a:r>
            <a:endParaRPr sz="1000"/>
          </a:p>
        </p:txBody>
      </p:sp>
      <p:sp>
        <p:nvSpPr>
          <p:cNvPr id="167" name="Google Shape;167;p23"/>
          <p:cNvSpPr txBox="1"/>
          <p:nvPr/>
        </p:nvSpPr>
        <p:spPr>
          <a:xfrm>
            <a:off x="1848825" y="28380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파일 복사, 수정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809125"/>
            <a:ext cx="15867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JSP18_MVC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2780675" y="809125"/>
            <a:ext cx="14634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STS13_JDBC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5" y="1330450"/>
            <a:ext cx="2106325" cy="32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50" y="1367454"/>
            <a:ext cx="1463400" cy="2512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899925" y="809125"/>
            <a:ext cx="15867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JSP18_MVC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140300" y="809125"/>
            <a:ext cx="14634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STS13_JDBC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>
            <a:off x="4547525" y="902025"/>
            <a:ext cx="0" cy="3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0" name="Google Shape;180;p24"/>
          <p:cNvPicPr preferRelativeResize="0"/>
          <p:nvPr/>
        </p:nvPicPr>
        <p:blipFill rotWithShape="1">
          <a:blip r:embed="rId5">
            <a:alphaModFix/>
          </a:blip>
          <a:srcRect b="0" l="-3712" r="0" t="0"/>
          <a:stretch/>
        </p:blipFill>
        <p:spPr>
          <a:xfrm>
            <a:off x="2387850" y="1357250"/>
            <a:ext cx="2106325" cy="26435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2744725" y="4250075"/>
            <a:ext cx="1677600" cy="529800"/>
          </a:xfrm>
          <a:prstGeom prst="wedgeRoundRectCallout">
            <a:avLst>
              <a:gd fmla="val -23245" name="adj1"/>
              <a:gd fmla="val -9860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import 에서 에러 납니다. 수정합시다</a:t>
            </a:r>
            <a:endParaRPr sz="1000"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2650" y="1355125"/>
            <a:ext cx="18192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7238575" y="4115500"/>
            <a:ext cx="1677600" cy="529800"/>
          </a:xfrm>
          <a:prstGeom prst="wedgeRoundRectCallout">
            <a:avLst>
              <a:gd fmla="val -23245" name="adj1"/>
              <a:gd fmla="val -9860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import 에서 에러 납니다. 수정합시다</a:t>
            </a:r>
            <a:endParaRPr sz="1000"/>
          </a:p>
        </p:txBody>
      </p:sp>
      <p:sp>
        <p:nvSpPr>
          <p:cNvPr id="184" name="Google Shape;184;p24"/>
          <p:cNvSpPr/>
          <p:nvPr/>
        </p:nvSpPr>
        <p:spPr>
          <a:xfrm>
            <a:off x="3392250" y="1336175"/>
            <a:ext cx="1030200" cy="207900"/>
          </a:xfrm>
          <a:prstGeom prst="wedgeRoundRectCallout">
            <a:avLst>
              <a:gd fmla="val -70714" name="adj1"/>
              <a:gd fmla="val 10173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패키지</a:t>
            </a:r>
            <a:endParaRPr sz="1000"/>
          </a:p>
        </p:txBody>
      </p:sp>
      <p:sp>
        <p:nvSpPr>
          <p:cNvPr id="185" name="Google Shape;185;p24"/>
          <p:cNvSpPr/>
          <p:nvPr/>
        </p:nvSpPr>
        <p:spPr>
          <a:xfrm>
            <a:off x="8143625" y="1628375"/>
            <a:ext cx="649800" cy="207900"/>
          </a:xfrm>
          <a:prstGeom prst="wedgeRoundRectCallout">
            <a:avLst>
              <a:gd fmla="val -70714" name="adj1"/>
              <a:gd fmla="val 10173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폴더</a:t>
            </a:r>
            <a:endParaRPr sz="1000"/>
          </a:p>
        </p:txBody>
      </p:sp>
      <p:sp>
        <p:nvSpPr>
          <p:cNvPr id="186" name="Google Shape;186;p24"/>
          <p:cNvSpPr/>
          <p:nvPr/>
        </p:nvSpPr>
        <p:spPr>
          <a:xfrm>
            <a:off x="2168625" y="1784375"/>
            <a:ext cx="323700" cy="7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6664425" y="1784375"/>
            <a:ext cx="323700" cy="7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75" y="2285400"/>
            <a:ext cx="3945975" cy="14643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컨트롤러 클래스 작성.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일단 여기는 ‘스프링 MVC 프로젝트’ 이니  old 버젼을 돌릴 컨트롤러를 작성합니다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25" y="1977825"/>
            <a:ext cx="3343650" cy="9218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6" name="Google Shape;196;p25"/>
          <p:cNvCxnSpPr>
            <a:endCxn id="197" idx="1"/>
          </p:cNvCxnSpPr>
          <p:nvPr/>
        </p:nvCxnSpPr>
        <p:spPr>
          <a:xfrm>
            <a:off x="3524550" y="2748875"/>
            <a:ext cx="1414800" cy="5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/>
          <p:nvPr/>
        </p:nvSpPr>
        <p:spPr>
          <a:xfrm>
            <a:off x="7410400" y="2057300"/>
            <a:ext cx="1376100" cy="515100"/>
          </a:xfrm>
          <a:prstGeom prst="wedgeRoundRectCallout">
            <a:avLst>
              <a:gd fmla="val -30002" name="adj1"/>
              <a:gd fmla="val 11142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URL 을 </a:t>
            </a:r>
            <a:r>
              <a:rPr b="1" lang="ko" sz="1200">
                <a:solidFill>
                  <a:srgbClr val="0000FF"/>
                </a:solidFill>
              </a:rPr>
              <a:t>/old</a:t>
            </a:r>
            <a:r>
              <a:rPr lang="ko" sz="1200"/>
              <a:t> 로 시작하도록 기획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1434"/>
            <a:ext cx="9144002" cy="1203832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OldController</a:t>
            </a:r>
            <a:r>
              <a:rPr lang="ko"/>
              <a:t> 클래스 작성.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4602725" y="1186400"/>
            <a:ext cx="4487100" cy="14376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기존의 컨트롤러 코드를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스프링 @Controller 클래스 handler 에 적용하면 된다.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handler 메소드에 </a:t>
            </a:r>
            <a:r>
              <a:rPr b="1" lang="ko" sz="1400"/>
              <a:t>HttpServletRequest</a:t>
            </a:r>
            <a:r>
              <a:rPr lang="ko" sz="1400"/>
              <a:t>, </a:t>
            </a:r>
            <a:r>
              <a:rPr b="1" lang="ko" sz="1400"/>
              <a:t>HttpServletResponse</a:t>
            </a:r>
            <a:r>
              <a:rPr lang="ko" sz="1400"/>
              <a:t> 매개변수 줄수 있다!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75" y="1173800"/>
            <a:ext cx="4207315" cy="1331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6"/>
          <p:cNvSpPr/>
          <p:nvPr/>
        </p:nvSpPr>
        <p:spPr>
          <a:xfrm>
            <a:off x="2005775" y="2569750"/>
            <a:ext cx="1685100" cy="61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4289975" y="4367825"/>
            <a:ext cx="3009600" cy="610800"/>
          </a:xfrm>
          <a:prstGeom prst="wedgeRoundRectCallout">
            <a:avLst>
              <a:gd fmla="val 4278" name="adj1"/>
              <a:gd fmla="val -12349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old 버젼은 Spring 을 사용한 버젼이 아니라서, </a:t>
            </a:r>
            <a:r>
              <a:rPr b="1" lang="ko" sz="1200"/>
              <a:t>Model</a:t>
            </a:r>
            <a:r>
              <a:rPr lang="ko" sz="1200"/>
              <a:t> 을 활용하고 있진 않다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old 나머지  만들어 보자.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13925"/>
            <a:ext cx="85206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만들고 나서. 서버 가동시키고 동작해보기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결과확인: 모든 게시판 사이클이 작동하는지 확인해보자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http://localhost:8080/sts13_jdbc/old/list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.do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049" y="2621725"/>
            <a:ext cx="5955752" cy="230212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실습: old 나머지  만들어 보자.</a:t>
            </a:r>
            <a:endParaRPr/>
          </a:p>
        </p:txBody>
      </p:sp>
      <p:graphicFrame>
        <p:nvGraphicFramePr>
          <p:cNvPr id="221" name="Google Shape;221;p28"/>
          <p:cNvGraphicFramePr/>
          <p:nvPr/>
        </p:nvGraphicFramePr>
        <p:xfrm>
          <a:off x="311700" y="8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{038E812A-7348-4E3C-BC61-06192BD5E386}</a:tableStyleId>
              </a:tblPr>
              <a:tblGrid>
                <a:gridCol w="3002550"/>
                <a:gridCol w="1601450"/>
              </a:tblGrid>
              <a:tr h="5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@RequestMapping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handler 메소드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/old 의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Command 객체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/old/write.do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write</a:t>
                      </a:r>
                      <a:r>
                        <a:rPr lang="ko" sz="1200"/>
                        <a:t>(request, response)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/old/writeOk.do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writeOk</a:t>
                      </a:r>
                      <a:r>
                        <a:rPr lang="ko" sz="1200"/>
                        <a:t>(request, response)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WriteCommand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/old/view.do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view</a:t>
                      </a:r>
                      <a:r>
                        <a:rPr lang="ko" sz="1200"/>
                        <a:t>(request, response)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ViewCommand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/old/update.do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update</a:t>
                      </a:r>
                      <a:r>
                        <a:rPr lang="ko" sz="1200"/>
                        <a:t>(</a:t>
                      </a:r>
                      <a:r>
                        <a:rPr lang="ko" sz="1200"/>
                        <a:t>request, response)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SelectCommand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/old/updateOk.do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updateOk</a:t>
                      </a:r>
                      <a:r>
                        <a:rPr lang="ko" sz="1200"/>
                        <a:t>(</a:t>
                      </a:r>
                      <a:r>
                        <a:rPr lang="ko" sz="1200"/>
                        <a:t>request, response)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UpdateCommand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/old/deleteOk.do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deleteOk</a:t>
                      </a:r>
                      <a:r>
                        <a:rPr lang="ko" sz="1200"/>
                        <a:t>(</a:t>
                      </a:r>
                      <a:r>
                        <a:rPr lang="ko" sz="1200"/>
                        <a:t>request, response)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DeleteCommand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방식의 JDBC 프로그래밍을 생각하면..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238650" y="1333450"/>
            <a:ext cx="215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</a:t>
            </a:r>
            <a:br>
              <a:rPr lang="ko"/>
            </a:br>
            <a:r>
              <a:rPr lang="ko"/>
              <a:t>JDBC 프로그래밍이</a:t>
            </a:r>
            <a:br>
              <a:rPr lang="ko"/>
            </a:br>
            <a:r>
              <a:rPr lang="ko"/>
              <a:t>‘반복적인 작업’이 많았다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(기존 JSP 단원 DAO+DTO 버젼 연상)</a:t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787335" y="1490380"/>
            <a:ext cx="20565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드라이버 로드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2787335" y="2277110"/>
            <a:ext cx="20565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데이터베이스 연결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787325" y="2987660"/>
            <a:ext cx="2056500" cy="824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SQL문 실행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787334" y="4155371"/>
            <a:ext cx="20565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해제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9"/>
          <p:cNvCxnSpPr>
            <a:stCxn id="228" idx="2"/>
            <a:endCxn id="229" idx="0"/>
          </p:cNvCxnSpPr>
          <p:nvPr/>
        </p:nvCxnSpPr>
        <p:spPr>
          <a:xfrm>
            <a:off x="3815585" y="1927480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29"/>
          <p:cNvCxnSpPr>
            <a:stCxn id="229" idx="2"/>
            <a:endCxn id="230" idx="0"/>
          </p:cNvCxnSpPr>
          <p:nvPr/>
        </p:nvCxnSpPr>
        <p:spPr>
          <a:xfrm>
            <a:off x="3815585" y="2714210"/>
            <a:ext cx="0" cy="2736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29"/>
          <p:cNvCxnSpPr>
            <a:stCxn id="230" idx="2"/>
            <a:endCxn id="231" idx="0"/>
          </p:cNvCxnSpPr>
          <p:nvPr/>
        </p:nvCxnSpPr>
        <p:spPr>
          <a:xfrm>
            <a:off x="3815575" y="3811760"/>
            <a:ext cx="0" cy="343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4947231" y="1490375"/>
            <a:ext cx="21543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DriverManager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4947230" y="2277108"/>
            <a:ext cx="21543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4947225" y="2987659"/>
            <a:ext cx="2154300" cy="824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PreparedStatement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ResultSet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" name="Google Shape;238;p29"/>
          <p:cNvCxnSpPr>
            <a:stCxn id="235" idx="2"/>
            <a:endCxn id="236" idx="0"/>
          </p:cNvCxnSpPr>
          <p:nvPr/>
        </p:nvCxnSpPr>
        <p:spPr>
          <a:xfrm>
            <a:off x="6024381" y="1927475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29"/>
          <p:cNvCxnSpPr>
            <a:stCxn id="236" idx="2"/>
            <a:endCxn id="237" idx="0"/>
          </p:cNvCxnSpPr>
          <p:nvPr/>
        </p:nvCxnSpPr>
        <p:spPr>
          <a:xfrm>
            <a:off x="6024380" y="2714208"/>
            <a:ext cx="0" cy="2736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29"/>
          <p:cNvSpPr/>
          <p:nvPr/>
        </p:nvSpPr>
        <p:spPr>
          <a:xfrm>
            <a:off x="4947230" y="4155375"/>
            <a:ext cx="21543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close()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9"/>
          <p:cNvCxnSpPr>
            <a:stCxn id="237" idx="2"/>
            <a:endCxn id="240" idx="0"/>
          </p:cNvCxnSpPr>
          <p:nvPr/>
        </p:nvCxnSpPr>
        <p:spPr>
          <a:xfrm>
            <a:off x="6024375" y="3811759"/>
            <a:ext cx="0" cy="343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29"/>
          <p:cNvSpPr/>
          <p:nvPr/>
        </p:nvSpPr>
        <p:spPr>
          <a:xfrm>
            <a:off x="7140725" y="1526300"/>
            <a:ext cx="336000" cy="2979900"/>
          </a:xfrm>
          <a:prstGeom prst="rightBrace">
            <a:avLst>
              <a:gd fmla="val 8333" name="adj1"/>
              <a:gd fmla="val 50797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529000" y="2545000"/>
            <a:ext cx="1482000" cy="879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페이지마다.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x반복..x반복..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</a:t>
            </a:r>
            <a:r>
              <a:rPr lang="ko">
                <a:solidFill>
                  <a:srgbClr val="0000FF"/>
                </a:solidFill>
              </a:rPr>
              <a:t>JdbcTemplate </a:t>
            </a:r>
            <a:r>
              <a:rPr lang="ko"/>
              <a:t>객체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885325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그 반복되는(+번거로운) 작업을 </a:t>
            </a:r>
            <a:r>
              <a:rPr b="1" lang="ko"/>
              <a:t>spring-jdbc</a:t>
            </a:r>
            <a:r>
              <a:rPr lang="ko"/>
              <a:t> 라이브러리의</a:t>
            </a:r>
            <a:r>
              <a:rPr b="1" lang="ko"/>
              <a:t> JdbcTemplate</a:t>
            </a:r>
            <a:r>
              <a:rPr lang="ko"/>
              <a:t> 객체는 통합관리 합니다.</a:t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53735" y="1566580"/>
            <a:ext cx="20565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드라이버 로드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53735" y="2353310"/>
            <a:ext cx="20565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데이터베이스 연결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653725" y="3063860"/>
            <a:ext cx="2056500" cy="824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SQL문 실행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653734" y="4231571"/>
            <a:ext cx="20565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해제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0"/>
          <p:cNvCxnSpPr>
            <a:stCxn id="250" idx="2"/>
            <a:endCxn id="251" idx="0"/>
          </p:cNvCxnSpPr>
          <p:nvPr/>
        </p:nvCxnSpPr>
        <p:spPr>
          <a:xfrm>
            <a:off x="1681985" y="2003680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30"/>
          <p:cNvCxnSpPr>
            <a:stCxn id="251" idx="2"/>
            <a:endCxn id="252" idx="0"/>
          </p:cNvCxnSpPr>
          <p:nvPr/>
        </p:nvCxnSpPr>
        <p:spPr>
          <a:xfrm>
            <a:off x="1681985" y="2790410"/>
            <a:ext cx="0" cy="2736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30"/>
          <p:cNvCxnSpPr>
            <a:stCxn id="252" idx="2"/>
            <a:endCxn id="253" idx="0"/>
          </p:cNvCxnSpPr>
          <p:nvPr/>
        </p:nvCxnSpPr>
        <p:spPr>
          <a:xfrm>
            <a:off x="1681975" y="3887960"/>
            <a:ext cx="0" cy="343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2813631" y="1566575"/>
            <a:ext cx="21543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DriverManager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2813630" y="2353308"/>
            <a:ext cx="21543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2813625" y="3063859"/>
            <a:ext cx="2154300" cy="824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PreparedStatement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ResultSet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0" name="Google Shape;260;p30"/>
          <p:cNvCxnSpPr>
            <a:stCxn id="257" idx="2"/>
            <a:endCxn id="258" idx="0"/>
          </p:cNvCxnSpPr>
          <p:nvPr/>
        </p:nvCxnSpPr>
        <p:spPr>
          <a:xfrm>
            <a:off x="3890781" y="2003675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30"/>
          <p:cNvCxnSpPr>
            <a:stCxn id="258" idx="2"/>
            <a:endCxn id="259" idx="0"/>
          </p:cNvCxnSpPr>
          <p:nvPr/>
        </p:nvCxnSpPr>
        <p:spPr>
          <a:xfrm>
            <a:off x="3890780" y="2790408"/>
            <a:ext cx="0" cy="2736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30"/>
          <p:cNvSpPr/>
          <p:nvPr/>
        </p:nvSpPr>
        <p:spPr>
          <a:xfrm>
            <a:off x="2813630" y="4231575"/>
            <a:ext cx="2154300" cy="437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close()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30"/>
          <p:cNvCxnSpPr>
            <a:stCxn id="259" idx="2"/>
            <a:endCxn id="262" idx="0"/>
          </p:cNvCxnSpPr>
          <p:nvPr/>
        </p:nvCxnSpPr>
        <p:spPr>
          <a:xfrm>
            <a:off x="3890775" y="3887959"/>
            <a:ext cx="0" cy="3435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Google Shape;264;p30"/>
          <p:cNvSpPr/>
          <p:nvPr/>
        </p:nvSpPr>
        <p:spPr>
          <a:xfrm>
            <a:off x="6067700" y="2263350"/>
            <a:ext cx="2924400" cy="1410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1155CC"/>
                </a:solidFill>
              </a:rPr>
              <a:t>JdbcTemplate</a:t>
            </a:r>
            <a:endParaRPr sz="3000">
              <a:solidFill>
                <a:srgbClr val="1155CC"/>
              </a:solidFill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5095950" y="2461475"/>
            <a:ext cx="943200" cy="1053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빈(bean) 으로 관리 → 코드 간결화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961525"/>
            <a:ext cx="8520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JdbcTemplate</a:t>
            </a:r>
            <a:r>
              <a:rPr lang="ko"/>
              <a:t> 객체는 스프링 컨테이너 안에 빈(bean) 으로 생성되어</a:t>
            </a:r>
            <a:br>
              <a:rPr lang="ko"/>
            </a:br>
            <a:r>
              <a:rPr lang="ko"/>
              <a:t>Java 에서 필요할때마다 가져다 사용(주입받음) 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483450" y="1809775"/>
            <a:ext cx="3518700" cy="225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Container</a:t>
            </a:r>
            <a:endParaRPr sz="1800"/>
          </a:p>
        </p:txBody>
      </p:sp>
      <p:sp>
        <p:nvSpPr>
          <p:cNvPr id="273" name="Google Shape;273;p31"/>
          <p:cNvSpPr/>
          <p:nvPr/>
        </p:nvSpPr>
        <p:spPr>
          <a:xfrm>
            <a:off x="773100" y="2406000"/>
            <a:ext cx="2924400" cy="1410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155CC"/>
                </a:solidFill>
              </a:rPr>
              <a:t>JdbcTemplate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925500" y="3015600"/>
            <a:ext cx="2629200" cy="707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155CC"/>
                </a:solidFill>
              </a:rPr>
              <a:t>DataSource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5834825" y="1904875"/>
            <a:ext cx="1917900" cy="2060700"/>
          </a:xfrm>
          <a:prstGeom prst="foldedCorner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JAVA 코드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3919950" y="2779725"/>
            <a:ext cx="2095200" cy="642000"/>
          </a:xfrm>
          <a:prstGeom prst="rightArrow">
            <a:avLst>
              <a:gd fmla="val 68855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필요할때마다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396275" y="4292200"/>
            <a:ext cx="8638500" cy="6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 이 생성될때 Spring Container 도 생성된다.  즉 Container 안의 JdbcTemplate 빈(bean) 객체도 생성되는 것이다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를 활용한 JDBC 프로그래밍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 단원에서 스프링에서 제공하는 request parameter 처리방법을 통해 잔코딩이 많이 줄어드는 것을 보았습니다.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JDBC 프로그래밍에서도 스프링에서 제공하는 </a:t>
            </a:r>
            <a:r>
              <a:rPr b="1" lang="ko"/>
              <a:t>spring-jdbc</a:t>
            </a:r>
            <a:r>
              <a:rPr lang="ko"/>
              <a:t> 를 사용하면 많은 반복되고 번거로운 작업들이 단순화 될수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 sz="1500"/>
              <a:t>** 오랫만에.. Anonymous class(익명클래스) 들 등장합니다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라이브러리 : dependency 추가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311700" y="1266325"/>
            <a:ext cx="8520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메이븐 세팅 파일 </a:t>
            </a:r>
            <a:r>
              <a:rPr b="1" lang="ko"/>
              <a:t>pom.xml</a:t>
            </a:r>
            <a:r>
              <a:rPr lang="ko"/>
              <a:t> 에 기술하면 된다. → 자동적으로 필요한 라이브러리를 다운로드 받는다.  (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https://mvnrepository.com/artifact/org.springframework/spring-jdbc</a:t>
            </a:r>
            <a:r>
              <a:rPr lang="ko"/>
              <a:t>  </a:t>
            </a:r>
            <a:r>
              <a:rPr b="1" lang="ko">
                <a:solidFill>
                  <a:srgbClr val="0000FF"/>
                </a:solidFill>
              </a:rPr>
              <a:t>최신버젼 확인</a:t>
            </a:r>
            <a:r>
              <a:rPr lang="ko"/>
              <a:t>)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773575" y="2209800"/>
            <a:ext cx="7715100" cy="246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&lt;!-- spring jdbc 사용 --&gt;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&lt;dependency&gt;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	&lt;groupId&gt;org.springframework&lt;/groupId&gt;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	&lt;artifactId&gt;</a:t>
            </a:r>
            <a:r>
              <a:rPr lang="ko" sz="2400">
                <a:solidFill>
                  <a:srgbClr val="0000FF"/>
                </a:solidFill>
              </a:rPr>
              <a:t>spring-jdbc</a:t>
            </a:r>
            <a:r>
              <a:rPr lang="ko" sz="2400"/>
              <a:t>&lt;/artifactId&gt;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&lt;version&gt;</a:t>
            </a:r>
            <a:r>
              <a:rPr lang="ko" sz="2400">
                <a:solidFill>
                  <a:srgbClr val="9900FF"/>
                </a:solidFill>
              </a:rPr>
              <a:t>${org.springframework-version}</a:t>
            </a:r>
            <a:r>
              <a:rPr lang="ko" sz="2400"/>
              <a:t>&lt;/version&gt;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&lt;/dependency&gt;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5" name="Google Shape;285;p32"/>
          <p:cNvSpPr/>
          <p:nvPr/>
        </p:nvSpPr>
        <p:spPr>
          <a:xfrm>
            <a:off x="7317250" y="2785375"/>
            <a:ext cx="1653600" cy="707400"/>
          </a:xfrm>
          <a:prstGeom prst="wedgeRoundRectCallout">
            <a:avLst>
              <a:gd fmla="val -65716" name="adj1"/>
              <a:gd fmla="val 8200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스프링 버젼과 일치시켜준다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확인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6903300" y="1854200"/>
            <a:ext cx="1761300" cy="813600"/>
          </a:xfrm>
          <a:prstGeom prst="wedgeRoundRectCallout">
            <a:avLst>
              <a:gd fmla="val -63249" name="adj1"/>
              <a:gd fmla="val 15769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Explorer 에서도 확인가능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228600" y="3931725"/>
            <a:ext cx="3429000" cy="491400"/>
          </a:xfrm>
          <a:prstGeom prst="wedgeRoundRectCallout">
            <a:avLst>
              <a:gd fmla="val -28235" name="adj1"/>
              <a:gd fmla="val -14164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설치 경로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사용자폴더 /.m2/repository/ 밑에 저장됨.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699" y="363231"/>
            <a:ext cx="2568225" cy="425984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>
            <a:off x="7284300" y="2844800"/>
            <a:ext cx="1761300" cy="813600"/>
          </a:xfrm>
          <a:prstGeom prst="wedgeRoundRectCallout">
            <a:avLst>
              <a:gd fmla="val -87142" name="adj1"/>
              <a:gd fmla="val 11099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는 spring-tx 도 끌고온다.  </a:t>
            </a:r>
            <a:r>
              <a:rPr lang="ko">
                <a:solidFill>
                  <a:srgbClr val="FF0000"/>
                </a:solidFill>
              </a:rPr>
              <a:t>반드시 있어야 한다!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311700" y="216425"/>
            <a:ext cx="59505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spfing-jdbc 빈 생성 :스프링 설정 파일 작성</a:t>
            </a:r>
            <a:endParaRPr sz="2400"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311700" y="885325"/>
            <a:ext cx="25602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servlet-context.xml </a:t>
            </a:r>
            <a:r>
              <a:rPr lang="ko"/>
              <a:t> </a:t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7323"/>
            <a:ext cx="8839199" cy="2340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4"/>
          <p:cNvCxnSpPr/>
          <p:nvPr/>
        </p:nvCxnSpPr>
        <p:spPr>
          <a:xfrm rot="10800000">
            <a:off x="2833475" y="1619400"/>
            <a:ext cx="2093100" cy="169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4"/>
          <p:cNvSpPr/>
          <p:nvPr/>
        </p:nvSpPr>
        <p:spPr>
          <a:xfrm>
            <a:off x="6510775" y="3364800"/>
            <a:ext cx="2560200" cy="1556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Container</a:t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6721520" y="3775683"/>
            <a:ext cx="2127600" cy="972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JdbcTemplate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6832404" y="4195783"/>
            <a:ext cx="1913100" cy="48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DataSource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5356200" y="1665225"/>
            <a:ext cx="2418900" cy="1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6791600" y="3113025"/>
            <a:ext cx="1288200" cy="1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6652050" y="1160675"/>
            <a:ext cx="1601400" cy="378900"/>
          </a:xfrm>
          <a:prstGeom prst="wedgeRoundRectCallout">
            <a:avLst>
              <a:gd fmla="val -20537" name="adj1"/>
              <a:gd fmla="val 9017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1155CC"/>
                </a:solidFill>
              </a:rPr>
              <a:t>DataSource 객체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6804450" y="2608475"/>
            <a:ext cx="1734900" cy="378900"/>
          </a:xfrm>
          <a:prstGeom prst="wedgeRoundRectCallout">
            <a:avLst>
              <a:gd fmla="val -19331" name="adj1"/>
              <a:gd fmla="val 81644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1155CC"/>
                </a:solidFill>
              </a:rPr>
              <a:t>JdbcTemplate</a:t>
            </a:r>
            <a:r>
              <a:rPr lang="ko">
                <a:solidFill>
                  <a:srgbClr val="1155CC"/>
                </a:solidFill>
              </a:rPr>
              <a:t> 객체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4399275" y="4037625"/>
            <a:ext cx="1960500" cy="830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728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이렇게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만들어지는거다.</a:t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975" y="272300"/>
            <a:ext cx="1793650" cy="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69" y="1543201"/>
            <a:ext cx="8926182" cy="11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 txBox="1"/>
          <p:nvPr>
            <p:ph type="title"/>
          </p:nvPr>
        </p:nvSpPr>
        <p:spPr>
          <a:xfrm>
            <a:off x="311700" y="216425"/>
            <a:ext cx="59505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spfing-jdbc 빈 생성 :스프링 설정 파일 작성</a:t>
            </a:r>
            <a:endParaRPr sz="2400"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311700" y="885325"/>
            <a:ext cx="25602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servlet-context.xml </a:t>
            </a:r>
            <a:r>
              <a:rPr lang="ko"/>
              <a:t> </a:t>
            </a: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4">
            <a:alphaModFix/>
          </a:blip>
          <a:srcRect b="0" l="0" r="0" t="70779"/>
          <a:stretch/>
        </p:blipFill>
        <p:spPr>
          <a:xfrm>
            <a:off x="152400" y="3043754"/>
            <a:ext cx="8839199" cy="68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35"/>
          <p:cNvCxnSpPr/>
          <p:nvPr/>
        </p:nvCxnSpPr>
        <p:spPr>
          <a:xfrm rot="10800000">
            <a:off x="2833475" y="1619400"/>
            <a:ext cx="2093100" cy="169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5"/>
          <p:cNvSpPr/>
          <p:nvPr/>
        </p:nvSpPr>
        <p:spPr>
          <a:xfrm>
            <a:off x="6510775" y="3364800"/>
            <a:ext cx="2560200" cy="1556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Container</a:t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6721520" y="3775683"/>
            <a:ext cx="2127600" cy="972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JdbcTemplate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6832404" y="4195783"/>
            <a:ext cx="1913100" cy="48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DataSource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6880200" y="1512825"/>
            <a:ext cx="2418900" cy="1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6791600" y="3113025"/>
            <a:ext cx="1288200" cy="17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6347250" y="1008275"/>
            <a:ext cx="1601400" cy="378900"/>
          </a:xfrm>
          <a:prstGeom prst="wedgeRoundRectCallout">
            <a:avLst>
              <a:gd fmla="val -8235" name="adj1"/>
              <a:gd fmla="val 8684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1155CC"/>
                </a:solidFill>
              </a:rPr>
              <a:t>DataSource 객체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6804450" y="2608475"/>
            <a:ext cx="1734900" cy="378900"/>
          </a:xfrm>
          <a:prstGeom prst="wedgeRoundRectCallout">
            <a:avLst>
              <a:gd fmla="val -19331" name="adj1"/>
              <a:gd fmla="val 81644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1155CC"/>
                </a:solidFill>
              </a:rPr>
              <a:t>JdbcTemplate 객체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4399275" y="4037625"/>
            <a:ext cx="1960500" cy="830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728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이렇게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만들어지는거다.</a:t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5">
            <a:alphaModFix/>
          </a:blip>
          <a:srcRect b="17389" l="0" r="50975" t="13659"/>
          <a:stretch/>
        </p:blipFill>
        <p:spPr>
          <a:xfrm>
            <a:off x="7109250" y="127300"/>
            <a:ext cx="969845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설정이 제대로 되었는지 확인.</a:t>
            </a:r>
            <a:endParaRPr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‘서버 재가동’ 했을때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즉, DispatcherServlet 이 생성되면서,  스프링 컨테이너를 생성하는 시점에서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직전에 설정한 JdbcTemplate 와 DataSource 가 정상적으로 설정이 되었다면, 에러가 발생하지 않아야 한다.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버젼 게시판용 </a:t>
            </a:r>
            <a:r>
              <a:rPr lang="ko"/>
              <a:t>패키지 만들기</a:t>
            </a:r>
            <a:endParaRPr/>
          </a:p>
        </p:txBody>
      </p:sp>
      <p:sp>
        <p:nvSpPr>
          <p:cNvPr id="341" name="Google Shape;341;p37"/>
          <p:cNvSpPr txBox="1"/>
          <p:nvPr>
            <p:ph idx="1" type="body"/>
          </p:nvPr>
        </p:nvSpPr>
        <p:spPr>
          <a:xfrm>
            <a:off x="311700" y="1266325"/>
            <a:ext cx="4925100" cy="20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com.command.write  :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com.lec.beans           : DAO, DTO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com.lec.sts13_jdbc  : 컨트롤러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common          </a:t>
            </a:r>
            <a:r>
              <a:rPr lang="ko"/>
              <a:t>          :  기본 클래스, 상수값들..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434175" y="3779150"/>
            <a:ext cx="8315100" cy="81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지금부터는 ‘old 버젼’을 참조는 하되,  많은 부분을 수정해야 하므로 일괄 복사 하지 않고 하나하나 수정/작성 해 나가도록 하겠습니다.   파일명도 기존과는 다르게 될것입니다 (뷰 제외)</a:t>
            </a:r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106" y="1219950"/>
            <a:ext cx="3137650" cy="2385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C.java 작성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159300" y="961525"/>
            <a:ext cx="85206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각종 상수값 ( Constant)  저장용도 의 클래스 (old 버젼의 D.java 와 비슷한 역할)</a:t>
            </a:r>
            <a:br>
              <a:rPr lang="ko"/>
            </a:br>
            <a:r>
              <a:rPr lang="ko"/>
              <a:t>생성된 JdbcTemplate 값 (ref 값) 을 담고 있도록 일단 세팅</a:t>
            </a: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32325"/>
            <a:ext cx="3010200" cy="752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1" name="Google Shape;3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325" y="3060025"/>
            <a:ext cx="7672274" cy="14644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C.java 에 쿼리문 만들기</a:t>
            </a:r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235500" y="961525"/>
            <a:ext cx="852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old 버젼의 D.java 에 있었던 쿼리문 가져오기</a:t>
            </a:r>
            <a:br>
              <a:rPr lang="ko"/>
            </a:br>
            <a:r>
              <a:rPr lang="ko"/>
              <a:t>쿼리문이야 어짜피 그대로 사용될 예정…  </a:t>
            </a:r>
            <a:br>
              <a:rPr lang="ko"/>
            </a:br>
            <a:r>
              <a:rPr lang="ko"/>
              <a:t>(그러나..)</a:t>
            </a:r>
            <a:endParaRPr/>
          </a:p>
        </p:txBody>
      </p:sp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00" y="1622725"/>
            <a:ext cx="4442414" cy="29873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C.java   SELECT 쿼리 필드명 수정하기 (</a:t>
            </a:r>
            <a:r>
              <a:rPr lang="ko">
                <a:solidFill>
                  <a:srgbClr val="FF0000"/>
                </a:solidFill>
              </a:rPr>
              <a:t>중요</a:t>
            </a:r>
            <a:r>
              <a:rPr lang="ko"/>
              <a:t>)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311700" y="885325"/>
            <a:ext cx="85206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SELECT 쿼리 결과가 DTO 에 담길때, spring-jdbc 에서 제공하는 편리 기능을 사용하려면,  </a:t>
            </a:r>
            <a:r>
              <a:rPr b="1" lang="ko"/>
              <a:t>‘DB 쿼리 의 필드명’</a:t>
            </a:r>
            <a:r>
              <a:rPr lang="ko"/>
              <a:t>과   </a:t>
            </a:r>
            <a:r>
              <a:rPr b="1" lang="ko"/>
              <a:t>‘DTO 의 필드명’</a:t>
            </a:r>
            <a:r>
              <a:rPr lang="ko"/>
              <a:t>이 같아야 한다.  </a:t>
            </a:r>
            <a:endParaRPr/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0725"/>
            <a:ext cx="8839200" cy="256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인터페이스 BCommand 작성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11700" y="1266325"/>
            <a:ext cx="852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스프링의 Model 을 통해 주고 받는 execute() 추상메소드 추가.</a:t>
            </a:r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00" y="3041275"/>
            <a:ext cx="5210175" cy="1104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41"/>
          <p:cNvSpPr/>
          <p:nvPr/>
        </p:nvSpPr>
        <p:spPr>
          <a:xfrm>
            <a:off x="7049350" y="2756325"/>
            <a:ext cx="1869000" cy="890400"/>
          </a:xfrm>
          <a:prstGeom prst="wedgeRectCallout">
            <a:avLst>
              <a:gd fmla="val -90002" name="adj1"/>
              <a:gd fmla="val 17767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버젼 에서는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request, response 였는데.  이제는 Model 로 넘겨받는다</a:t>
            </a:r>
            <a:endParaRPr/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75" y="1711525"/>
            <a:ext cx="3287631" cy="8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STS13_JDBC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프로젝트: Spring Legacy Project</a:t>
            </a:r>
            <a:br>
              <a:rPr lang="ko"/>
            </a:br>
            <a:r>
              <a:rPr lang="ko"/>
              <a:t>템플릿 : Spring MVC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base-package : </a:t>
            </a:r>
            <a:r>
              <a:rPr b="1" lang="ko"/>
              <a:t>com.lec.sts13_jdbc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web.xml 에  utf-8 &lt;filter&gt;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804225" y="2290250"/>
            <a:ext cx="1830300" cy="107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: 5.2.1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Java : 1.8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BoardController 작성</a:t>
            </a:r>
            <a:endParaRPr/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" y="2893500"/>
            <a:ext cx="4931900" cy="15861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42"/>
          <p:cNvSpPr/>
          <p:nvPr/>
        </p:nvSpPr>
        <p:spPr>
          <a:xfrm>
            <a:off x="5901450" y="2322200"/>
            <a:ext cx="2700600" cy="707400"/>
          </a:xfrm>
          <a:prstGeom prst="wedgeRoundRectCallout">
            <a:avLst>
              <a:gd fmla="val -80789" name="adj1"/>
              <a:gd fmla="val 5089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 작성하는 게시판의 request url 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/board</a:t>
            </a:r>
            <a:r>
              <a:rPr lang="ko"/>
              <a:t>   로 시작.</a:t>
            </a:r>
            <a:endParaRPr/>
          </a:p>
        </p:txBody>
      </p:sp>
      <p:pic>
        <p:nvPicPr>
          <p:cNvPr id="382" name="Google Shape;3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75" y="1314900"/>
            <a:ext cx="3010600" cy="8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JdbcTemplate 자동주입!</a:t>
            </a:r>
            <a:endParaRPr/>
          </a:p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311700" y="961525"/>
            <a:ext cx="85206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BCommand 와 JdbcTemplate 멤버변수 추가하고</a:t>
            </a:r>
            <a:br>
              <a:rPr lang="ko"/>
            </a:br>
            <a:r>
              <a:rPr lang="ko"/>
              <a:t>JdbcTemplate 은 외부에서 자동주입 받도록 setter + @Autowired 설정</a:t>
            </a:r>
            <a:endParaRPr/>
          </a:p>
        </p:txBody>
      </p:sp>
      <p:pic>
        <p:nvPicPr>
          <p:cNvPr id="389" name="Google Shape;3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75" y="1840750"/>
            <a:ext cx="6427526" cy="26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도대체 컨트롤러는 언제 생기길래?</a:t>
            </a:r>
            <a:endParaRPr/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4915425" y="1266325"/>
            <a:ext cx="391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BController 생성자와 setter 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콘솔출력해보고 확인해보면,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스프링 컨테이너 생성중 생성됨을 알수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base-package 밑의 @Controller 클래스는 컨테이서 생성될때 생성되어 컨트롤러로 등록되어 작동된다고 배웠죠.</a:t>
            </a:r>
            <a:endParaRPr/>
          </a:p>
        </p:txBody>
      </p:sp>
      <p:pic>
        <p:nvPicPr>
          <p:cNvPr id="396" name="Google Shape;3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2371800"/>
            <a:ext cx="4255300" cy="20634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생성 : BWriteDTO.java</a:t>
            </a:r>
            <a:endParaRPr/>
          </a:p>
        </p:txBody>
      </p:sp>
      <p:pic>
        <p:nvPicPr>
          <p:cNvPr id="402" name="Google Shape;4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23825"/>
            <a:ext cx="2781300" cy="838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3" name="Google Shape;4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00" y="1914425"/>
            <a:ext cx="4228358" cy="2695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4" name="Google Shape;404;p45"/>
          <p:cNvSpPr/>
          <p:nvPr/>
        </p:nvSpPr>
        <p:spPr>
          <a:xfrm>
            <a:off x="4946000" y="871125"/>
            <a:ext cx="3120000" cy="1265700"/>
          </a:xfrm>
          <a:prstGeom prst="wedgeRoundRectCallout">
            <a:avLst>
              <a:gd fmla="val -64894" name="adj1"/>
              <a:gd fmla="val 2060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old 버젼에 비해 달라진 점은 regDate 타입을 Timestamp 로 변경</a:t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5364300" y="3648325"/>
            <a:ext cx="3591000" cy="838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기본생성자, 매개변수 있는 생성자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getter / setter 들 만들어 두자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굳이 Timestamp 를 사용하는 이유?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311700" y="847625"/>
            <a:ext cx="85206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 : 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https://www.baeldung.com/hibernate-date-time\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java.util.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타입 →  date 값만 있다. time 값은 없다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java.util.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타입 → Time 값만 있다. (시, 분, 초)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java.sql.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타입 → date + time   심지어 nonosecond 까지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68800" y="3683625"/>
            <a:ext cx="8263500" cy="52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요즘은 Java8 부터 소개된,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java.time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패키지의 LocalDate, LocalTime, LocalDateTime 등을 사용한다.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생성 :  BWriteDAO.java  </a:t>
            </a:r>
            <a:endParaRPr/>
          </a:p>
        </p:txBody>
      </p:sp>
      <p:pic>
        <p:nvPicPr>
          <p:cNvPr id="418" name="Google Shape;418;p47"/>
          <p:cNvPicPr preferRelativeResize="0"/>
          <p:nvPr/>
        </p:nvPicPr>
        <p:blipFill rotWithShape="1">
          <a:blip r:embed="rId3">
            <a:alphaModFix/>
          </a:blip>
          <a:srcRect b="3846" l="0" r="0" t="0"/>
          <a:stretch/>
        </p:blipFill>
        <p:spPr>
          <a:xfrm>
            <a:off x="512500" y="2589175"/>
            <a:ext cx="4206375" cy="1903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9" name="Google Shape;4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50" y="1235275"/>
            <a:ext cx="3644625" cy="7410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0" name="Google Shape;420;p47"/>
          <p:cNvSpPr/>
          <p:nvPr/>
        </p:nvSpPr>
        <p:spPr>
          <a:xfrm>
            <a:off x="5369025" y="2617025"/>
            <a:ext cx="1964700" cy="1228800"/>
          </a:xfrm>
          <a:prstGeom prst="wedgeRoundRectCallout">
            <a:avLst>
              <a:gd fmla="val -75213" name="adj1"/>
              <a:gd fmla="val 866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WriteDAO 와 비교해보자.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311700" y="445025"/>
            <a:ext cx="37575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파일 :</a:t>
            </a:r>
            <a:endParaRPr/>
          </a:p>
        </p:txBody>
      </p:sp>
      <p:sp>
        <p:nvSpPr>
          <p:cNvPr id="426" name="Google Shape;426;p48"/>
          <p:cNvSpPr txBox="1"/>
          <p:nvPr>
            <p:ph idx="1" type="body"/>
          </p:nvPr>
        </p:nvSpPr>
        <p:spPr>
          <a:xfrm>
            <a:off x="311700" y="1266325"/>
            <a:ext cx="358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/board</a:t>
            </a:r>
            <a:r>
              <a:rPr lang="ko"/>
              <a:t>  폴더를 만들고,  일단 old 에 있었던 뷰 파일들 복사해오자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(나중에 수정하게 될것이다.)</a:t>
            </a:r>
            <a:endParaRPr/>
          </a:p>
        </p:txBody>
      </p:sp>
      <p:pic>
        <p:nvPicPr>
          <p:cNvPr id="427" name="Google Shape;4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38" y="122138"/>
            <a:ext cx="208597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8"/>
          <p:cNvSpPr/>
          <p:nvPr/>
        </p:nvSpPr>
        <p:spPr>
          <a:xfrm>
            <a:off x="6563409" y="1177358"/>
            <a:ext cx="1304725" cy="2565000"/>
          </a:xfrm>
          <a:custGeom>
            <a:rect b="b" l="l" r="r" t="t"/>
            <a:pathLst>
              <a:path extrusionOk="0" h="102600" w="52189">
                <a:moveTo>
                  <a:pt x="12374" y="102600"/>
                </a:moveTo>
                <a:cubicBezTo>
                  <a:pt x="18997" y="92495"/>
                  <a:pt x="53385" y="58450"/>
                  <a:pt x="52110" y="41967"/>
                </a:cubicBezTo>
                <a:cubicBezTo>
                  <a:pt x="50835" y="25484"/>
                  <a:pt x="13062" y="10376"/>
                  <a:pt x="4722" y="3704"/>
                </a:cubicBezTo>
                <a:cubicBezTo>
                  <a:pt x="-3617" y="-2967"/>
                  <a:pt x="2515" y="2232"/>
                  <a:pt x="2073" y="193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9" name="Google Shape;429;p48"/>
          <p:cNvSpPr/>
          <p:nvPr/>
        </p:nvSpPr>
        <p:spPr>
          <a:xfrm>
            <a:off x="7696575" y="240625"/>
            <a:ext cx="1323600" cy="1102800"/>
          </a:xfrm>
          <a:prstGeom prst="wedgeRoundRectCallout">
            <a:avLst>
              <a:gd fmla="val -77270" name="adj1"/>
              <a:gd fmla="val 54554" name="adj2"/>
              <a:gd fmla="val 0" name="adj3"/>
            </a:avLst>
          </a:prstGeom>
          <a:solidFill>
            <a:schemeClr val="accent6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jstl 게시판 버젼의 뷰파일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기본 준비가 되었다.</a:t>
            </a:r>
            <a:endParaRPr/>
          </a:p>
        </p:txBody>
      </p:sp>
      <p:sp>
        <p:nvSpPr>
          <p:cNvPr id="435" name="Google Shape;435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아래와 같은 URL 로 동작하게 만들것이다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/board/list.do    : 목록보기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/board/write.do : 글 작성 페이지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/board/writeOk.do  :  글 작성완료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/board/view.do  : 글 읽기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/board/update.do : 글 수정하기 페이지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/board/updateOk.do  : 글 수정완료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/board/deleteOk.do : 글 삭제완료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35500" y="140225"/>
            <a:ext cx="306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977000" y="809125"/>
            <a:ext cx="2427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← 단원10의 home.jsp. comn.jsp . CSS 복사, 붙여넣기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0" y="838550"/>
            <a:ext cx="1763400" cy="2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091800" y="2836800"/>
            <a:ext cx="27594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설정파일에 CSS 리소스 폴더 설정 ↓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842" y="3579075"/>
            <a:ext cx="6580683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192100" y="4389900"/>
            <a:ext cx="6975600" cy="50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RunOnServer 로 동작 확인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332" y="988773"/>
            <a:ext cx="3435068" cy="860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973950" y="281075"/>
            <a:ext cx="275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HomeController에</a:t>
            </a:r>
            <a:br>
              <a:rPr lang="ko"/>
            </a:br>
            <a:r>
              <a:rPr lang="ko"/>
              <a:t>/common 추가 ↓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841325" y="1829275"/>
            <a:ext cx="3061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ko" sz="1200"/>
              <a:t>이클립스 Validation 세팅하기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라이브러리 세팅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빌드 사용시,  주요 DBMS 의 라이브러리를 가져올수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DBMS 마다 세팅이 다소 다릅니다.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13000" y="76600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Oracle 라이브러리 → 스프링 프로젝트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63350" y="1370675"/>
            <a:ext cx="6353400" cy="1749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9900FF"/>
                </a:solidFill>
              </a:rPr>
              <a:t>&lt;!-- dependencies 안쪽 에 설정 --&gt;</a:t>
            </a:r>
            <a:br>
              <a:rPr lang="ko" sz="1300">
                <a:solidFill>
                  <a:srgbClr val="595959"/>
                </a:solidFill>
              </a:rPr>
            </a:br>
            <a:r>
              <a:rPr lang="ko"/>
              <a:t>&lt;!-- ojdbc6 --&gt;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&lt;groupId&gt;com.oracle.database.jdbc&lt;/groupId&gt;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&lt;artifactId&gt;ojdbc6&lt;/artifactId&gt;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&lt;version&gt;11.2.0.4&lt;/version&gt;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595959"/>
                </a:solidFill>
              </a:rPr>
              <a:t>	</a:t>
            </a:r>
            <a:r>
              <a:rPr lang="ko" sz="1300">
                <a:solidFill>
                  <a:srgbClr val="B7B7B7"/>
                </a:solidFill>
              </a:rPr>
              <a:t>&lt;!-- ojdbc10 --&gt;</a:t>
            </a:r>
            <a:endParaRPr sz="1300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        &lt;dependency&gt;</a:t>
            </a:r>
            <a:endParaRPr sz="1300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	     &lt;groupId&gt;com.oracle.database.jdbc&lt;/groupId&gt;</a:t>
            </a:r>
            <a:endParaRPr sz="1300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	     &lt;artifactId&gt;ojdbc10&lt;/artifactId&gt;</a:t>
            </a:r>
            <a:endParaRPr sz="1300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		    &lt;version&gt;19.7.0.0&lt;/version&gt;</a:t>
            </a:r>
            <a:endParaRPr sz="1300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	&lt;/dependency&gt;</a:t>
            </a:r>
            <a:endParaRPr sz="1300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B7B7B7"/>
                </a:solidFill>
              </a:rPr>
              <a:t>		</a:t>
            </a:r>
            <a:endParaRPr sz="1300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7B7B7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673625"/>
            <a:ext cx="1294300" cy="3665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6652000" y="2703200"/>
            <a:ext cx="1155300" cy="156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025" y="929375"/>
            <a:ext cx="1793650" cy="4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1790725" y="4238225"/>
            <a:ext cx="5071200" cy="819300"/>
          </a:xfrm>
          <a:prstGeom prst="wedgeRoundRectCallout">
            <a:avLst>
              <a:gd fmla="val -39996" name="adj1"/>
              <a:gd fmla="val -8539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ojdbc 는 버젼별로 artifactId 가 바뀜. </a:t>
            </a: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이전 버젼이 central repository 에서 없어지는 일이 빈번하다.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mvnreposiroty 에서 검색해서 확인해본후 진행하자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900" y="732925"/>
            <a:ext cx="57783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500"/>
              <a:t>Maven 빌드를 사용하는 Spring 에서 오라클 라이브러리 추가하기</a:t>
            </a:r>
            <a:br>
              <a:rPr lang="ko" sz="1500"/>
            </a:br>
            <a:r>
              <a:rPr b="1" lang="ko" sz="1500"/>
              <a:t>pom.xml</a:t>
            </a:r>
            <a:r>
              <a:rPr lang="ko" sz="1500"/>
              <a:t> 에서</a:t>
            </a:r>
            <a:endParaRPr sz="150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718825" y="1753625"/>
            <a:ext cx="2214000" cy="98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pom.xml 을 ‘저장’ 하고 나면 빌드가 다시 시작된다.  잠시 기다리자.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빌드가 끝나면 확인해보자</a:t>
            </a:r>
            <a:br>
              <a:rPr lang="ko" sz="1000"/>
            </a:b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58167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MariaDB  Java Client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https://mvnrepository.com/artifact/org.mariadb.jdbc/mariadb-java-client</a:t>
            </a:r>
            <a:r>
              <a:rPr lang="ko"/>
              <a:t>  (</a:t>
            </a:r>
            <a:r>
              <a:rPr lang="ko">
                <a:solidFill>
                  <a:srgbClr val="FF0000"/>
                </a:solidFill>
              </a:rPr>
              <a:t>최신 버젼 확인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&lt;groupId&gt;org.mariadb.jdbc&lt;/groupId&gt;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&lt;artifactId&gt;mariadb-java-client&lt;/artifactId&gt;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&lt;version&gt;2.5.4&lt;/version&gt;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17389" l="0" r="50975" t="13659"/>
          <a:stretch/>
        </p:blipFill>
        <p:spPr>
          <a:xfrm>
            <a:off x="7020850" y="445025"/>
            <a:ext cx="1284125" cy="1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68139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  Connector/J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https://mvnrepository.com/artifact/mysql/mysql-connector-java</a:t>
            </a:r>
            <a:r>
              <a:rPr lang="ko"/>
              <a:t>   (</a:t>
            </a:r>
            <a:r>
              <a:rPr lang="ko">
                <a:solidFill>
                  <a:srgbClr val="FF0000"/>
                </a:solidFill>
              </a:rPr>
              <a:t>최신 버젼 확인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&lt;groupId&gt;mysql&lt;/groupId&gt;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&lt;artifactId&gt;mysql-connector-java&lt;/artifactId&gt;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&lt;version&gt;8.0.16&lt;/version&gt;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17389" l="46239" r="0" t="13659"/>
          <a:stretch/>
        </p:blipFill>
        <p:spPr>
          <a:xfrm>
            <a:off x="7470850" y="342800"/>
            <a:ext cx="1408200" cy="1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814800"/>
            <a:ext cx="8571300" cy="12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기존의 JSP mvc model2 를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 에서 가동시켜 보자.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