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0E844A-7291-40B6-A470-73328E434F65}">
  <a:tblStyle styleId="{490E844A-7291-40B6-A470-73328E434F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TSansNarrow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99d5771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99d5771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99d5771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99d577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99d577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99d577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99d5771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99d5771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taglib prefix="c" uri="http://java.sun.com/jsp/jstl/core"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taglib prefix="fn" uri="http://java.sun.com/jsp/jstl/functions"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99d5771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99d5771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99d5771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99d5771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99d577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99d577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99d5771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99d5771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99d5771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d99d577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99d5771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99d5771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99d577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99d577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d99d5771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d99d5771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99d5771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99d5771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d99d5771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d99d5771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99d5771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99d5771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public class BWriteCommand implements BCommand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커맨드 객체(request parameter들)를 "dto" 라는 이름으로 Model 에 담아 호출됨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execute(Model model)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Model 안에 담긴 값(attribute) 꺼내기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BWriteDTO dto = (BWriteDTO)model.getAttribute("dto");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BWriteDAO dao = new BWriteDAO();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result = dao.insert(dto);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model.addAttribute("result", result);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execute()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 // end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99d5771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d99d5771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d99d5771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d99d5771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@RequestMapping(value = "/writeOk.do", method = RequestMethod.POST)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writeOk(BWriteDTO dto, Model model)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model.addAttribute("dto", dto);  // 커맨드 객체를 Model에 담아서..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BWriteCommand().execute(model);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"board/writeOk";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d99d5771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d99d5771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taglib prefix="c" uri="http://java.sun.com/jsp/jstl/core"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&lt;c:if test="${result == 0 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alert("등록 실패!!!!!!");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history.back();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&lt;/c:if&gt;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&lt;c:if test="${result &gt; 0 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alert("등록 성공.  리스트 출력합니다");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location.href = "list.do";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&lt;/script&gt;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&lt;/c:if&gt;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99d5771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d99d5771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99d5771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d99d5771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99d5771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d99d5771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int insert(final BWriteDTO dto)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2. update() + PreparedStatementCreator()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this.template.update(new PreparedStatementCreator()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public PreparedStatement createPreparedStatement(Connection con)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	throws SQLException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PreparedStatement ps = con.prepareStatement(C.SQL_WRITE_INSERT);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ps.setString(1, dto.getSubject());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ps.setString(2, dto.getContent());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ps.setString(3, dto.getName());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return ps;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insert()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99d5771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99d5771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99d57713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d99d57713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99d5771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99d5771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d99d5771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d99d5771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99d5771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99d5771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d9240e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d9240e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d9240e1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d9240e1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d9240e19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d9240e1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d9240e1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d9240e1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d9240e19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d9240e19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d9240e19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d9240e19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99d5771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99d5771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d9240e1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d9240e1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39125ae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39125ae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99d5771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99d5771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99d5771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99d577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전체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List&lt;BWriteDTO&gt; select(){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template.query(C.SQL_WRITE_SELECT,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new BeanPropertyRowMapper&lt;BWriteDTO&gt;(BWriteDTO.class));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99d5771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99d5771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99d577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99d577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pentogether.tistory.com/95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ocs.spring.io/spring-framework/docs/current/javadoc-api/org/springframework/jdbc/core/JdbcTempla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Spring JDBC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STS13_2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/list.do    /write.do  /writeOk.do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9000"/>
            <a:ext cx="5604674" cy="19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BListCommand 작성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6372400" y="3580475"/>
            <a:ext cx="24600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1297450"/>
            <a:ext cx="3209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4134950" y="1226275"/>
            <a:ext cx="1736700" cy="750600"/>
          </a:xfrm>
          <a:prstGeom prst="wedgeRoundRectCallout">
            <a:avLst>
              <a:gd fmla="val -72880" name="adj1"/>
              <a:gd fmla="val 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Command 객체는 앞으로 command 패키지에 계속 넣을겁니다</a:t>
            </a:r>
            <a:endParaRPr sz="1200"/>
          </a:p>
        </p:txBody>
      </p:sp>
      <p:sp>
        <p:nvSpPr>
          <p:cNvPr id="194" name="Google Shape;194;p22"/>
          <p:cNvSpPr/>
          <p:nvPr/>
        </p:nvSpPr>
        <p:spPr>
          <a:xfrm>
            <a:off x="6420950" y="1378675"/>
            <a:ext cx="1914000" cy="1495500"/>
          </a:xfrm>
          <a:prstGeom prst="wedgeRoundRectCallout">
            <a:avLst>
              <a:gd fmla="val -119016" name="adj1"/>
              <a:gd fmla="val 9729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Command 에서 DAO 객체를 생성하는점에서는 old 버젼과 동일하나.  old 버젼과 달리 DAO 생성될때마다 Conneciton 생성하는 행위는 하지 않는다.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handler 추가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2663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BoardController.java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7" y="2675425"/>
            <a:ext cx="5095975" cy="20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4647925" y="2125650"/>
            <a:ext cx="1883700" cy="397500"/>
          </a:xfrm>
          <a:prstGeom prst="wedgeRoundRectCallout">
            <a:avLst>
              <a:gd fmla="val -53768" name="adj1"/>
              <a:gd fmla="val 12717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URL: /board/list.do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647925" y="3725850"/>
            <a:ext cx="1883700" cy="397500"/>
          </a:xfrm>
          <a:prstGeom prst="wedgeRoundRectCallout">
            <a:avLst>
              <a:gd fmla="val -76816" name="adj1"/>
              <a:gd fmla="val 5411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: board/list.jsp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  board/list.jsp 작성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버젼에서는  request 의 attribute 로 데이터가 담겨져서 처리했지만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 MVC 프로젝트 에서는 model 의 attribute 로 담겨져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이는 EL, JSTL 로 바로 표현이 가능하다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  board/list.jsp 작성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6239950" y="1460125"/>
            <a:ext cx="259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0" y="3107600"/>
            <a:ext cx="8839200" cy="174448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00" y="1167098"/>
            <a:ext cx="5874149" cy="1383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5"/>
          <p:cNvSpPr/>
          <p:nvPr/>
        </p:nvSpPr>
        <p:spPr>
          <a:xfrm>
            <a:off x="2509250" y="2197150"/>
            <a:ext cx="927000" cy="81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623" y="2155550"/>
            <a:ext cx="4732378" cy="1643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  board/list.jsp 작성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037725"/>
            <a:ext cx="8520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8408"/>
          <a:stretch/>
        </p:blipFill>
        <p:spPr>
          <a:xfrm>
            <a:off x="109425" y="2193000"/>
            <a:ext cx="3937725" cy="1681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6"/>
          <p:cNvSpPr/>
          <p:nvPr/>
        </p:nvSpPr>
        <p:spPr>
          <a:xfrm>
            <a:off x="3960475" y="2719550"/>
            <a:ext cx="478200" cy="34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0" y="1725900"/>
            <a:ext cx="4136050" cy="383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203950" y="121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  board/list.jsp 작성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6821250" y="1266325"/>
            <a:ext cx="20112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5704"/>
            <a:ext cx="5734324" cy="2111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7"/>
          <p:cNvSpPr/>
          <p:nvPr/>
        </p:nvSpPr>
        <p:spPr>
          <a:xfrm>
            <a:off x="4179600" y="2462000"/>
            <a:ext cx="963900" cy="52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3068000"/>
            <a:ext cx="5531443" cy="184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7"/>
          <p:cNvSpPr/>
          <p:nvPr/>
        </p:nvSpPr>
        <p:spPr>
          <a:xfrm>
            <a:off x="6365025" y="4360450"/>
            <a:ext cx="2163300" cy="529800"/>
          </a:xfrm>
          <a:prstGeom prst="wedgeRoundRectCallout">
            <a:avLst>
              <a:gd fmla="val -72789" name="adj1"/>
              <a:gd fmla="val -102775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name 들 dto 와 일치시켜주면 좋다..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확인해보기   /board/list.do   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266325"/>
            <a:ext cx="28452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반드시 동작해야 합니다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376" y="1108300"/>
            <a:ext cx="4225925" cy="368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99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2. </a:t>
            </a:r>
            <a:r>
              <a:rPr lang="ko">
                <a:solidFill>
                  <a:srgbClr val="FFFF00"/>
                </a:solidFill>
              </a:rPr>
              <a:t> /board/write.do   :  글 작성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유일하게 트랜잭션이 없는 페이지였다. 간단하게 끝내면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handler 메소드만 만들어 주면 된다.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handler 추가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4834500" y="2888775"/>
            <a:ext cx="39978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60579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board/write.do   작동 확인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7776750" y="1266325"/>
            <a:ext cx="10554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1266325"/>
            <a:ext cx="1055550" cy="3586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850" y="1248975"/>
            <a:ext cx="3707757" cy="32669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7" name="Google Shape;267;p31"/>
          <p:cNvCxnSpPr>
            <a:endCxn id="266" idx="1"/>
          </p:cNvCxnSpPr>
          <p:nvPr/>
        </p:nvCxnSpPr>
        <p:spPr>
          <a:xfrm flipH="1" rot="10800000">
            <a:off x="1670450" y="2882462"/>
            <a:ext cx="2015400" cy="175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기본 준비가 되었다.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/board/list.do    : 목록보기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/board/write.do : 글 작성 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/board/writeOk.do  :  글 작성완료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/board/view.do  : 글 읽기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/board/update.do : 글 수정하기 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/board/updateOk.do  : 글 수정완료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/board/deleteOk.do : 글 삭제완료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99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3</a:t>
            </a:r>
            <a:r>
              <a:rPr lang="ko">
                <a:solidFill>
                  <a:srgbClr val="FFFF00"/>
                </a:solidFill>
              </a:rPr>
              <a:t>.  /board/writeOk.do   :  글 작성 완료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310475"/>
            <a:ext cx="85206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드디어 &lt;form&gt; 데이터,  request parameter 를 받아서 트랜잭션!</a:t>
            </a:r>
            <a:br>
              <a:rPr lang="ko"/>
            </a:br>
            <a:r>
              <a:rPr lang="ko"/>
              <a:t>request parameter 받는 다양한 방법(스프링에서 제공하는)을 지난시간에 배웠습니다.</a:t>
            </a:r>
            <a:br>
              <a:rPr lang="ko"/>
            </a:br>
            <a:br>
              <a:rPr lang="ko"/>
            </a:br>
            <a:r>
              <a:rPr b="1" lang="ko"/>
              <a:t>INSERT</a:t>
            </a:r>
            <a:r>
              <a:rPr lang="ko"/>
              <a:t>  와 같은 DML 명령은 spring-jdbc 에서 어떻게 처리하는지 배워봅시다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216425"/>
            <a:ext cx="8520600" cy="7149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JdbcTemplate.</a:t>
            </a:r>
            <a:r>
              <a:rPr lang="ko">
                <a:solidFill>
                  <a:srgbClr val="0000FF"/>
                </a:solidFill>
              </a:rPr>
              <a:t>update</a:t>
            </a:r>
            <a:r>
              <a:rPr lang="ko"/>
              <a:t>(</a:t>
            </a:r>
            <a:r>
              <a:rPr lang="ko" sz="2400"/>
              <a:t>String sql, </a:t>
            </a:r>
            <a:r>
              <a:rPr lang="ko" sz="2400">
                <a:solidFill>
                  <a:srgbClr val="0000FF"/>
                </a:solidFill>
              </a:rPr>
              <a:t>PreparedStatementSetter</a:t>
            </a:r>
            <a:r>
              <a:rPr lang="ko" sz="2400"/>
              <a:t> pss</a:t>
            </a:r>
            <a:r>
              <a:rPr lang="ko"/>
              <a:t>)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206050" y="1078650"/>
            <a:ext cx="86682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에서 DML 을 처리하는 메소드 </a:t>
            </a:r>
            <a:r>
              <a:rPr b="1" lang="ko">
                <a:solidFill>
                  <a:srgbClr val="0000FF"/>
                </a:solidFill>
              </a:rPr>
              <a:t>update</a:t>
            </a:r>
            <a:r>
              <a:rPr lang="ko">
                <a:solidFill>
                  <a:srgbClr val="0000FF"/>
                </a:solidFill>
              </a:rPr>
              <a:t>() </a:t>
            </a:r>
            <a:r>
              <a:rPr lang="ko"/>
              <a:t> 다양하게 오버로딩 되어 제공된다.   (당연히 update() 의 </a:t>
            </a:r>
            <a:r>
              <a:rPr b="1" lang="ko"/>
              <a:t>리턴타입은 </a:t>
            </a:r>
            <a:r>
              <a:rPr b="1" lang="ko">
                <a:solidFill>
                  <a:srgbClr val="FF00FF"/>
                </a:solidFill>
              </a:rPr>
              <a:t>int</a:t>
            </a:r>
            <a:r>
              <a:rPr b="1" lang="ko"/>
              <a:t> </a:t>
            </a:r>
            <a:r>
              <a:rPr lang="ko"/>
              <a:t>입니다)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그중에서 이번에는 </a:t>
            </a:r>
            <a:r>
              <a:rPr b="1" lang="ko"/>
              <a:t>update</a:t>
            </a:r>
            <a:r>
              <a:rPr lang="ko"/>
              <a:t>() 와 </a:t>
            </a:r>
            <a:r>
              <a:rPr b="1" lang="ko"/>
              <a:t>PreparedStatementSetter </a:t>
            </a:r>
            <a:r>
              <a:rPr lang="ko"/>
              <a:t>객체를 사용한 방법으로  </a:t>
            </a:r>
            <a:r>
              <a:rPr b="1" lang="ko"/>
              <a:t>/board/writeOk</a:t>
            </a:r>
            <a:r>
              <a:rPr lang="ko"/>
              <a:t> 를 구현합니다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PreparedStatementSetter </a:t>
            </a:r>
            <a:r>
              <a:rPr lang="ko"/>
              <a:t>객체</a:t>
            </a:r>
            <a:r>
              <a:rPr lang="ko"/>
              <a:t>는 PreparedStatement 방식으로 구현하는 쿼리 실행하는 방법중 가장 많이 쓰이는 방법입니다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에 insert() 메소드 추가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1025"/>
            <a:ext cx="8401775" cy="2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700" y="4211375"/>
            <a:ext cx="71437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>
            <a:off x="787375" y="887325"/>
            <a:ext cx="3031800" cy="294300"/>
          </a:xfrm>
          <a:prstGeom prst="wedgeRoundRectCallout">
            <a:avLst>
              <a:gd fmla="val 18201" name="adj1"/>
              <a:gd fmla="val 10501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익명 클래스 내부에서 쓰여길 것은 effective final 이어야 함</a:t>
            </a:r>
            <a:endParaRPr sz="1000"/>
          </a:p>
        </p:txBody>
      </p:sp>
      <p:sp>
        <p:nvSpPr>
          <p:cNvPr id="288" name="Google Shape;288;p34"/>
          <p:cNvSpPr/>
          <p:nvPr/>
        </p:nvSpPr>
        <p:spPr>
          <a:xfrm>
            <a:off x="4552725" y="887325"/>
            <a:ext cx="3031800" cy="294300"/>
          </a:xfrm>
          <a:prstGeom prst="wedgeRoundRectCallout">
            <a:avLst>
              <a:gd fmla="val -66191" name="adj1"/>
              <a:gd fmla="val 12001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 parameter 를 커맨드 객체로 받아올 예정</a:t>
            </a:r>
            <a:endParaRPr sz="1000"/>
          </a:p>
        </p:txBody>
      </p:sp>
      <p:sp>
        <p:nvSpPr>
          <p:cNvPr id="289" name="Google Shape;289;p34"/>
          <p:cNvSpPr/>
          <p:nvPr/>
        </p:nvSpPr>
        <p:spPr>
          <a:xfrm>
            <a:off x="2504975" y="3934175"/>
            <a:ext cx="3521700" cy="294300"/>
          </a:xfrm>
          <a:prstGeom prst="wedgeRoundRectCallout">
            <a:avLst>
              <a:gd fmla="val -21948" name="adj1"/>
              <a:gd fmla="val 8073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new PreparedStatementSetter  다음에 CTRL + SPACE</a:t>
            </a:r>
            <a:endParaRPr sz="1000"/>
          </a:p>
        </p:txBody>
      </p:sp>
      <p:sp>
        <p:nvSpPr>
          <p:cNvPr id="290" name="Google Shape;290;p34"/>
          <p:cNvSpPr/>
          <p:nvPr/>
        </p:nvSpPr>
        <p:spPr>
          <a:xfrm>
            <a:off x="3105400" y="2098825"/>
            <a:ext cx="3031800" cy="137700"/>
          </a:xfrm>
          <a:prstGeom prst="wedgeRoundRectCallout">
            <a:avLst>
              <a:gd fmla="val -41197" name="adj1"/>
              <a:gd fmla="val 11221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PreparedStatemenentSetter 의 추상메소드 구현.</a:t>
            </a:r>
            <a:endParaRPr sz="1000"/>
          </a:p>
        </p:txBody>
      </p:sp>
      <p:sp>
        <p:nvSpPr>
          <p:cNvPr id="291" name="Google Shape;291;p34"/>
          <p:cNvSpPr/>
          <p:nvPr/>
        </p:nvSpPr>
        <p:spPr>
          <a:xfrm>
            <a:off x="3083200" y="1829175"/>
            <a:ext cx="2023500" cy="21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5737450" y="1829175"/>
            <a:ext cx="2732100" cy="21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3525"/>
            <a:ext cx="8287652" cy="308257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BCommand 객체 추가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311700" y="885325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BWriteCommand</a:t>
            </a:r>
            <a:r>
              <a:rPr lang="ko"/>
              <a:t> 객체 생성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7161850" y="2309250"/>
            <a:ext cx="1883700" cy="772800"/>
          </a:xfrm>
          <a:prstGeom prst="wedgeRoundRectCallout">
            <a:avLst>
              <a:gd fmla="val -57772" name="adj1"/>
              <a:gd fmla="val 2358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안의 attribute 값 끄집어 낼때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그전에 form 의 name 들 수정</a:t>
            </a:r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311700" y="1037725"/>
            <a:ext cx="85206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board/write.jsp</a:t>
            </a:r>
            <a:r>
              <a:rPr lang="ko"/>
              <a:t>  수정 </a:t>
            </a:r>
            <a:br>
              <a:rPr lang="ko"/>
            </a:br>
            <a:r>
              <a:rPr lang="ko"/>
              <a:t>스프링 커맨드 객체 (빈) 으로 받으려면   ‘커맨드 객체’ 의 멤버변수(필드) 이름과  form 의 parameter name 이 같아야 한다</a:t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5" y="2150875"/>
            <a:ext cx="4335793" cy="27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/writeOk.do  핸들로 추가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311700" y="1266325"/>
            <a:ext cx="3676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3925"/>
            <a:ext cx="8839203" cy="165825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/>
          <p:nvPr/>
        </p:nvSpPr>
        <p:spPr>
          <a:xfrm>
            <a:off x="4838100" y="1152425"/>
            <a:ext cx="3447600" cy="515100"/>
          </a:xfrm>
          <a:prstGeom prst="wedgeRoundRectCallout">
            <a:avLst>
              <a:gd fmla="val -50725" name="adj1"/>
              <a:gd fmla="val 161381" name="adj2"/>
              <a:gd fmla="val 0" name="adj3"/>
            </a:avLst>
          </a:prstGeom>
          <a:solidFill>
            <a:srgbClr val="EFEFEF">
              <a:alpha val="5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객체로 request parameter 들을 한방에 담아옴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뷰,  board/writeOk.jsp 수정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311700" y="117127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model 에 “reault” 라는 attribute 로 DML 수행 결과 담김</a:t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35325"/>
            <a:ext cx="7249640" cy="31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반드시 동작 해야 합니다.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JdbcTemplate.</a:t>
            </a:r>
            <a:r>
              <a:rPr lang="ko">
                <a:solidFill>
                  <a:srgbClr val="0000FF"/>
                </a:solidFill>
              </a:rPr>
              <a:t>update</a:t>
            </a:r>
            <a:r>
              <a:rPr lang="ko"/>
              <a:t>(</a:t>
            </a:r>
            <a:r>
              <a:rPr lang="ko" sz="2400">
                <a:solidFill>
                  <a:srgbClr val="0000FF"/>
                </a:solidFill>
              </a:rPr>
              <a:t>PreparedStatementCreator</a:t>
            </a:r>
            <a:r>
              <a:rPr lang="ko"/>
              <a:t>)  방식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이번에는 </a:t>
            </a:r>
            <a:r>
              <a:rPr b="1" lang="ko"/>
              <a:t>update</a:t>
            </a:r>
            <a:r>
              <a:rPr lang="ko"/>
              <a:t>() 와 </a:t>
            </a:r>
            <a:r>
              <a:rPr b="1" lang="ko"/>
              <a:t>PreparedStatementCreator </a:t>
            </a:r>
            <a:r>
              <a:rPr lang="ko"/>
              <a:t>객체를 사용한 방법으로  </a:t>
            </a:r>
            <a:r>
              <a:rPr b="1" lang="ko"/>
              <a:t>/board/writeOk</a:t>
            </a:r>
            <a:r>
              <a:rPr lang="ko"/>
              <a:t> 를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DAO 메소드만 수정하면 된다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의 insert() 수정</a:t>
            </a:r>
            <a:endParaRPr/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기존 코드 삭제하진 말고.. .주석처리</a:t>
            </a:r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450" y="1787725"/>
            <a:ext cx="6831447" cy="31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721175" y="1930175"/>
            <a:ext cx="1723879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" name="Google Shape;79;p15"/>
          <p:cNvSpPr/>
          <p:nvPr/>
        </p:nvSpPr>
        <p:spPr>
          <a:xfrm>
            <a:off x="1282775" y="1930175"/>
            <a:ext cx="2176749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다시!   Spring MVC 동작 흐름 고찰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5894160" y="2903102"/>
            <a:ext cx="1974665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" name="Google Shape;82;p15"/>
          <p:cNvSpPr/>
          <p:nvPr/>
        </p:nvSpPr>
        <p:spPr>
          <a:xfrm>
            <a:off x="5097275" y="2226663"/>
            <a:ext cx="1455900" cy="677100"/>
          </a:xfrm>
          <a:prstGeom prst="homePlate">
            <a:avLst>
              <a:gd fmla="val 26565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BCommand 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execute()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180025" y="2226663"/>
            <a:ext cx="1913100" cy="6771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메소드() 트랜잭션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JdbcTemplate</a:t>
            </a:r>
            <a:r>
              <a:rPr lang="ko"/>
              <a:t> 사용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854775" y="1930175"/>
            <a:ext cx="1871884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" name="Google Shape;85;p15"/>
          <p:cNvSpPr/>
          <p:nvPr/>
        </p:nvSpPr>
        <p:spPr>
          <a:xfrm>
            <a:off x="6216875" y="1398975"/>
            <a:ext cx="1052700" cy="762600"/>
          </a:xfrm>
          <a:prstGeom prst="cube">
            <a:avLst>
              <a:gd fmla="val 9368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Model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request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parameter..</a:t>
            </a:r>
            <a:endParaRPr sz="1100">
              <a:solidFill>
                <a:srgbClr val="9900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216875" y="2967075"/>
            <a:ext cx="1052700" cy="7626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쿼리결과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811275" y="2226663"/>
            <a:ext cx="1642200" cy="677100"/>
          </a:xfrm>
          <a:prstGeom prst="homePlate">
            <a:avLst>
              <a:gd fmla="val 1805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 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@RequestMapping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메소드()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98725" y="2076425"/>
            <a:ext cx="1455900" cy="9123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00"/>
                </a:solidFill>
              </a:rPr>
              <a:t>Dispatcher</a:t>
            </a:r>
            <a:br>
              <a:rPr b="1" lang="ko">
                <a:solidFill>
                  <a:srgbClr val="FFFF00"/>
                </a:solidFill>
              </a:rPr>
            </a:br>
            <a:r>
              <a:rPr b="1" lang="ko">
                <a:solidFill>
                  <a:srgbClr val="FFFF00"/>
                </a:solidFill>
              </a:rPr>
              <a:t>Servlet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159475" y="1398975"/>
            <a:ext cx="1052700" cy="762600"/>
          </a:xfrm>
          <a:prstGeom prst="cube">
            <a:avLst>
              <a:gd fmla="val 9368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Model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request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parameter..</a:t>
            </a:r>
            <a:endParaRPr sz="1100">
              <a:solidFill>
                <a:srgbClr val="9900FF"/>
              </a:solidFill>
            </a:endParaRPr>
          </a:p>
        </p:txBody>
      </p:sp>
      <p:cxnSp>
        <p:nvCxnSpPr>
          <p:cNvPr id="90" name="Google Shape;90;p15"/>
          <p:cNvCxnSpPr>
            <a:endCxn id="82" idx="1"/>
          </p:cNvCxnSpPr>
          <p:nvPr/>
        </p:nvCxnSpPr>
        <p:spPr>
          <a:xfrm>
            <a:off x="4453475" y="2565213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2" idx="3"/>
            <a:endCxn id="83" idx="1"/>
          </p:cNvCxnSpPr>
          <p:nvPr/>
        </p:nvCxnSpPr>
        <p:spPr>
          <a:xfrm>
            <a:off x="6553175" y="2565213"/>
            <a:ext cx="6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8" idx="3"/>
            <a:endCxn id="87" idx="1"/>
          </p:cNvCxnSpPr>
          <p:nvPr/>
        </p:nvCxnSpPr>
        <p:spPr>
          <a:xfrm>
            <a:off x="1654625" y="2532575"/>
            <a:ext cx="11568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1758575" y="1398975"/>
            <a:ext cx="1052700" cy="762600"/>
          </a:xfrm>
          <a:prstGeom prst="cube">
            <a:avLst>
              <a:gd fmla="val 9368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Model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request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parameter..</a:t>
            </a:r>
            <a:endParaRPr sz="1100">
              <a:solidFill>
                <a:srgbClr val="9900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 rot="10800000">
            <a:off x="3684360" y="2903102"/>
            <a:ext cx="1974665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" name="Google Shape;95;p15"/>
          <p:cNvSpPr/>
          <p:nvPr/>
        </p:nvSpPr>
        <p:spPr>
          <a:xfrm rot="10800000">
            <a:off x="1550760" y="2903102"/>
            <a:ext cx="1974665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6" name="Google Shape;96;p15"/>
          <p:cNvSpPr/>
          <p:nvPr/>
        </p:nvSpPr>
        <p:spPr>
          <a:xfrm>
            <a:off x="4159475" y="2967075"/>
            <a:ext cx="1052700" cy="7626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쿼리결과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797275" y="2967075"/>
            <a:ext cx="1518300" cy="7626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ModelAndView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결과값들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852475" y="3950525"/>
            <a:ext cx="5945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이걸 다시 보여주는 이유는,   스프링 MVC 프로젝트 프로그래밍 하려면 당연히 순서를 알아야 하거니와,  하나의 비즈니스 로직을 만들기 위해 </a:t>
            </a:r>
            <a:r>
              <a:rPr b="1" lang="ko"/>
              <a:t>‘무엇부터’ </a:t>
            </a:r>
            <a:r>
              <a:rPr lang="ko"/>
              <a:t>만들어야 겠다는 설계를 그릴수 있어야 하기 때문이다.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자!  A, B, C, D  과연 무엇부터 만들어야 하나?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96100" y="672675"/>
            <a:ext cx="1382400" cy="1035000"/>
          </a:xfrm>
          <a:prstGeom prst="wedgeRoundRectCallout">
            <a:avLst>
              <a:gd fmla="val 69745" name="adj1"/>
              <a:gd fmla="val 4033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DispatcherServlet 이 제공한 Model request 처리 내내 돌아다닐수 있다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562775" y="4226024"/>
            <a:ext cx="946800" cy="614100"/>
          </a:xfrm>
          <a:prstGeom prst="homePlate">
            <a:avLst>
              <a:gd fmla="val 1805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</a:t>
            </a:r>
            <a:endParaRPr/>
          </a:p>
        </p:txBody>
      </p:sp>
      <p:cxnSp>
        <p:nvCxnSpPr>
          <p:cNvPr id="101" name="Google Shape;101;p15"/>
          <p:cNvCxnSpPr>
            <a:stCxn id="88" idx="2"/>
            <a:endCxn id="100" idx="0"/>
          </p:cNvCxnSpPr>
          <p:nvPr/>
        </p:nvCxnSpPr>
        <p:spPr>
          <a:xfrm>
            <a:off x="926675" y="2988725"/>
            <a:ext cx="54000" cy="123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299425" y="3349825"/>
            <a:ext cx="1052700" cy="5322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결과값들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707175" y="2416050"/>
            <a:ext cx="98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HandlerMapping</a:t>
            </a:r>
            <a:br>
              <a:rPr lang="ko" sz="1000">
                <a:solidFill>
                  <a:srgbClr val="434343"/>
                </a:solidFill>
              </a:rPr>
            </a:br>
            <a:r>
              <a:rPr lang="ko" sz="1000">
                <a:solidFill>
                  <a:srgbClr val="434343"/>
                </a:solidFill>
              </a:rPr>
              <a:t>호출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577775" y="24160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호출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635175" y="24160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호출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024425" y="17861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C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446813" y="17777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B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376225" y="17861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166425" y="42245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JdbcTemplate 의 update(...) 메소드들..</a:t>
            </a:r>
            <a:endParaRPr/>
          </a:p>
        </p:txBody>
      </p:sp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311700" y="1266325"/>
            <a:ext cx="85206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눈여겨 보자..</a:t>
            </a:r>
            <a:endParaRPr/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40925"/>
            <a:ext cx="8448624" cy="21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 4개 남았습니다.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</a:t>
            </a:r>
            <a:r>
              <a:rPr lang="ko"/>
              <a:t>board/list.do    : 목록보기   </a:t>
            </a:r>
            <a:r>
              <a:rPr lang="ko">
                <a:solidFill>
                  <a:srgbClr val="0000FF"/>
                </a:solidFill>
              </a:rPr>
              <a:t>[완료]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/board/write.do : 글 작성 페이지 </a:t>
            </a:r>
            <a:r>
              <a:rPr lang="ko">
                <a:solidFill>
                  <a:srgbClr val="0000FF"/>
                </a:solidFill>
              </a:rPr>
              <a:t>[완료]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/board/writeOk.do  :  글 작성완료 </a:t>
            </a:r>
            <a:r>
              <a:rPr lang="ko">
                <a:solidFill>
                  <a:srgbClr val="0000FF"/>
                </a:solidFill>
              </a:rPr>
              <a:t>[완료]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/board/view.do  : 글 읽기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/board/update.do : 글 수정하기 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/board/updateOk.do  : 글 수정완료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/board/deleteOk.do : 글 삭제완료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 나머지 4개 해보기</a:t>
            </a:r>
            <a:endParaRPr/>
          </a:p>
        </p:txBody>
      </p:sp>
      <p:graphicFrame>
        <p:nvGraphicFramePr>
          <p:cNvPr id="360" name="Google Shape;360;p44"/>
          <p:cNvGraphicFramePr/>
          <p:nvPr/>
        </p:nvGraphicFramePr>
        <p:xfrm>
          <a:off x="311700" y="103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{490E844A-7291-40B6-A470-73328E434F65}</a:tableStyleId>
              </a:tblPr>
              <a:tblGrid>
                <a:gridCol w="2286775"/>
                <a:gridCol w="1483600"/>
                <a:gridCol w="2049025"/>
                <a:gridCol w="997100"/>
                <a:gridCol w="1704125"/>
              </a:tblGrid>
              <a:tr h="5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@RequestMapping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handler 메소드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BCommand객체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DAO 메소드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리턴값 이름(매개변수)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뷰 로 넘겨질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Model 에 담겨 있어야 할것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뷰 파일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/board/view.do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view</a:t>
                      </a:r>
                      <a:r>
                        <a:rPr lang="ko" sz="1200"/>
                        <a:t>(int uid,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BViewCommand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List&lt;DTO&gt; </a:t>
                      </a:r>
                      <a:r>
                        <a:rPr b="1" lang="ko" sz="1200"/>
                        <a:t>readByUid</a:t>
                      </a:r>
                      <a:r>
                        <a:rPr lang="ko" sz="1200"/>
                        <a:t>(int uid)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board/view.jsp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/board/update.do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update</a:t>
                      </a:r>
                      <a:r>
                        <a:rPr lang="ko" sz="1200"/>
                        <a:t>(int uid,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BSelectCommand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List&lt;DTO&gt; </a:t>
                      </a:r>
                      <a:r>
                        <a:rPr b="1" lang="ko" sz="1200"/>
                        <a:t>selectByUid</a:t>
                      </a:r>
                      <a:r>
                        <a:rPr lang="ko" sz="1200"/>
                        <a:t>(int uid)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board/update.jsp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/board/updateOk.do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updateOk</a:t>
                      </a:r>
                      <a:r>
                        <a:rPr lang="ko" sz="1200"/>
                        <a:t>(DTO,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BUpdateCommand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 </a:t>
                      </a:r>
                      <a:r>
                        <a:rPr b="1" lang="ko" sz="1200"/>
                        <a:t>update</a:t>
                      </a:r>
                      <a:r>
                        <a:rPr lang="ko" sz="1200"/>
                        <a:t>(DTO)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board/updateOk.jsp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/board/deleteOk.do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deleteOk</a:t>
                      </a:r>
                      <a:r>
                        <a:rPr lang="ko" sz="1200"/>
                        <a:t>(int uid,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BDeleteCommand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 </a:t>
                      </a:r>
                      <a:r>
                        <a:rPr b="1" lang="ko" sz="1200"/>
                        <a:t>deleteByUid</a:t>
                      </a:r>
                      <a:r>
                        <a:rPr lang="ko" sz="1200"/>
                        <a:t>(int uid)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board/deleteOk.jsp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지금까지의 게시판 만들기</a:t>
            </a:r>
            <a:endParaRPr/>
          </a:p>
        </p:txBody>
      </p:sp>
      <p:sp>
        <p:nvSpPr>
          <p:cNvPr id="366" name="Google Shape;366;p45"/>
          <p:cNvSpPr txBox="1"/>
          <p:nvPr>
            <p:ph idx="1" type="body"/>
          </p:nvPr>
        </p:nvSpPr>
        <p:spPr>
          <a:xfrm>
            <a:off x="311700" y="885325"/>
            <a:ext cx="85785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JSP15_JDBC</a:t>
            </a:r>
            <a:br>
              <a:rPr lang="ko"/>
            </a:br>
            <a:r>
              <a:rPr lang="ko"/>
              <a:t>JSP16_DAODTO</a:t>
            </a:r>
            <a:br>
              <a:rPr lang="ko"/>
            </a:br>
            <a:r>
              <a:rPr lang="ko"/>
              <a:t>JSP17_ConnectionPool</a:t>
            </a:r>
            <a:br>
              <a:rPr lang="ko"/>
            </a:br>
            <a:r>
              <a:rPr lang="ko"/>
              <a:t>JSP18_MVC</a:t>
            </a:r>
            <a:br>
              <a:rPr lang="ko"/>
            </a:br>
            <a:r>
              <a:rPr lang="ko"/>
              <a:t>JSP22_JSTL</a:t>
            </a:r>
            <a:br>
              <a:rPr lang="ko"/>
            </a:br>
            <a:r>
              <a:rPr lang="ko"/>
              <a:t>STS13_JDBC ( 스프링 MVC + OLD 버젼 )</a:t>
            </a:r>
            <a:br>
              <a:rPr lang="ko"/>
            </a:br>
            <a:r>
              <a:rPr lang="ko"/>
              <a:t>STS13_JDBC ( </a:t>
            </a:r>
            <a:r>
              <a:rPr lang="ko"/>
              <a:t>스프링 MVC + </a:t>
            </a:r>
            <a:r>
              <a:rPr lang="ko"/>
              <a:t>spring-jdbc 사용 버젼 )</a:t>
            </a:r>
            <a:endParaRPr/>
          </a:p>
        </p:txBody>
      </p:sp>
      <p:sp>
        <p:nvSpPr>
          <p:cNvPr id="367" name="Google Shape;367;p45"/>
          <p:cNvSpPr txBox="1"/>
          <p:nvPr/>
        </p:nvSpPr>
        <p:spPr>
          <a:xfrm>
            <a:off x="483075" y="3480725"/>
            <a:ext cx="8211900" cy="63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이정도 비즈니스 로직은 자유자재로 만들수 있어야,  실력이 화~ㄱ 업그레이드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힘들게 익혔다면,  멈추지 말고, 지우고 또 다시 만들어 보세요.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와 Connection Pool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311700" y="1266325"/>
            <a:ext cx="48660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https://opentogether.tistory.com/95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Refactoring</a:t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>
            <a:off x="2303100" y="2946575"/>
            <a:ext cx="4652100" cy="1289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 활용한 구조로 변경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stereotype 활용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의존성 문제..</a:t>
            </a:r>
            <a:endParaRPr/>
          </a:p>
        </p:txBody>
      </p:sp>
      <p:sp>
        <p:nvSpPr>
          <p:cNvPr id="385" name="Google Shape;385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객체에 걸쳐 있는 객체들 일일히 가져오기..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jdbctemplate …    C.template     …    </a:t>
            </a:r>
            <a:br>
              <a:rPr lang="ko"/>
            </a:br>
            <a:br>
              <a:rPr lang="ko"/>
            </a:br>
            <a:r>
              <a:rPr lang="ko"/>
              <a:t>여러 객체에 걸쳐 일일히 생성하는 객체들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WriteDAO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너무 많아지는 커맨드 객체..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stereotype</a:t>
            </a:r>
            <a:endParaRPr/>
          </a:p>
        </p:txBody>
      </p:sp>
      <p:sp>
        <p:nvSpPr>
          <p:cNvPr id="391" name="Google Shape;391;p49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base-package 이하에 있는 아래 stereotype 애노테이션이 붙은 클래스는 </a:t>
            </a:r>
            <a:br>
              <a:rPr lang="ko"/>
            </a:br>
            <a:r>
              <a:rPr lang="ko"/>
              <a:t>자동으로 </a:t>
            </a:r>
            <a:r>
              <a:rPr lang="ko" u="sng">
                <a:solidFill>
                  <a:srgbClr val="9900FF"/>
                </a:solidFill>
              </a:rPr>
              <a:t>빈(bean)으로 생성되어 컨테이너에 등록</a:t>
            </a:r>
            <a:r>
              <a:rPr lang="ko"/>
              <a:t>된다.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@Controller</a:t>
            </a:r>
            <a:r>
              <a:rPr lang="ko"/>
              <a:t>		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org.springframework.stereotype.Controller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@Component</a:t>
            </a:r>
            <a:r>
              <a:rPr lang="ko"/>
              <a:t>	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org.springframework.stereotype.Component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@Service</a:t>
            </a:r>
            <a:r>
              <a:rPr lang="ko"/>
              <a:t>		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org.springframework.stereotype.Service</a:t>
            </a:r>
            <a:endParaRPr/>
          </a:p>
        </p:txBody>
      </p:sp>
      <p:pic>
        <p:nvPicPr>
          <p:cNvPr id="392" name="Google Shape;3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238" y="3411088"/>
            <a:ext cx="4010025" cy="1533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49"/>
          <p:cNvSpPr/>
          <p:nvPr/>
        </p:nvSpPr>
        <p:spPr>
          <a:xfrm>
            <a:off x="391775" y="3311100"/>
            <a:ext cx="4010100" cy="1328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이들은 서로 자동 주입 (Autowired)</a:t>
            </a:r>
            <a:br>
              <a:rPr lang="ko"/>
            </a:br>
            <a:r>
              <a:rPr lang="ko"/>
              <a:t> 될수 있다!!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50"/>
          <p:cNvCxnSpPr/>
          <p:nvPr/>
        </p:nvCxnSpPr>
        <p:spPr>
          <a:xfrm>
            <a:off x="2431225" y="72075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9" name="Google Shape;399;p50"/>
          <p:cNvSpPr/>
          <p:nvPr/>
        </p:nvSpPr>
        <p:spPr>
          <a:xfrm>
            <a:off x="149800" y="59875"/>
            <a:ext cx="2199000" cy="360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@Controller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BoardController</a:t>
            </a:r>
            <a:endParaRPr sz="2000"/>
          </a:p>
        </p:txBody>
      </p:sp>
      <p:sp>
        <p:nvSpPr>
          <p:cNvPr id="400" name="Google Shape;400;p50"/>
          <p:cNvSpPr/>
          <p:nvPr/>
        </p:nvSpPr>
        <p:spPr>
          <a:xfrm>
            <a:off x="2508375" y="669475"/>
            <a:ext cx="2199000" cy="2163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@Service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BoardService</a:t>
            </a:r>
            <a:endParaRPr sz="2000"/>
          </a:p>
        </p:txBody>
      </p:sp>
      <p:sp>
        <p:nvSpPr>
          <p:cNvPr id="401" name="Google Shape;401;p50"/>
          <p:cNvSpPr/>
          <p:nvPr/>
        </p:nvSpPr>
        <p:spPr>
          <a:xfrm>
            <a:off x="4871650" y="974275"/>
            <a:ext cx="1787400" cy="1554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@Component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WriteDAO</a:t>
            </a:r>
            <a:endParaRPr sz="2000"/>
          </a:p>
        </p:txBody>
      </p:sp>
      <p:sp>
        <p:nvSpPr>
          <p:cNvPr id="402" name="Google Shape;402;p50"/>
          <p:cNvSpPr/>
          <p:nvPr/>
        </p:nvSpPr>
        <p:spPr>
          <a:xfrm>
            <a:off x="4088150" y="1552225"/>
            <a:ext cx="1386000" cy="808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403" name="Google Shape;403;p50"/>
          <p:cNvSpPr/>
          <p:nvPr/>
        </p:nvSpPr>
        <p:spPr>
          <a:xfrm>
            <a:off x="1789200" y="1476025"/>
            <a:ext cx="1516500" cy="8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404" name="Google Shape;404;p50"/>
          <p:cNvSpPr/>
          <p:nvPr/>
        </p:nvSpPr>
        <p:spPr>
          <a:xfrm>
            <a:off x="7001800" y="1150450"/>
            <a:ext cx="1787400" cy="10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JdbcTemplate</a:t>
            </a:r>
            <a:endParaRPr sz="2000"/>
          </a:p>
        </p:txBody>
      </p:sp>
      <p:sp>
        <p:nvSpPr>
          <p:cNvPr id="405" name="Google Shape;405;p50"/>
          <p:cNvSpPr/>
          <p:nvPr/>
        </p:nvSpPr>
        <p:spPr>
          <a:xfrm>
            <a:off x="6090150" y="1514125"/>
            <a:ext cx="1386000" cy="808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406" name="Google Shape;406;p50"/>
          <p:cNvSpPr/>
          <p:nvPr/>
        </p:nvSpPr>
        <p:spPr>
          <a:xfrm>
            <a:off x="149800" y="3451000"/>
            <a:ext cx="2017800" cy="9690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application, (interface) layer</a:t>
            </a:r>
            <a:endParaRPr/>
          </a:p>
        </p:txBody>
      </p:sp>
      <p:cxnSp>
        <p:nvCxnSpPr>
          <p:cNvPr id="407" name="Google Shape;407;p50"/>
          <p:cNvCxnSpPr/>
          <p:nvPr/>
        </p:nvCxnSpPr>
        <p:spPr>
          <a:xfrm>
            <a:off x="4793425" y="72075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0"/>
          <p:cNvCxnSpPr/>
          <p:nvPr/>
        </p:nvCxnSpPr>
        <p:spPr>
          <a:xfrm>
            <a:off x="6850825" y="72075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9" name="Google Shape;409;p50"/>
          <p:cNvSpPr/>
          <p:nvPr/>
        </p:nvSpPr>
        <p:spPr>
          <a:xfrm>
            <a:off x="2588200" y="3451000"/>
            <a:ext cx="2017800" cy="9690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</a:t>
            </a:r>
            <a:r>
              <a:rPr lang="ko"/>
              <a:t>layer</a:t>
            </a:r>
            <a:endParaRPr/>
          </a:p>
        </p:txBody>
      </p:sp>
      <p:sp>
        <p:nvSpPr>
          <p:cNvPr id="410" name="Google Shape;410;p50"/>
          <p:cNvSpPr/>
          <p:nvPr/>
        </p:nvSpPr>
        <p:spPr>
          <a:xfrm>
            <a:off x="4874200" y="3451000"/>
            <a:ext cx="1848900" cy="9690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domain layer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0725"/>
            <a:ext cx="8839201" cy="3232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1"/>
          <p:cNvCxnSpPr/>
          <p:nvPr/>
        </p:nvCxnSpPr>
        <p:spPr>
          <a:xfrm>
            <a:off x="8022925" y="-96075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1"/>
          <p:cNvCxnSpPr/>
          <p:nvPr/>
        </p:nvCxnSpPr>
        <p:spPr>
          <a:xfrm>
            <a:off x="4307125" y="72075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1"/>
          <p:cNvCxnSpPr/>
          <p:nvPr/>
        </p:nvCxnSpPr>
        <p:spPr>
          <a:xfrm>
            <a:off x="6165025" y="72075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3721175" y="1930175"/>
            <a:ext cx="1723879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5" name="Google Shape;115;p16"/>
          <p:cNvSpPr/>
          <p:nvPr/>
        </p:nvSpPr>
        <p:spPr>
          <a:xfrm>
            <a:off x="1282775" y="1930175"/>
            <a:ext cx="2176749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제작 순서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>
            <a:off x="5894160" y="2903102"/>
            <a:ext cx="1974665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8" name="Google Shape;118;p16"/>
          <p:cNvSpPr/>
          <p:nvPr/>
        </p:nvSpPr>
        <p:spPr>
          <a:xfrm>
            <a:off x="5097275" y="2226663"/>
            <a:ext cx="1455900" cy="677100"/>
          </a:xfrm>
          <a:prstGeom prst="homePlate">
            <a:avLst>
              <a:gd fmla="val 26565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BCommand 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execute()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180025" y="2226663"/>
            <a:ext cx="1913100" cy="6771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메소드() </a:t>
            </a:r>
            <a:r>
              <a:rPr lang="ko" sz="1200"/>
              <a:t>트랜잭션 발생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JdbcTemplate</a:t>
            </a:r>
            <a:r>
              <a:rPr lang="ko"/>
              <a:t> 사용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854775" y="1930175"/>
            <a:ext cx="1871884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1" name="Google Shape;121;p16"/>
          <p:cNvSpPr/>
          <p:nvPr/>
        </p:nvSpPr>
        <p:spPr>
          <a:xfrm>
            <a:off x="6216875" y="1398975"/>
            <a:ext cx="1052700" cy="762600"/>
          </a:xfrm>
          <a:prstGeom prst="cube">
            <a:avLst>
              <a:gd fmla="val 9368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Model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request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parameter..</a:t>
            </a:r>
            <a:endParaRPr sz="1100">
              <a:solidFill>
                <a:srgbClr val="9900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216875" y="2967075"/>
            <a:ext cx="1052700" cy="7626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쿼리결과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811275" y="2226663"/>
            <a:ext cx="1642200" cy="677100"/>
          </a:xfrm>
          <a:prstGeom prst="homePlate">
            <a:avLst>
              <a:gd fmla="val 1805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 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@RequestMapping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메소드()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98725" y="2076425"/>
            <a:ext cx="1455900" cy="9123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00"/>
                </a:solidFill>
              </a:rPr>
              <a:t>Dispatcher</a:t>
            </a:r>
            <a:br>
              <a:rPr b="1" lang="ko">
                <a:solidFill>
                  <a:srgbClr val="FFFF00"/>
                </a:solidFill>
              </a:rPr>
            </a:br>
            <a:r>
              <a:rPr b="1" lang="ko">
                <a:solidFill>
                  <a:srgbClr val="FFFF00"/>
                </a:solidFill>
              </a:rPr>
              <a:t>Servlet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159475" y="1398975"/>
            <a:ext cx="1052700" cy="762600"/>
          </a:xfrm>
          <a:prstGeom prst="cube">
            <a:avLst>
              <a:gd fmla="val 9368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Model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request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parameter..</a:t>
            </a:r>
            <a:endParaRPr sz="1100">
              <a:solidFill>
                <a:srgbClr val="9900FF"/>
              </a:solidFill>
            </a:endParaRPr>
          </a:p>
        </p:txBody>
      </p:sp>
      <p:cxnSp>
        <p:nvCxnSpPr>
          <p:cNvPr id="126" name="Google Shape;126;p16"/>
          <p:cNvCxnSpPr>
            <a:endCxn id="118" idx="1"/>
          </p:cNvCxnSpPr>
          <p:nvPr/>
        </p:nvCxnSpPr>
        <p:spPr>
          <a:xfrm>
            <a:off x="4453475" y="2565213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>
            <a:stCxn id="118" idx="3"/>
            <a:endCxn id="119" idx="1"/>
          </p:cNvCxnSpPr>
          <p:nvPr/>
        </p:nvCxnSpPr>
        <p:spPr>
          <a:xfrm>
            <a:off x="6553175" y="2565213"/>
            <a:ext cx="6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>
            <a:stCxn id="124" idx="3"/>
            <a:endCxn id="123" idx="1"/>
          </p:cNvCxnSpPr>
          <p:nvPr/>
        </p:nvCxnSpPr>
        <p:spPr>
          <a:xfrm>
            <a:off x="1654625" y="2532575"/>
            <a:ext cx="11568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/>
          <p:nvPr/>
        </p:nvSpPr>
        <p:spPr>
          <a:xfrm>
            <a:off x="1758575" y="1398975"/>
            <a:ext cx="1052700" cy="762600"/>
          </a:xfrm>
          <a:prstGeom prst="cube">
            <a:avLst>
              <a:gd fmla="val 9368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Model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request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parameter..</a:t>
            </a:r>
            <a:endParaRPr sz="1100">
              <a:solidFill>
                <a:srgbClr val="9900FF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 rot="10800000">
            <a:off x="3684360" y="2903102"/>
            <a:ext cx="1974665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16"/>
          <p:cNvSpPr/>
          <p:nvPr/>
        </p:nvSpPr>
        <p:spPr>
          <a:xfrm rot="10800000">
            <a:off x="1550760" y="2903102"/>
            <a:ext cx="1974665" cy="294323"/>
          </a:xfrm>
          <a:custGeom>
            <a:rect b="b" l="l" r="r" t="t"/>
            <a:pathLst>
              <a:path extrusionOk="0" h="22829" w="126500">
                <a:moveTo>
                  <a:pt x="0" y="20609"/>
                </a:moveTo>
                <a:cubicBezTo>
                  <a:pt x="10008" y="17175"/>
                  <a:pt x="39883" y="55"/>
                  <a:pt x="60045" y="6"/>
                </a:cubicBezTo>
                <a:cubicBezTo>
                  <a:pt x="80207" y="-43"/>
                  <a:pt x="110327" y="16538"/>
                  <a:pt x="120972" y="20315"/>
                </a:cubicBezTo>
                <a:cubicBezTo>
                  <a:pt x="131617" y="24092"/>
                  <a:pt x="123425" y="22277"/>
                  <a:pt x="123915" y="226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2" name="Google Shape;132;p16"/>
          <p:cNvSpPr/>
          <p:nvPr/>
        </p:nvSpPr>
        <p:spPr>
          <a:xfrm>
            <a:off x="4159475" y="2967075"/>
            <a:ext cx="1052700" cy="7626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쿼리결과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797275" y="2967075"/>
            <a:ext cx="1518300" cy="7626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ModelAndView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결과값들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562775" y="4226024"/>
            <a:ext cx="946800" cy="614100"/>
          </a:xfrm>
          <a:prstGeom prst="homePlate">
            <a:avLst>
              <a:gd fmla="val 1805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</a:t>
            </a:r>
            <a:endParaRPr/>
          </a:p>
        </p:txBody>
      </p:sp>
      <p:cxnSp>
        <p:nvCxnSpPr>
          <p:cNvPr id="135" name="Google Shape;135;p16"/>
          <p:cNvCxnSpPr>
            <a:stCxn id="124" idx="2"/>
            <a:endCxn id="134" idx="0"/>
          </p:cNvCxnSpPr>
          <p:nvPr/>
        </p:nvCxnSpPr>
        <p:spPr>
          <a:xfrm>
            <a:off x="926675" y="2988725"/>
            <a:ext cx="54000" cy="123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6"/>
          <p:cNvSpPr/>
          <p:nvPr/>
        </p:nvSpPr>
        <p:spPr>
          <a:xfrm>
            <a:off x="299425" y="3349825"/>
            <a:ext cx="1052700" cy="532200"/>
          </a:xfrm>
          <a:prstGeom prst="cube">
            <a:avLst>
              <a:gd fmla="val 1117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결과값들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1707175" y="2416050"/>
            <a:ext cx="98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HandlerMapping</a:t>
            </a:r>
            <a:br>
              <a:rPr lang="ko" sz="1000">
                <a:solidFill>
                  <a:srgbClr val="434343"/>
                </a:solidFill>
              </a:rPr>
            </a:br>
            <a:r>
              <a:rPr lang="ko" sz="1000">
                <a:solidFill>
                  <a:srgbClr val="434343"/>
                </a:solidFill>
              </a:rPr>
              <a:t>호출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577775" y="24160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호출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635175" y="2416050"/>
            <a:ext cx="3237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호출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8329225" y="19385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599213" y="19301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528625" y="19385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166425" y="4224575"/>
            <a:ext cx="463500" cy="441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501875" y="4102925"/>
            <a:ext cx="6379800" cy="7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‘일반적인’ 순서다.  그러나, 익숙해지고, 설계에 능숙해지만,  순서에 관계없이 동시 다발적으로 진행되기도 하다.   그러나,  뭐가 뭔지도 모르고,  찍듯이 (설계없이) 코딩하는 것은 패망의 지름길!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/>
          <p:nvPr/>
        </p:nvSpPr>
        <p:spPr>
          <a:xfrm>
            <a:off x="109575" y="153500"/>
            <a:ext cx="2315400" cy="193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@Controller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BoardController</a:t>
            </a:r>
            <a:endParaRPr sz="2000"/>
          </a:p>
        </p:txBody>
      </p:sp>
      <p:sp>
        <p:nvSpPr>
          <p:cNvPr id="424" name="Google Shape;424;p52"/>
          <p:cNvSpPr/>
          <p:nvPr/>
        </p:nvSpPr>
        <p:spPr>
          <a:xfrm>
            <a:off x="3247800" y="153500"/>
            <a:ext cx="2199000" cy="1204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@Service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WriteService</a:t>
            </a:r>
            <a:endParaRPr sz="2000"/>
          </a:p>
        </p:txBody>
      </p:sp>
      <p:sp>
        <p:nvSpPr>
          <p:cNvPr id="425" name="Google Shape;425;p52"/>
          <p:cNvSpPr/>
          <p:nvPr/>
        </p:nvSpPr>
        <p:spPr>
          <a:xfrm>
            <a:off x="6617800" y="197900"/>
            <a:ext cx="1906500" cy="11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@Component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WriteDAO</a:t>
            </a:r>
            <a:endParaRPr sz="2000"/>
          </a:p>
        </p:txBody>
      </p:sp>
      <p:sp>
        <p:nvSpPr>
          <p:cNvPr id="426" name="Google Shape;426;p52"/>
          <p:cNvSpPr/>
          <p:nvPr/>
        </p:nvSpPr>
        <p:spPr>
          <a:xfrm>
            <a:off x="109575" y="2134700"/>
            <a:ext cx="2315400" cy="1488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@Controller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MemberController</a:t>
            </a:r>
            <a:endParaRPr sz="2000"/>
          </a:p>
        </p:txBody>
      </p:sp>
      <p:sp>
        <p:nvSpPr>
          <p:cNvPr id="427" name="Google Shape;427;p52"/>
          <p:cNvSpPr/>
          <p:nvPr/>
        </p:nvSpPr>
        <p:spPr>
          <a:xfrm>
            <a:off x="109575" y="3652350"/>
            <a:ext cx="2315400" cy="1383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@Controller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GoodController</a:t>
            </a:r>
            <a:endParaRPr sz="2000"/>
          </a:p>
        </p:txBody>
      </p:sp>
      <p:sp>
        <p:nvSpPr>
          <p:cNvPr id="428" name="Google Shape;428;p52"/>
          <p:cNvSpPr/>
          <p:nvPr/>
        </p:nvSpPr>
        <p:spPr>
          <a:xfrm>
            <a:off x="3247800" y="1507675"/>
            <a:ext cx="2199000" cy="111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@Service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LoginService</a:t>
            </a:r>
            <a:endParaRPr sz="2000"/>
          </a:p>
        </p:txBody>
      </p:sp>
      <p:sp>
        <p:nvSpPr>
          <p:cNvPr id="429" name="Google Shape;429;p52"/>
          <p:cNvSpPr/>
          <p:nvPr/>
        </p:nvSpPr>
        <p:spPr>
          <a:xfrm>
            <a:off x="3247800" y="2726875"/>
            <a:ext cx="2199000" cy="111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@Service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SignService</a:t>
            </a:r>
            <a:endParaRPr sz="2000"/>
          </a:p>
        </p:txBody>
      </p:sp>
      <p:sp>
        <p:nvSpPr>
          <p:cNvPr id="430" name="Google Shape;430;p52"/>
          <p:cNvSpPr/>
          <p:nvPr/>
        </p:nvSpPr>
        <p:spPr>
          <a:xfrm>
            <a:off x="3247800" y="3946075"/>
            <a:ext cx="2199000" cy="111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@Service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SalesService</a:t>
            </a:r>
            <a:endParaRPr sz="2000"/>
          </a:p>
        </p:txBody>
      </p:sp>
      <p:sp>
        <p:nvSpPr>
          <p:cNvPr id="431" name="Google Shape;431;p52"/>
          <p:cNvSpPr/>
          <p:nvPr/>
        </p:nvSpPr>
        <p:spPr>
          <a:xfrm>
            <a:off x="6617800" y="1398410"/>
            <a:ext cx="1906500" cy="11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@Component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MemberDAO</a:t>
            </a:r>
            <a:endParaRPr sz="2000"/>
          </a:p>
        </p:txBody>
      </p:sp>
      <p:sp>
        <p:nvSpPr>
          <p:cNvPr id="432" name="Google Shape;432;p52"/>
          <p:cNvSpPr/>
          <p:nvPr/>
        </p:nvSpPr>
        <p:spPr>
          <a:xfrm>
            <a:off x="6617800" y="2617610"/>
            <a:ext cx="1906500" cy="11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@Component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AuthDAO</a:t>
            </a:r>
            <a:endParaRPr sz="2000"/>
          </a:p>
        </p:txBody>
      </p:sp>
      <p:sp>
        <p:nvSpPr>
          <p:cNvPr id="433" name="Google Shape;433;p52"/>
          <p:cNvSpPr/>
          <p:nvPr/>
        </p:nvSpPr>
        <p:spPr>
          <a:xfrm>
            <a:off x="6617800" y="3836810"/>
            <a:ext cx="1906500" cy="11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@Component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GoodDAO</a:t>
            </a:r>
            <a:endParaRPr sz="2000"/>
          </a:p>
        </p:txBody>
      </p:sp>
      <p:cxnSp>
        <p:nvCxnSpPr>
          <p:cNvPr id="434" name="Google Shape;434;p52"/>
          <p:cNvCxnSpPr>
            <a:stCxn id="425" idx="1"/>
            <a:endCxn id="424" idx="3"/>
          </p:cNvCxnSpPr>
          <p:nvPr/>
        </p:nvCxnSpPr>
        <p:spPr>
          <a:xfrm rot="10800000">
            <a:off x="5446900" y="755600"/>
            <a:ext cx="1170900" cy="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52"/>
          <p:cNvCxnSpPr>
            <a:stCxn id="431" idx="1"/>
            <a:endCxn id="424" idx="3"/>
          </p:cNvCxnSpPr>
          <p:nvPr/>
        </p:nvCxnSpPr>
        <p:spPr>
          <a:xfrm rot="10800000">
            <a:off x="5446900" y="755510"/>
            <a:ext cx="1170900" cy="1200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52"/>
          <p:cNvCxnSpPr>
            <a:stCxn id="432" idx="1"/>
            <a:endCxn id="424" idx="3"/>
          </p:cNvCxnSpPr>
          <p:nvPr/>
        </p:nvCxnSpPr>
        <p:spPr>
          <a:xfrm rot="10800000">
            <a:off x="5446900" y="755510"/>
            <a:ext cx="1170900" cy="2420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52"/>
          <p:cNvCxnSpPr>
            <a:stCxn id="431" idx="1"/>
            <a:endCxn id="428" idx="3"/>
          </p:cNvCxnSpPr>
          <p:nvPr/>
        </p:nvCxnSpPr>
        <p:spPr>
          <a:xfrm flipH="1">
            <a:off x="5446900" y="1956410"/>
            <a:ext cx="1170900" cy="107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2"/>
          <p:cNvCxnSpPr>
            <a:stCxn id="431" idx="1"/>
            <a:endCxn id="429" idx="3"/>
          </p:cNvCxnSpPr>
          <p:nvPr/>
        </p:nvCxnSpPr>
        <p:spPr>
          <a:xfrm flipH="1">
            <a:off x="5446900" y="1956410"/>
            <a:ext cx="1170900" cy="1326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2"/>
          <p:cNvCxnSpPr>
            <a:stCxn id="433" idx="1"/>
            <a:endCxn id="430" idx="3"/>
          </p:cNvCxnSpPr>
          <p:nvPr/>
        </p:nvCxnSpPr>
        <p:spPr>
          <a:xfrm flipH="1">
            <a:off x="5446900" y="4394810"/>
            <a:ext cx="1170900" cy="107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52"/>
          <p:cNvCxnSpPr>
            <a:stCxn id="433" idx="1"/>
            <a:endCxn id="428" idx="3"/>
          </p:cNvCxnSpPr>
          <p:nvPr/>
        </p:nvCxnSpPr>
        <p:spPr>
          <a:xfrm rot="10800000">
            <a:off x="5446900" y="2063510"/>
            <a:ext cx="1170900" cy="2331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52"/>
          <p:cNvCxnSpPr>
            <a:stCxn id="424" idx="1"/>
            <a:endCxn id="423" idx="3"/>
          </p:cNvCxnSpPr>
          <p:nvPr/>
        </p:nvCxnSpPr>
        <p:spPr>
          <a:xfrm flipH="1">
            <a:off x="2424900" y="755600"/>
            <a:ext cx="822900" cy="363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52"/>
          <p:cNvCxnSpPr>
            <a:stCxn id="428" idx="1"/>
            <a:endCxn id="423" idx="3"/>
          </p:cNvCxnSpPr>
          <p:nvPr/>
        </p:nvCxnSpPr>
        <p:spPr>
          <a:xfrm rot="10800000">
            <a:off x="2424900" y="1119475"/>
            <a:ext cx="822900" cy="944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52"/>
          <p:cNvCxnSpPr>
            <a:stCxn id="429" idx="1"/>
            <a:endCxn id="423" idx="3"/>
          </p:cNvCxnSpPr>
          <p:nvPr/>
        </p:nvCxnSpPr>
        <p:spPr>
          <a:xfrm rot="10800000">
            <a:off x="2424900" y="1119475"/>
            <a:ext cx="822900" cy="2163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52"/>
          <p:cNvCxnSpPr>
            <a:stCxn id="430" idx="1"/>
            <a:endCxn id="427" idx="3"/>
          </p:cNvCxnSpPr>
          <p:nvPr/>
        </p:nvCxnSpPr>
        <p:spPr>
          <a:xfrm rot="10800000">
            <a:off x="2424900" y="4343875"/>
            <a:ext cx="822900" cy="158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52"/>
          <p:cNvCxnSpPr>
            <a:stCxn id="429" idx="1"/>
            <a:endCxn id="426" idx="3"/>
          </p:cNvCxnSpPr>
          <p:nvPr/>
        </p:nvCxnSpPr>
        <p:spPr>
          <a:xfrm rot="10800000">
            <a:off x="2424900" y="2878975"/>
            <a:ext cx="822900" cy="4038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JdbcTemplate 의 쿼리 메소드 (추천)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748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다양한 + 오버로딩 된 메소드들이 제공되지만,  초기 단계에선 아래정도만 사용하여 시작하겠습니다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</a:t>
            </a:r>
            <a:r>
              <a:rPr lang="ko">
                <a:solidFill>
                  <a:schemeClr val="accent2"/>
                </a:solidFill>
              </a:rPr>
              <a:t>PSS</a:t>
            </a:r>
            <a:r>
              <a:rPr lang="ko"/>
              <a:t> : 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PreparedStatementSetter 객체</a:t>
            </a:r>
            <a:endParaRPr/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391400" y="15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{490E844A-7291-40B6-A470-73328E434F65}</a:tableStyleId>
              </a:tblPr>
              <a:tblGrid>
                <a:gridCol w="1044750"/>
                <a:gridCol w="1520450"/>
                <a:gridCol w="4005900"/>
                <a:gridCol w="1611000"/>
              </a:tblGrid>
              <a:tr h="36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SQL 명령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방식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추천 메소드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리턴값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6128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SELECT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Statement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9900FF"/>
                          </a:solidFill>
                        </a:rPr>
                        <a:t>query</a:t>
                      </a:r>
                      <a:r>
                        <a:rPr lang="ko"/>
                        <a:t>(</a:t>
                      </a:r>
                      <a:r>
                        <a:rPr i="1" lang="ko">
                          <a:solidFill>
                            <a:srgbClr val="0000FF"/>
                          </a:solidFill>
                        </a:rPr>
                        <a:t>"SQL"</a:t>
                      </a:r>
                      <a:r>
                        <a:rPr lang="ko"/>
                        <a:t>, </a:t>
                      </a:r>
                      <a:r>
                        <a:rPr lang="ko">
                          <a:solidFill>
                            <a:srgbClr val="660000"/>
                          </a:solidFill>
                        </a:rPr>
                        <a:t>RowMapper</a:t>
                      </a:r>
                      <a:r>
                        <a:rPr lang="ko"/>
                        <a:t>&lt;T&gt;)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/>
                        <a:t>List&lt;T&gt;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12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PreparedStatement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9900FF"/>
                          </a:solidFill>
                        </a:rPr>
                        <a:t>query</a:t>
                      </a:r>
                      <a:r>
                        <a:rPr lang="ko"/>
                        <a:t>(</a:t>
                      </a:r>
                      <a:r>
                        <a:rPr i="1" lang="ko">
                          <a:solidFill>
                            <a:srgbClr val="0000FF"/>
                          </a:solidFill>
                        </a:rPr>
                        <a:t>"SQL"</a:t>
                      </a:r>
                      <a:r>
                        <a:rPr lang="ko"/>
                        <a:t>, </a:t>
                      </a:r>
                      <a:r>
                        <a:rPr lang="ko">
                          <a:solidFill>
                            <a:schemeClr val="accent2"/>
                          </a:solidFill>
                        </a:rPr>
                        <a:t>PSS</a:t>
                      </a:r>
                      <a:r>
                        <a:rPr lang="ko"/>
                        <a:t>, </a:t>
                      </a:r>
                      <a:r>
                        <a:rPr lang="ko">
                          <a:solidFill>
                            <a:srgbClr val="660000"/>
                          </a:solidFill>
                        </a:rPr>
                        <a:t>RowMapper</a:t>
                      </a:r>
                      <a:r>
                        <a:rPr lang="ko"/>
                        <a:t>&lt;T&gt;)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/>
                        <a:t>List&lt;T&gt;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128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DML 명령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INSERT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UPDATE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DELETE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Statement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9900FF"/>
                          </a:solidFill>
                        </a:rPr>
                        <a:t>update</a:t>
                      </a:r>
                      <a:r>
                        <a:rPr lang="ko"/>
                        <a:t>(</a:t>
                      </a:r>
                      <a:r>
                        <a:rPr i="1" lang="ko">
                          <a:solidFill>
                            <a:srgbClr val="0000FF"/>
                          </a:solidFill>
                        </a:rPr>
                        <a:t>"SQL"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int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12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PreparedStatement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9900FF"/>
                          </a:solidFill>
                        </a:rPr>
                        <a:t>update</a:t>
                      </a:r>
                      <a:r>
                        <a:rPr lang="ko"/>
                        <a:t>(</a:t>
                      </a:r>
                      <a:r>
                        <a:rPr i="1" lang="ko">
                          <a:solidFill>
                            <a:srgbClr val="0000FF"/>
                          </a:solidFill>
                        </a:rPr>
                        <a:t>"SQL"</a:t>
                      </a:r>
                      <a:r>
                        <a:rPr lang="ko"/>
                        <a:t>, </a:t>
                      </a:r>
                      <a:r>
                        <a:rPr lang="ko">
                          <a:solidFill>
                            <a:schemeClr val="accent2"/>
                          </a:solidFill>
                        </a:rPr>
                        <a:t>PSS</a:t>
                      </a:r>
                      <a:r>
                        <a:rPr lang="ko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9900FF"/>
                          </a:solidFill>
                        </a:rPr>
                        <a:t>update</a:t>
                      </a:r>
                      <a:r>
                        <a:rPr lang="ko"/>
                        <a:t>(PreparedStatementCreator)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int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99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AutoNum type="arabicPeriod"/>
            </a:pPr>
            <a:r>
              <a:rPr lang="ko">
                <a:solidFill>
                  <a:srgbClr val="FFFF00"/>
                </a:solidFill>
              </a:rPr>
              <a:t> /board/list.do   :  목록 보기 작성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의 </a:t>
            </a:r>
            <a:r>
              <a:rPr lang="ko">
                <a:solidFill>
                  <a:srgbClr val="0000FF"/>
                </a:solidFill>
              </a:rPr>
              <a:t>select()</a:t>
            </a:r>
            <a:r>
              <a:rPr lang="ko"/>
              <a:t> 작성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11700" y="1266325"/>
            <a:ext cx="8520600" cy="16077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SELECT</a:t>
            </a:r>
            <a:r>
              <a:rPr lang="ko"/>
              <a:t> 쿼리 를 수행할때는 JdbcTemplate 의 </a:t>
            </a:r>
            <a:r>
              <a:rPr b="1" lang="ko">
                <a:solidFill>
                  <a:srgbClr val="0000FF"/>
                </a:solidFill>
              </a:rPr>
              <a:t>query()</a:t>
            </a:r>
            <a:r>
              <a:rPr lang="ko"/>
              <a:t>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query() 의 첫번째 매개변수 : </a:t>
            </a:r>
            <a:r>
              <a:rPr lang="ko">
                <a:solidFill>
                  <a:srgbClr val="9900FF"/>
                </a:solidFill>
              </a:rPr>
              <a:t>SQL </a:t>
            </a:r>
            <a:r>
              <a:rPr lang="ko"/>
              <a:t>쿼리문</a:t>
            </a:r>
            <a:br>
              <a:rPr lang="ko"/>
            </a:br>
            <a:r>
              <a:rPr lang="ko"/>
              <a:t>query() 의 두번째 매개변수 :</a:t>
            </a:r>
            <a:r>
              <a:rPr lang="ko">
                <a:solidFill>
                  <a:srgbClr val="9900FF"/>
                </a:solidFill>
              </a:rPr>
              <a:t> RowMapper</a:t>
            </a:r>
            <a:r>
              <a:rPr lang="ko"/>
              <a:t> 객체 :   각각 [row] → [DTO] 로변환</a:t>
            </a:r>
            <a:br>
              <a:rPr lang="ko"/>
            </a:br>
            <a:r>
              <a:rPr lang="ko"/>
              <a:t>query() 의 리턴타입 :  </a:t>
            </a:r>
            <a:r>
              <a:rPr lang="ko">
                <a:solidFill>
                  <a:srgbClr val="FF00FF"/>
                </a:solidFill>
              </a:rPr>
              <a:t>DTO 를 담은 List </a:t>
            </a:r>
            <a:r>
              <a:rPr lang="ko"/>
              <a:t>리턴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120950" y="4618000"/>
            <a:ext cx="6902100" cy="316500"/>
          </a:xfrm>
          <a:prstGeom prst="wedgeRectCallout">
            <a:avLst>
              <a:gd fmla="val -20504" name="adj1"/>
              <a:gd fmla="val -94171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</a:rPr>
              <a:t>query() 메소드는 다양한 방법으로 오버로딩 되어 있습니다만.. 본 예제에서는 이 방법만 소개시켜드립니다.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25" y="3026425"/>
            <a:ext cx="8410763" cy="1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버젼 과 비교해보자.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081325" y="3346650"/>
            <a:ext cx="46746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초~! 간단해짐!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25" y="1047275"/>
            <a:ext cx="2827324" cy="253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25" y="3676117"/>
            <a:ext cx="2370899" cy="10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3274525" y="2395775"/>
            <a:ext cx="618000" cy="7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1328" y="2219650"/>
            <a:ext cx="4917821" cy="84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64025"/>
            <a:ext cx="43314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JdbcTemplate 의 주요 메소드들.. 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3100" y="1760825"/>
            <a:ext cx="3750000" cy="22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SELECT</a:t>
            </a:r>
            <a:r>
              <a:rPr lang="ko"/>
              <a:t> 명령을 위해서는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query</a:t>
            </a:r>
            <a:r>
              <a:rPr lang="ko"/>
              <a:t>( .. )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queryFor</a:t>
            </a:r>
            <a:r>
              <a:rPr b="1" lang="ko">
                <a:solidFill>
                  <a:srgbClr val="0000FF"/>
                </a:solidFill>
              </a:rPr>
              <a:t>○○○</a:t>
            </a:r>
            <a:r>
              <a:rPr lang="ko"/>
              <a:t>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DML / 그밖의 SQL 명령</a:t>
            </a:r>
            <a:r>
              <a:rPr lang="ko"/>
              <a:t>은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execute</a:t>
            </a:r>
            <a:r>
              <a:rPr lang="ko"/>
              <a:t>(..)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932" y="36800"/>
            <a:ext cx="403748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398" y="1291748"/>
            <a:ext cx="1391525" cy="4382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1"/>
          <p:cNvSpPr txBox="1"/>
          <p:nvPr/>
        </p:nvSpPr>
        <p:spPr>
          <a:xfrm>
            <a:off x="2641850" y="4375175"/>
            <a:ext cx="1972200" cy="62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JdbcTemplate</a:t>
            </a:r>
            <a:r>
              <a:rPr lang="ko" u="sng">
                <a:solidFill>
                  <a:schemeClr val="hlink"/>
                </a:solidFill>
                <a:hlinkClick r:id="rId5"/>
              </a:rPr>
              <a:t>공식 Document (클릭)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