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</p:sldIdLst>
  <p:sldSz cy="5143500" cx="9144000"/>
  <p:notesSz cx="6858000" cy="9144000"/>
  <p:embeddedFontLst>
    <p:embeddedFont>
      <p:font typeface="PT Sans Narrow"/>
      <p:regular r:id="rId59"/>
      <p:bold r:id="rId60"/>
    </p:embeddedFont>
    <p:embeddedFont>
      <p:font typeface="Open Sans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OpenSans-bold.fntdata"/><Relationship Id="rId61" Type="http://schemas.openxmlformats.org/officeDocument/2006/relationships/font" Target="fonts/OpenSans-regular.fntdata"/><Relationship Id="rId20" Type="http://schemas.openxmlformats.org/officeDocument/2006/relationships/slide" Target="slides/slide16.xml"/><Relationship Id="rId64" Type="http://schemas.openxmlformats.org/officeDocument/2006/relationships/font" Target="fonts/OpenSans-boldItalic.fntdata"/><Relationship Id="rId63" Type="http://schemas.openxmlformats.org/officeDocument/2006/relationships/font" Target="fonts/OpenSans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PTSansNarrow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font" Target="fonts/PTSansNarrow-regular.fntdata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de.lds.org/nexus/content/groups/main-repo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06383b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06383b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d06383b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d06383b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d06383b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d06383b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d06383b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d06383b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d06383be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d06383be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DROP TABLE test_card CASCADE CONSTRAINTS;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DROP TABLE test_ticket CASCADE CONSTRAINTS;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CREATE TABLE test_card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user_id varchar2(20) NOT NULL,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buy_amount number DEFAULT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CREATE TABLE test_ticket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user_id varchar2(20) NOT NULL,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ticket_count number NOT NULL,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CONSTRAINT ticket_buy_limit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CHECK (ticket_count BETWEEN 1 AND 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SET LINESIZE 120;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SET PAGESIZE 100;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col user_id for a8;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col ticket_count for 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col buy_amount for 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SELECT * FROM test_card;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SELECT * FROM test_ticket;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d06383be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d06383be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d06383be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d06383be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d06383be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d06383be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d06383be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d06383be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d06383be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d06383be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&lt;!-- spring-jdbc 빈 객체 생성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&lt;!-- DataSource 객체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&lt;beans:bean name="dataSource" class="org.springframework.jdbc.datasource.DriverManagerDataSource"&gt;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&lt;beans:property name="driverClassName" value="oracle.jdbc.driver.OracleDriver"/&gt;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&lt;beans:property name="url" value="jdbc:oracle:thin:@localhost:1521:XE"/&gt;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&lt;beans:property name="username" value="scott"/&gt;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&lt;beans:property name="password" value="tiger"/&gt;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&lt;/beans:bean&gt;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&lt;!-- JdbcTemplate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&lt;beans:bean name="template" class="org.springframework.jdbc.core.JdbcTemplate"&gt;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&lt;beans:property name="dataSource" ref="dataSource"/&gt;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&lt;/beans:bean&gt;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f273bd14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f273bd14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d06383be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d06383be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d06383be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d06383be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@Component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@Qualifier("dao1")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public class TicketDAO1 implements TicketDAO 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JdbcTemplate template;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@Autowired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public void setTemplate(JdbcTemplate template) 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this.template = template;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// 티켓 구매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@Override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public void buyTicket(final TicketDTO dto) 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System.out.println("buyTicket()");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System.out.println("user id : " + dto.getUserId());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System.out.println("ticket count : " + dto.getTicketCount());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// 카드사 결재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template.update(new PreparedStatementCreator() 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	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	@Override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	public PreparedStatement createPreparedStatement(Connection con) throws SQLException 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		String sql = "INSERT INTO test_card VALUES (?, ?)";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		PreparedStatement pstmt = con.prepareStatement(sql);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		pstmt.setString(1, dto.getUserId());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		pstmt.setInt(2, dto.getTicketCount());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		return pstmt;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	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});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// 공연사 발권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template.update(new PreparedStatementCreator() 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	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	@Override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	public PreparedStatement createPreparedStatement(Connection con) throws SQLException 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		String sql = "INSERT INTO test_ticket VALUES (?, ?)";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		PreparedStatement pstmt = con.prepareStatement(sql);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		pstmt.setString(1, dto.getUserId());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		pstmt.setInt(2, dto.getTicketCount());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		return pstmt;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	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});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} // end buyTicket()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} // end DAO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d06383be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d06383be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d06383be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d06383be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d06383bec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d06383be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d06383be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d06383be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http-equiv="Content-Type" content="text/html; charset=UTF-8"&gt;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&lt;title&gt;티켓 결제&lt;/title&gt;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&lt;p&gt;카드 결제&lt;/p&gt;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&lt;form action="buy_ticket_card"&gt;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고객 아이디 : &lt;input type="text" name="userId" &gt;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티켓 구매수 : &lt;input type="text" name="ticketCount" &gt;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&lt;input type="submit" value="구매" &gt;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&lt;/form&gt;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d06383be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d06383be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http-equiv="Content-Type" content="text/html; charset=UTF-8"&gt;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&lt;title&gt;구매 완료&lt;/title&gt;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&lt;p&gt;결제 완료&lt;/p&gt;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 아이디 : ${ticketInfo.userId }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티켓 구매수 : ${ticketInfo.ticketCount }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&lt;button onclick="history.back()"&gt;돌아가기&lt;/button&gt;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d06383bec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d06383bec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alert('트랜잭션 에러 발생.  이전페이지로 돌아갑니다');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history.back();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d06383be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d06383be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d06383be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d06383be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f273bd14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f273bd14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d06383bec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d06383be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d06383bec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d06383bec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d06383bec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d06383bec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d06383bec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d06383bec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d06383be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d06383be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&lt;!-- PlatformTransactionManger 빈객체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&lt;beans:bean name="transactionManager"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class="org.springframework.jdbc.datasource.DataSourceTransactionManager"&gt;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&lt;beans:property name="dataSource" ref="dataSource" 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&lt;/beans:bean&gt;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d06383bec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d06383bec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d06383bec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d06383bec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d06383be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d06383be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d06383be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d06383be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d06383bec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d06383be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f273bd142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f273bd14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d06383bec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d06383bec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d06383bec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d06383bec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d06383bec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d06383bec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d06383bec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d06383be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d06383bec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4d06383bec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d06383bec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d06383bec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&lt;!--TransactionTemplate 객체 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&lt;beans:bean name="transactionTemplate"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class="org.springframework.transaction.support.TransactionTemplate"&gt;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&lt;beans:property name="transactionManager" ref="transactionManager"/&gt;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&lt;/beans:bean&gt;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d06383bec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4d06383bec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4d06383bec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4d06383bec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4d06383bec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4d06383bec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d06383bec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d06383bec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f273bd14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f273bd14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&lt;!-- 스프링 컨테이너 인코딩 설정 --&gt;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&lt;filter&gt;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&lt;filter-name&gt;encodingFilter&lt;/filter-name&gt;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&lt;filter-class&gt;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	org.springframework.web.filter.CharacterEncodingFilter     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&lt;/filter-class&gt;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&lt;init-param&gt;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	&lt;param-name&gt;encoding&lt;/param-name&gt;   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	&lt;param-value&gt;UTF-8&lt;/param-value&gt;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&lt;/init-param&gt;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&lt;init-param&gt;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	&lt;param-name&gt;forceEncoding&lt;/param-name&gt;  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	&lt;param-value&gt;true&lt;/param-value&gt;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&lt;/init-param&gt;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&lt;/filter&gt;    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&lt;filter-mapping&gt;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&lt;filter-name&gt;encodingFilter&lt;/filter-name&gt;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&lt;url-pattern&gt;/*&lt;/url-pattern&gt;                 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&lt;/filter-mapping&gt;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d93a2f00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ad93a2f00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ad93a2f00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ad93a2f00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ad90dbc02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ad90dbc02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&lt;!-- @Transactional 사용 --&gt;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&lt;tx:annotation-driven transaction-manager="transactionManager"/&gt;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ad93a2f007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ad93a2f007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ad93a2f007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ad93a2f00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273bd14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273bd14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f273bd14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f273bd14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&lt;!--dependencies 위에 설정 --&gt;</a:t>
            </a:r>
            <a:br>
              <a:rPr lang="ko"/>
            </a:br>
            <a:r>
              <a:rPr lang="ko"/>
              <a:t>  &lt;repositories&gt;</a:t>
            </a:r>
            <a:br>
              <a:rPr lang="ko"/>
            </a:br>
            <a:r>
              <a:rPr lang="ko"/>
              <a:t>        &lt;repository&gt;</a:t>
            </a:r>
            <a:br>
              <a:rPr lang="ko"/>
            </a:br>
            <a:r>
              <a:rPr lang="ko"/>
              <a:t>         &lt;id&gt;oracle&lt;/id&gt;</a:t>
            </a:r>
            <a:br>
              <a:rPr lang="ko"/>
            </a:br>
            <a:r>
              <a:rPr lang="ko"/>
              <a:t>         &lt;name&gt;ORACLE JDBC Repository&lt;/name&gt;</a:t>
            </a:r>
            <a:br>
              <a:rPr lang="ko"/>
            </a:br>
            <a:r>
              <a:rPr lang="ko"/>
              <a:t>         &lt;url&gt;</a:t>
            </a:r>
            <a:r>
              <a:rPr lang="ko" u="sng">
                <a:solidFill>
                  <a:schemeClr val="hlink"/>
                </a:solidFill>
                <a:hlinkClick r:id="rId2"/>
              </a:rPr>
              <a:t>https://code.lds.org/nexus/content/groups/main-repo</a:t>
            </a:r>
            <a:r>
              <a:rPr lang="ko"/>
              <a:t>&lt;/url&gt;</a:t>
            </a:r>
            <a:br>
              <a:rPr lang="ko"/>
            </a:br>
            <a:r>
              <a:rPr lang="ko"/>
              <a:t>        &lt;/repository&gt;</a:t>
            </a:r>
            <a:br>
              <a:rPr lang="ko"/>
            </a:br>
            <a:r>
              <a:rPr lang="ko"/>
              <a:t>  &lt;/repositories&gt;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273bd14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f273bd14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&lt;!-- dependencies 안쪽 에 설정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&lt;!-- ojdbc6 --&gt;</a:t>
            </a:r>
            <a:br>
              <a:rPr lang="ko"/>
            </a:br>
            <a:r>
              <a:rPr lang="ko"/>
              <a:t>       &lt;dependency&gt;</a:t>
            </a:r>
            <a:br>
              <a:rPr lang="ko"/>
            </a:br>
            <a:r>
              <a:rPr lang="ko"/>
              <a:t>         &lt;groupId&gt;com.oracle&lt;/groupId&gt;</a:t>
            </a:r>
            <a:br>
              <a:rPr lang="ko"/>
            </a:br>
            <a:r>
              <a:rPr lang="ko"/>
              <a:t>         &lt;artifactId&gt;ojdbc6&lt;/artifactId&gt;</a:t>
            </a:r>
            <a:br>
              <a:rPr lang="ko"/>
            </a:br>
            <a:r>
              <a:rPr lang="ko"/>
              <a:t>         &lt;version&gt;11.2.0.3&lt;/version&gt;</a:t>
            </a:r>
            <a:br>
              <a:rPr lang="ko"/>
            </a:br>
            <a:r>
              <a:rPr lang="ko"/>
              <a:t>      &lt;/dependency&gt;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d06383be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d06383be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&lt;!-- spring-jdbc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    &lt;groupId&gt;org.springframework&lt;/groupId&gt;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    &lt;artifactId&gt;spring-jdbc&lt;/artifactId&gt;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    &lt;version&gt;${org.springframework-version}&lt;/version&gt;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&lt;/dependency&gt;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Relationship Id="rId4" Type="http://schemas.openxmlformats.org/officeDocument/2006/relationships/hyperlink" Target="https://docs.spring.io/spring-framework/docs/current/javadoc-api/org/springframework/jdbc/datasource/DataSourceTransactionManager.html" TargetMode="External"/><Relationship Id="rId5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8.png"/><Relationship Id="rId4" Type="http://schemas.openxmlformats.org/officeDocument/2006/relationships/image" Target="../media/image4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de.lds.org/nexus/content/groups/main-repo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Transaction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STS14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시나리오 + DDL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트랜잭션..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‘카드’로 ‘티켓’ 구매 결제</a:t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1420409" y="1833545"/>
            <a:ext cx="2657400" cy="9858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카드</a:t>
            </a:r>
            <a:r>
              <a:rPr lang="ko" sz="2400">
                <a:solidFill>
                  <a:srgbClr val="FFFFFF"/>
                </a:solidFill>
              </a:rPr>
              <a:t>사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(결제 발생)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1420400" y="1264950"/>
            <a:ext cx="6066300" cy="4719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공연장 티켓</a:t>
            </a:r>
            <a:r>
              <a:rPr lang="ko" sz="2400"/>
              <a:t> 구매 Transaction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4829303" y="1833546"/>
            <a:ext cx="2657400" cy="9858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공연사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(티켓 발권 발생)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4175300" y="2125800"/>
            <a:ext cx="556500" cy="529800"/>
          </a:xfrm>
          <a:prstGeom prst="mathPlus">
            <a:avLst>
              <a:gd fmla="val 23520" name="adj1"/>
            </a:avLst>
          </a:prstGeom>
          <a:solidFill>
            <a:srgbClr val="E6B8AF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1605175" y="3265825"/>
            <a:ext cx="2112300" cy="831600"/>
          </a:xfrm>
          <a:prstGeom prst="wedgeRectCallout">
            <a:avLst>
              <a:gd fmla="val -5872" name="adj1"/>
              <a:gd fmla="val -80643" name="adj2"/>
            </a:avLst>
          </a:prstGeom>
          <a:solidFill>
            <a:srgbClr val="F3F3F3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결제에 제약사항 없슴</a:t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5338975" y="3189625"/>
            <a:ext cx="2112300" cy="831600"/>
          </a:xfrm>
          <a:prstGeom prst="wedgeRectCallout">
            <a:avLst>
              <a:gd fmla="val -23812" name="adj1"/>
              <a:gd fmla="val -79837" name="adj2"/>
            </a:avLst>
          </a:prstGeom>
          <a:solidFill>
            <a:srgbClr val="F3F3F3"/>
          </a:solidFill>
          <a:ln cap="flat" cmpd="sng" w="1905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제약사항!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한번 구매에 최대 5매까지만 가능!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ERD  파일 작성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500525" y="1304825"/>
            <a:ext cx="53319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304825"/>
            <a:ext cx="2887225" cy="7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284875" y="114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작성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838225"/>
            <a:ext cx="6105525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/>
          <p:nvPr/>
        </p:nvSpPr>
        <p:spPr>
          <a:xfrm>
            <a:off x="4539950" y="3189625"/>
            <a:ext cx="2870100" cy="831600"/>
          </a:xfrm>
          <a:prstGeom prst="wedgeRectCallout">
            <a:avLst>
              <a:gd fmla="val -9345" name="adj1"/>
              <a:gd fmla="val -87972" name="adj2"/>
            </a:avLst>
          </a:prstGeom>
          <a:solidFill>
            <a:srgbClr val="F3F3F3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제약사항!!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ticket_count 는 </a:t>
            </a:r>
            <a:r>
              <a:rPr b="1" lang="ko">
                <a:solidFill>
                  <a:srgbClr val="FF0000"/>
                </a:solidFill>
              </a:rPr>
              <a:t>1 이상 , 5 이하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705975" y="1104575"/>
            <a:ext cx="34269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카드사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어느 사용자 (user_id) 가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얼마만큼 결제 (buy_amount) 한 정보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4261975" y="1039425"/>
            <a:ext cx="31476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공연장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어느 사용자 (user_id) 에게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몇장이나 발권 (ticket_count) 한 정보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DDL 실행하기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5899950" y="732925"/>
            <a:ext cx="2703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수강생분들은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학습계정으로 DB 로그인 해서 실행해주세요</a:t>
            </a:r>
            <a:br>
              <a:rPr lang="ko"/>
            </a:br>
            <a:br>
              <a:rPr lang="ko"/>
            </a:br>
            <a:r>
              <a:rPr lang="ko"/>
              <a:t>ex) scott / tiger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771425"/>
            <a:ext cx="5084277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831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 동작 여부 확인</a:t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004" y="771425"/>
            <a:ext cx="5089845" cy="328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/>
          <p:nvPr/>
        </p:nvSpPr>
        <p:spPr>
          <a:xfrm>
            <a:off x="7107850" y="911075"/>
            <a:ext cx="1796400" cy="3476400"/>
          </a:xfrm>
          <a:prstGeom prst="wedgeRectCallout">
            <a:avLst>
              <a:gd fmla="val -70863" name="adj1"/>
              <a:gd fmla="val 13569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각각의 트랜잭션을 수행하고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로 결과 확인해보자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 생각해보자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1134325" y="1050956"/>
            <a:ext cx="115800" cy="690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1134325" y="2271407"/>
            <a:ext cx="115800" cy="690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1134325" y="3220646"/>
            <a:ext cx="115800" cy="690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96925" y="1123000"/>
            <a:ext cx="1072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티켓구매</a:t>
            </a:r>
            <a:br>
              <a:rPr lang="ko" sz="1200"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Transaction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96925" y="2342200"/>
            <a:ext cx="1072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티켓구매</a:t>
            </a:r>
            <a:br>
              <a:rPr lang="ko" sz="1200"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Transaction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96925" y="3256600"/>
            <a:ext cx="1072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티켓구매</a:t>
            </a:r>
            <a:br>
              <a:rPr lang="ko" sz="1200"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Transaction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8" name="Google Shape;188;p27"/>
          <p:cNvCxnSpPr/>
          <p:nvPr/>
        </p:nvCxnSpPr>
        <p:spPr>
          <a:xfrm flipH="1">
            <a:off x="6332400" y="3670225"/>
            <a:ext cx="801300" cy="1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트랜잭션 수행중 실패 발생시 ...</a:t>
            </a: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50" y="817075"/>
            <a:ext cx="5464874" cy="16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0944" y="2521925"/>
            <a:ext cx="2537806" cy="23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/>
          <p:nvPr/>
        </p:nvSpPr>
        <p:spPr>
          <a:xfrm flipH="1" rot="10800000">
            <a:off x="2901300" y="2907925"/>
            <a:ext cx="891600" cy="1001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5169350" y="1182500"/>
            <a:ext cx="1725300" cy="678600"/>
          </a:xfrm>
          <a:prstGeom prst="wedgeRectCallout">
            <a:avLst>
              <a:gd fmla="val -96121" name="adj1"/>
              <a:gd fmla="val 15701" name="adj2"/>
            </a:avLst>
          </a:prstGeom>
          <a:solidFill>
            <a:srgbClr val="F3F3F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 위반 에러</a:t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7302950" y="3163700"/>
            <a:ext cx="1725300" cy="678600"/>
          </a:xfrm>
          <a:prstGeom prst="wedgeRectCallout">
            <a:avLst>
              <a:gd fmla="val -111495" name="adj1"/>
              <a:gd fmla="val 13218" name="adj2"/>
            </a:avLst>
          </a:prstGeom>
          <a:solidFill>
            <a:srgbClr val="F3F3F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카드사만 결제된걸로 남아있다???</a:t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7302950" y="4078100"/>
            <a:ext cx="1725300" cy="678600"/>
          </a:xfrm>
          <a:prstGeom prst="wedgeRectCallout">
            <a:avLst>
              <a:gd fmla="val -110746" name="adj1"/>
              <a:gd fmla="val 48913" name="adj2"/>
            </a:avLst>
          </a:prstGeom>
          <a:solidFill>
            <a:srgbClr val="F3F3F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 티켓은 구매 안되었는데??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트랜잭션 실패 → 반드시 Rollback 수행</a:t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트랜잭션 중간에 실패하면 반드시 </a:t>
            </a:r>
            <a:br>
              <a:rPr lang="ko"/>
            </a:br>
            <a:r>
              <a:rPr lang="ko"/>
              <a:t>Rollback 을 수행하여, 직전에 수행하던 쿼리도 취소시켜 원위치 해야 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이러한 </a:t>
            </a:r>
            <a:r>
              <a:rPr b="1" lang="ko"/>
              <a:t>트랜잭션 처리</a:t>
            </a:r>
            <a:r>
              <a:rPr lang="ko"/>
              <a:t>를 위해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스프링에서 제공하는 여러가지 방법을 배우도록 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티켓 구매 페이지+트랜잭션 작성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설정 파일 작성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311700" y="885325"/>
            <a:ext cx="25602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/>
              <a:t>servlet-context.xml </a:t>
            </a:r>
            <a:r>
              <a:rPr lang="ko"/>
              <a:t> </a:t>
            </a:r>
            <a:endParaRPr/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7323"/>
            <a:ext cx="8839199" cy="23402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31"/>
          <p:cNvCxnSpPr/>
          <p:nvPr/>
        </p:nvCxnSpPr>
        <p:spPr>
          <a:xfrm rot="10800000">
            <a:off x="2833475" y="1619400"/>
            <a:ext cx="2093100" cy="169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31"/>
          <p:cNvSpPr/>
          <p:nvPr/>
        </p:nvSpPr>
        <p:spPr>
          <a:xfrm>
            <a:off x="6510775" y="3364800"/>
            <a:ext cx="2560200" cy="1556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Container</a:t>
            </a:r>
            <a:endParaRPr/>
          </a:p>
        </p:txBody>
      </p:sp>
      <p:sp>
        <p:nvSpPr>
          <p:cNvPr id="220" name="Google Shape;220;p31"/>
          <p:cNvSpPr/>
          <p:nvPr/>
        </p:nvSpPr>
        <p:spPr>
          <a:xfrm>
            <a:off x="6721520" y="3775683"/>
            <a:ext cx="2127600" cy="972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155CC"/>
                </a:solidFill>
              </a:rPr>
              <a:t>JdbcTemplate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6832404" y="4195783"/>
            <a:ext cx="1913100" cy="487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155CC"/>
                </a:solidFill>
              </a:rPr>
              <a:t>DataSource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5356200" y="1665225"/>
            <a:ext cx="2418900" cy="172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1"/>
          <p:cNvSpPr/>
          <p:nvPr/>
        </p:nvSpPr>
        <p:spPr>
          <a:xfrm>
            <a:off x="6791600" y="3113025"/>
            <a:ext cx="1288200" cy="172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/>
          <p:nvPr/>
        </p:nvSpPr>
        <p:spPr>
          <a:xfrm>
            <a:off x="6652050" y="1160675"/>
            <a:ext cx="1601400" cy="378900"/>
          </a:xfrm>
          <a:prstGeom prst="wedgeRoundRectCallout">
            <a:avLst>
              <a:gd fmla="val -20537" name="adj1"/>
              <a:gd fmla="val 90176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1155CC"/>
                </a:solidFill>
              </a:rPr>
              <a:t>DataSource 객체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6804450" y="2608475"/>
            <a:ext cx="1734900" cy="378900"/>
          </a:xfrm>
          <a:prstGeom prst="wedgeRoundRectCallout">
            <a:avLst>
              <a:gd fmla="val -19331" name="adj1"/>
              <a:gd fmla="val 81644" name="adj2"/>
              <a:gd fmla="val 0" name="adj3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1155CC"/>
                </a:solidFill>
              </a:rPr>
              <a:t>JdbcTemplate 객체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4399275" y="4037625"/>
            <a:ext cx="1960500" cy="830700"/>
          </a:xfrm>
          <a:prstGeom prst="rightArrowCallout">
            <a:avLst>
              <a:gd fmla="val 25000" name="adj1"/>
              <a:gd fmla="val 25000" name="adj2"/>
              <a:gd fmla="val 25000" name="adj3"/>
              <a:gd fmla="val 77284" name="adj4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결국 이렇게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만들어지는거다.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트랜잭션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티켓 구매 트랜잭션 처리용 DTO</a:t>
            </a:r>
            <a:endParaRPr/>
          </a:p>
        </p:txBody>
      </p:sp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311700" y="1266325"/>
            <a:ext cx="85206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걍 base-package 에</a:t>
            </a:r>
            <a:endParaRPr/>
          </a:p>
        </p:txBody>
      </p:sp>
      <p:sp>
        <p:nvSpPr>
          <p:cNvPr id="233" name="Google Shape;233;p32"/>
          <p:cNvSpPr/>
          <p:nvPr/>
        </p:nvSpPr>
        <p:spPr>
          <a:xfrm>
            <a:off x="7262925" y="1944975"/>
            <a:ext cx="1531500" cy="1660500"/>
          </a:xfrm>
          <a:prstGeom prst="wedgeRoundRectCallout">
            <a:avLst>
              <a:gd fmla="val -87550" name="adj1"/>
              <a:gd fmla="val -953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Getter 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Setter 추가합시다</a:t>
            </a:r>
            <a:endParaRPr/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929325"/>
            <a:ext cx="51435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159300" y="64025"/>
            <a:ext cx="2934000" cy="12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800"/>
              <a:t>티켓 구매 트랜잭션 발생 DAO</a:t>
            </a:r>
            <a:endParaRPr sz="2800"/>
          </a:p>
        </p:txBody>
      </p:sp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159300" y="1577200"/>
            <a:ext cx="2783400" cy="18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base-package  에 작성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TicketDAO1.java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jdbc template 을 사용하여 작성해보자</a:t>
            </a:r>
            <a:endParaRPr/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075" y="107550"/>
            <a:ext cx="5577125" cy="4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 작성</a:t>
            </a:r>
            <a:endParaRPr/>
          </a:p>
        </p:txBody>
      </p:sp>
      <p:sp>
        <p:nvSpPr>
          <p:cNvPr id="247" name="Google Shape;247;p34"/>
          <p:cNvSpPr txBox="1"/>
          <p:nvPr>
            <p:ph idx="1" type="body"/>
          </p:nvPr>
        </p:nvSpPr>
        <p:spPr>
          <a:xfrm>
            <a:off x="311700" y="1266325"/>
            <a:ext cx="85206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HomeController</a:t>
            </a:r>
            <a:r>
              <a:rPr lang="ko"/>
              <a:t> 에 작성합니다</a:t>
            </a:r>
            <a:endParaRPr/>
          </a:p>
        </p:txBody>
      </p:sp>
      <p:pic>
        <p:nvPicPr>
          <p:cNvPr id="248" name="Google Shape;2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6625"/>
            <a:ext cx="57150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 작성 : </a:t>
            </a:r>
            <a:endParaRPr/>
          </a:p>
        </p:txBody>
      </p:sp>
      <p:pic>
        <p:nvPicPr>
          <p:cNvPr id="254" name="Google Shape;2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771425"/>
            <a:ext cx="5853253" cy="39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뷰 작성.</a:t>
            </a:r>
            <a:endParaRPr/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228625"/>
            <a:ext cx="3164200" cy="16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뷰 작성 : buy_ticket.jsp</a:t>
            </a:r>
            <a:endParaRPr/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25"/>
            <a:ext cx="8839198" cy="176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뷰 작성:  buy_ticket_done.jsp</a:t>
            </a:r>
            <a:endParaRPr/>
          </a:p>
        </p:txBody>
      </p:sp>
      <p:pic>
        <p:nvPicPr>
          <p:cNvPr id="272" name="Google Shape;2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2105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뷰 작성 : buy_ticket_fail.jsp</a:t>
            </a:r>
            <a:endParaRPr/>
          </a:p>
        </p:txBody>
      </p:sp>
      <p:pic>
        <p:nvPicPr>
          <p:cNvPr id="278" name="Google Shape;2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04825"/>
            <a:ext cx="80295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 </a:t>
            </a:r>
            <a:endParaRPr/>
          </a:p>
        </p:txBody>
      </p:sp>
      <p:sp>
        <p:nvSpPr>
          <p:cNvPr id="284" name="Google Shape;284;p40"/>
          <p:cNvSpPr txBox="1"/>
          <p:nvPr>
            <p:ph idx="1" type="body"/>
          </p:nvPr>
        </p:nvSpPr>
        <p:spPr>
          <a:xfrm>
            <a:off x="311700" y="1266325"/>
            <a:ext cx="85206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/sts14_transaction/buy_ticket</a:t>
            </a:r>
            <a:endParaRPr/>
          </a:p>
        </p:txBody>
      </p:sp>
      <p:pic>
        <p:nvPicPr>
          <p:cNvPr id="285" name="Google Shape;2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782025"/>
            <a:ext cx="3000375" cy="24098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6" name="Google Shape;28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9975" y="1858225"/>
            <a:ext cx="25717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실행후 DB 확인</a:t>
            </a:r>
            <a:endParaRPr/>
          </a:p>
        </p:txBody>
      </p:sp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4799700" y="1120375"/>
            <a:ext cx="4167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카드사쪽 (test_card) 에도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정상 결제 발생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공연사 측 (test_ticket) 에동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정상적으로 매매 발생</a:t>
            </a:r>
            <a:endParaRPr/>
          </a:p>
        </p:txBody>
      </p:sp>
      <p:pic>
        <p:nvPicPr>
          <p:cNvPr id="293" name="Google Shape;2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52425"/>
            <a:ext cx="4418700" cy="3171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1572809" y="2976545"/>
            <a:ext cx="2657400" cy="9858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카드 결제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1420400" y="2407950"/>
            <a:ext cx="6066300" cy="4719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Arial"/>
                <a:ea typeface="Arial"/>
                <a:cs typeface="Arial"/>
                <a:sym typeface="Arial"/>
              </a:rPr>
              <a:t>영화</a:t>
            </a:r>
            <a:r>
              <a:rPr lang="ko" sz="2400"/>
              <a:t>표 매매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4600703" y="2976546"/>
            <a:ext cx="2657400" cy="9858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마일리지 적립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13250" y="4058825"/>
            <a:ext cx="78867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0000"/>
                </a:solidFill>
              </a:rPr>
              <a:t>카드 결제</a:t>
            </a:r>
            <a:r>
              <a:rPr lang="ko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와 </a:t>
            </a:r>
            <a:r>
              <a:rPr b="1" lang="ko" sz="1800">
                <a:solidFill>
                  <a:srgbClr val="000000"/>
                </a:solidFill>
              </a:rPr>
              <a:t>마일리지 적립</a:t>
            </a:r>
            <a:r>
              <a:rPr lang="ko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작업은 </a:t>
            </a:r>
            <a:r>
              <a:rPr lang="ko" sz="1800"/>
              <a:t>‘</a:t>
            </a:r>
            <a:r>
              <a:rPr lang="ko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모두</a:t>
            </a:r>
            <a:r>
              <a:rPr lang="ko" sz="1800"/>
              <a:t>’</a:t>
            </a:r>
            <a:r>
              <a:rPr lang="ko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완료되어야 정상 완료</a:t>
            </a:r>
            <a:endParaRPr sz="1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하지만, 카드 결제는 문제가 있고, 마일리지만 적립이 된다면 </a:t>
            </a:r>
            <a:br>
              <a:rPr lang="ko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전체적으로 rollback</a:t>
            </a:r>
            <a:r>
              <a:rPr lang="ko" sz="1800"/>
              <a:t>(원위치)</a:t>
            </a:r>
            <a:r>
              <a:rPr lang="ko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을 해야 합니다.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13250" y="40250"/>
            <a:ext cx="8419200" cy="22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1800">
                <a:solidFill>
                  <a:srgbClr val="9900FF"/>
                </a:solidFill>
                <a:highlight>
                  <a:srgbClr val="FFFF00"/>
                </a:highlight>
              </a:rPr>
              <a:t>트랜잭션</a:t>
            </a:r>
            <a:r>
              <a:rPr lang="ko" sz="1800"/>
              <a:t>이란 논리적 작업 단위로,</a:t>
            </a:r>
            <a:br>
              <a:rPr lang="ko" sz="1800"/>
            </a:br>
            <a:r>
              <a:rPr lang="ko" sz="1800"/>
              <a:t>트랜잭션을 구성하는 </a:t>
            </a:r>
            <a:r>
              <a:rPr lang="ko" sz="1800">
                <a:solidFill>
                  <a:srgbClr val="0000FF"/>
                </a:solidFill>
              </a:rPr>
              <a:t>여러 작업</a:t>
            </a:r>
            <a:r>
              <a:rPr lang="ko" sz="1800"/>
              <a:t>중 어떤 한 부분의 작업이 완료되었다 하더라도, 다른 부분의 작업이 완료되지 않을 경우 전체 트랜잭션은 취소되어야 합니다</a:t>
            </a:r>
            <a:br>
              <a:rPr lang="ko" sz="1800"/>
            </a:br>
            <a:r>
              <a:rPr lang="ko" sz="1800"/>
              <a:t>트랜잭션을 완료하는 것을 </a:t>
            </a:r>
            <a:r>
              <a:rPr b="1" lang="ko" sz="1800">
                <a:solidFill>
                  <a:srgbClr val="0000FF"/>
                </a:solidFill>
              </a:rPr>
              <a:t>커밋(commit)</a:t>
            </a:r>
            <a:r>
              <a:rPr lang="ko" sz="1800"/>
              <a:t>이라고 하고, </a:t>
            </a:r>
            <a:br>
              <a:rPr lang="ko" sz="1800"/>
            </a:br>
            <a:r>
              <a:rPr lang="ko" sz="1800"/>
              <a:t>트랜잭션을 취소하는 것을 </a:t>
            </a:r>
            <a:r>
              <a:rPr b="1" lang="ko" sz="1800">
                <a:solidFill>
                  <a:srgbClr val="0000FF"/>
                </a:solidFill>
              </a:rPr>
              <a:t>롤백(rollback)</a:t>
            </a:r>
            <a:r>
              <a:rPr lang="ko" sz="1800"/>
              <a:t>이라고 합니다. (원위치 됨)</a:t>
            </a:r>
            <a:br>
              <a:rPr lang="ko" sz="1800"/>
            </a:br>
            <a:br>
              <a:rPr lang="ko" sz="1800"/>
            </a:br>
            <a:r>
              <a:rPr lang="ko" sz="1800"/>
              <a:t>영화 예매를 할 경우 카드 결제 작업과 마일리지 적립 작업은 트랜잭션으로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1800"/>
              <a:t>은행 ATM기도 마찬가지 입니다.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그런데, 여기서 제약사항 위반 발생되면?</a:t>
            </a:r>
            <a:endParaRPr/>
          </a:p>
        </p:txBody>
      </p:sp>
      <p:pic>
        <p:nvPicPr>
          <p:cNvPr id="299" name="Google Shape;29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33425"/>
            <a:ext cx="2299650" cy="2016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2"/>
          <p:cNvSpPr/>
          <p:nvPr/>
        </p:nvSpPr>
        <p:spPr>
          <a:xfrm>
            <a:off x="4691175" y="1848275"/>
            <a:ext cx="3702600" cy="1880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에러 발생 : 콘솔에는 찍힌다.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</a:t>
            </a:r>
            <a:r>
              <a:rPr lang="ko"/>
              <a:t>RA-02290: check constraint (SCOTT.TICKET_BUY_LIMIT) violated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공연사 측 테이블 test_ticket 에 쿼리 진행중 제약사항 에러 발생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2"/>
          <p:cNvSpPr/>
          <p:nvPr/>
        </p:nvSpPr>
        <p:spPr>
          <a:xfrm>
            <a:off x="3133925" y="2203425"/>
            <a:ext cx="1337700" cy="62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를 확인해 보자.</a:t>
            </a:r>
            <a:endParaRPr/>
          </a:p>
        </p:txBody>
      </p:sp>
      <p:sp>
        <p:nvSpPr>
          <p:cNvPr id="307" name="Google Shape;307;p43"/>
          <p:cNvSpPr txBox="1"/>
          <p:nvPr>
            <p:ph idx="1" type="body"/>
          </p:nvPr>
        </p:nvSpPr>
        <p:spPr>
          <a:xfrm>
            <a:off x="311700" y="1266325"/>
            <a:ext cx="85206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그러면..   결제 (test_card) 도 취소가 되었어야 할텐데..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50" y="1590575"/>
            <a:ext cx="3891209" cy="312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3"/>
          <p:cNvSpPr/>
          <p:nvPr/>
        </p:nvSpPr>
        <p:spPr>
          <a:xfrm>
            <a:off x="5395500" y="1948700"/>
            <a:ext cx="1932000" cy="1311600"/>
          </a:xfrm>
          <a:prstGeom prst="wedgeRoundRectCallout">
            <a:avLst>
              <a:gd fmla="val -158029" name="adj1"/>
              <a:gd fmla="val 2833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티켓은 발권 안되었는데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카드 결제는 진행된 결과가 나온다!!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PlatformTransactionManager</a:t>
            </a:r>
            <a:r>
              <a:rPr lang="ko"/>
              <a:t> 를 사용한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트랜잭션 처리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PlatformTransactionManger</a:t>
            </a:r>
            <a:endParaRPr/>
          </a:p>
        </p:txBody>
      </p:sp>
      <p:sp>
        <p:nvSpPr>
          <p:cNvPr id="320" name="Google Shape;320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스프링에서 제공하는 트랜잭션을 다루는 가장 기초적인 (원시적?) 객체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 파일에 </a:t>
            </a:r>
            <a:r>
              <a:rPr lang="ko"/>
              <a:t>PlatformTransactionManger 생성</a:t>
            </a:r>
            <a:r>
              <a:rPr lang="ko"/>
              <a:t> </a:t>
            </a:r>
            <a:endParaRPr/>
          </a:p>
        </p:txBody>
      </p:sp>
      <p:pic>
        <p:nvPicPr>
          <p:cNvPr id="326" name="Google Shape;32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3525"/>
            <a:ext cx="8839200" cy="1202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4850" y="2777350"/>
            <a:ext cx="5582775" cy="17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6"/>
          <p:cNvSpPr txBox="1"/>
          <p:nvPr/>
        </p:nvSpPr>
        <p:spPr>
          <a:xfrm>
            <a:off x="2300600" y="2094875"/>
            <a:ext cx="39543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DataSourceTransactionManager 는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PlatformTransactionManger 를 상속 받는다.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트랜잭션 적용할 DAO 생성</a:t>
            </a:r>
            <a:endParaRPr/>
          </a:p>
        </p:txBody>
      </p:sp>
      <p:sp>
        <p:nvSpPr>
          <p:cNvPr id="334" name="Google Shape;334;p47"/>
          <p:cNvSpPr txBox="1"/>
          <p:nvPr>
            <p:ph idx="1" type="body"/>
          </p:nvPr>
        </p:nvSpPr>
        <p:spPr>
          <a:xfrm>
            <a:off x="311700" y="1266325"/>
            <a:ext cx="85206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일단 기존 TicketDAO 복사해서 TicketDAO2 생성</a:t>
            </a:r>
            <a:endParaRPr/>
          </a:p>
        </p:txBody>
      </p:sp>
      <p:pic>
        <p:nvPicPr>
          <p:cNvPr id="335" name="Google Shape;33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925" y="1854625"/>
            <a:ext cx="3709600" cy="22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TicketDAO2 작성</a:t>
            </a:r>
            <a:endParaRPr/>
          </a:p>
        </p:txBody>
      </p:sp>
      <p:sp>
        <p:nvSpPr>
          <p:cNvPr id="341" name="Google Shape;341;p48"/>
          <p:cNvSpPr txBox="1"/>
          <p:nvPr>
            <p:ph idx="1" type="body"/>
          </p:nvPr>
        </p:nvSpPr>
        <p:spPr>
          <a:xfrm>
            <a:off x="311700" y="1266325"/>
            <a:ext cx="85206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상단에 PlatformTransactionManager 멤버 추가  ← 의존주입 받을 거다.</a:t>
            </a:r>
            <a:endParaRPr/>
          </a:p>
        </p:txBody>
      </p:sp>
      <p:pic>
        <p:nvPicPr>
          <p:cNvPr id="342" name="Google Shape;34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649125"/>
            <a:ext cx="8839199" cy="2196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TicketDAO2 의 buyTicket() 함수 수정</a:t>
            </a:r>
            <a:endParaRPr/>
          </a:p>
        </p:txBody>
      </p:sp>
      <p:pic>
        <p:nvPicPr>
          <p:cNvPr id="348" name="Google Shape;34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695225"/>
            <a:ext cx="6945805" cy="40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설정파일에 DAO2 추가</a:t>
            </a:r>
            <a:endParaRPr/>
          </a:p>
        </p:txBody>
      </p:sp>
      <p:pic>
        <p:nvPicPr>
          <p:cNvPr id="354" name="Google Shape;35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197" cy="25876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Google Shape;355;p50"/>
          <p:cNvCxnSpPr/>
          <p:nvPr/>
        </p:nvCxnSpPr>
        <p:spPr>
          <a:xfrm>
            <a:off x="3301925" y="1796350"/>
            <a:ext cx="2985300" cy="158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 수정</a:t>
            </a:r>
            <a:endParaRPr/>
          </a:p>
        </p:txBody>
      </p:sp>
      <p:sp>
        <p:nvSpPr>
          <p:cNvPr id="361" name="Google Shape;361;p51"/>
          <p:cNvSpPr txBox="1"/>
          <p:nvPr>
            <p:ph idx="1" type="body"/>
          </p:nvPr>
        </p:nvSpPr>
        <p:spPr>
          <a:xfrm>
            <a:off x="311700" y="1266325"/>
            <a:ext cx="85206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HomeController 수정</a:t>
            </a:r>
            <a:endParaRPr/>
          </a:p>
        </p:txBody>
      </p:sp>
      <p:pic>
        <p:nvPicPr>
          <p:cNvPr id="362" name="Google Shape;36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75" y="1729150"/>
            <a:ext cx="7272075" cy="250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-88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JDBC의 트랜잭션,  Spring Transaction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656725"/>
            <a:ext cx="8520600" cy="15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JDBC 트랜잭션은  </a:t>
            </a:r>
            <a:r>
              <a:rPr b="1" lang="ko">
                <a:solidFill>
                  <a:srgbClr val="9900FF"/>
                </a:solidFill>
              </a:rPr>
              <a:t>‘하나의 Connection’</a:t>
            </a:r>
            <a:r>
              <a:rPr lang="ko"/>
              <a:t> 하에서 동작.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만약에!</a:t>
            </a:r>
            <a:br>
              <a:rPr lang="ko"/>
            </a:br>
            <a:r>
              <a:rPr b="1" lang="ko">
                <a:solidFill>
                  <a:srgbClr val="9900FF"/>
                </a:solidFill>
              </a:rPr>
              <a:t>다수의 Connection</a:t>
            </a:r>
            <a:r>
              <a:rPr lang="ko"/>
              <a:t> 에서 발생하는 Transaction들이 하나의 트랜잭션으로 동작하도록 하려면?  →  트랜잭션 구현이 매우 복잡해진다.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772652" y="1938095"/>
            <a:ext cx="7141500" cy="1886100"/>
          </a:xfrm>
          <a:prstGeom prst="rightArrow">
            <a:avLst>
              <a:gd fmla="val 62583" name="adj1"/>
              <a:gd fmla="val 50000" name="adj2"/>
            </a:avLst>
          </a:prstGeom>
          <a:solidFill>
            <a:srgbClr val="CFE2F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00FF"/>
                </a:solidFill>
              </a:rPr>
              <a:t>기존 트랜잭션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1153649" y="2343150"/>
            <a:ext cx="1322700" cy="50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트랜잭션1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3486578" y="2978455"/>
            <a:ext cx="1322700" cy="50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트랜잭션2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5546474" y="2306757"/>
            <a:ext cx="1322700" cy="50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트랜잭션3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04800" y="3886200"/>
            <a:ext cx="86271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엔터프라이징 환경에서는 위와 같이 복잡한 형태의 트랜잭션들이 발생한다.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→ Spring 에선 이를 손쉽게 구현하도록 제공되는 것이 </a:t>
            </a: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Spring Transaction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이다.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실행해보기 : 예외 사항 입력.</a:t>
            </a:r>
            <a:endParaRPr/>
          </a:p>
        </p:txBody>
      </p:sp>
      <p:pic>
        <p:nvPicPr>
          <p:cNvPr id="368" name="Google Shape;36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25"/>
            <a:ext cx="2495550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2"/>
          <p:cNvSpPr/>
          <p:nvPr/>
        </p:nvSpPr>
        <p:spPr>
          <a:xfrm>
            <a:off x="3205000" y="3391275"/>
            <a:ext cx="5208000" cy="833700"/>
          </a:xfrm>
          <a:prstGeom prst="wedgeRoundRectCallout">
            <a:avLst>
              <a:gd fmla="val -36526" name="adj1"/>
              <a:gd fmla="val -98828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콘솔창에 에러가 떠 있을 것이다.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그러나 500 에러 페이지로 넘어가진 않았다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 여기서 중요한건 DB 상황이다.</a:t>
            </a:r>
            <a:endParaRPr/>
          </a:p>
        </p:txBody>
      </p:sp>
      <p:pic>
        <p:nvPicPr>
          <p:cNvPr id="370" name="Google Shape;37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0425" y="1593650"/>
            <a:ext cx="4258776" cy="13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2"/>
          <p:cNvSpPr/>
          <p:nvPr/>
        </p:nvSpPr>
        <p:spPr>
          <a:xfrm>
            <a:off x="3308375" y="2035425"/>
            <a:ext cx="1053300" cy="42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실행결과 : DB 보기</a:t>
            </a:r>
            <a:endParaRPr/>
          </a:p>
        </p:txBody>
      </p:sp>
      <p:sp>
        <p:nvSpPr>
          <p:cNvPr id="377" name="Google Shape;377;p53"/>
          <p:cNvSpPr txBox="1"/>
          <p:nvPr>
            <p:ph idx="1" type="body"/>
          </p:nvPr>
        </p:nvSpPr>
        <p:spPr>
          <a:xfrm>
            <a:off x="4691175" y="1113925"/>
            <a:ext cx="4141200" cy="19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잘못 입력된 값에 대해서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rollback 이 정상적으로 진행되어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test_card 에 INSERT 된것도 취소 되었다.!!!</a:t>
            </a:r>
            <a:endParaRPr/>
          </a:p>
        </p:txBody>
      </p:sp>
      <p:pic>
        <p:nvPicPr>
          <p:cNvPr id="378" name="Google Shape;37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52425"/>
            <a:ext cx="4386375" cy="3422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TransactionTemplate </a:t>
            </a:r>
            <a:r>
              <a:rPr lang="ko"/>
              <a:t>사용하기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TransactionTemplate</a:t>
            </a:r>
            <a:endParaRPr/>
          </a:p>
        </p:txBody>
      </p:sp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PlatformTransactionManager</a:t>
            </a:r>
            <a:r>
              <a:rPr lang="ko"/>
              <a:t> 인터페이스 보다 더욱 많이 사용되는 </a:t>
            </a:r>
            <a:r>
              <a:rPr b="1" lang="ko"/>
              <a:t>TransactionTemplate</a:t>
            </a:r>
            <a:r>
              <a:rPr lang="ko"/>
              <a:t> 에 대해서 학습합니다.</a:t>
            </a:r>
            <a:br>
              <a:rPr lang="ko"/>
            </a:br>
            <a:r>
              <a:rPr lang="ko"/>
              <a:t>이전 방법보다 훨씬 편리하게 트랜잭션을 다룰수 있습니다</a:t>
            </a:r>
            <a:br>
              <a:rPr lang="ko"/>
            </a:b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DAO 새로 생성 ← 복사</a:t>
            </a:r>
            <a:endParaRPr/>
          </a:p>
        </p:txBody>
      </p:sp>
      <p:sp>
        <p:nvSpPr>
          <p:cNvPr id="395" name="Google Shape;395;p56"/>
          <p:cNvSpPr/>
          <p:nvPr/>
        </p:nvSpPr>
        <p:spPr>
          <a:xfrm>
            <a:off x="4302150" y="2194450"/>
            <a:ext cx="2142300" cy="1526700"/>
          </a:xfrm>
          <a:prstGeom prst="wedgeRoundRectCallout">
            <a:avLst>
              <a:gd fmla="val -72268" name="adj1"/>
              <a:gd fmla="val 1590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TicketDAO2 에서 복사 하여 생성하자</a:t>
            </a:r>
            <a:endParaRPr/>
          </a:p>
        </p:txBody>
      </p:sp>
      <p:pic>
        <p:nvPicPr>
          <p:cNvPr id="396" name="Google Shape;39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125" y="1508300"/>
            <a:ext cx="3359150" cy="26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 파일에 추가</a:t>
            </a:r>
            <a:endParaRPr/>
          </a:p>
        </p:txBody>
      </p:sp>
      <p:pic>
        <p:nvPicPr>
          <p:cNvPr id="402" name="Google Shape;40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225" y="923830"/>
            <a:ext cx="9143998" cy="28744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3" name="Google Shape;403;p57"/>
          <p:cNvCxnSpPr/>
          <p:nvPr/>
        </p:nvCxnSpPr>
        <p:spPr>
          <a:xfrm>
            <a:off x="3787050" y="1405275"/>
            <a:ext cx="3011100" cy="172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TicketDAO3 작성 : TransactionTemplate 사용</a:t>
            </a:r>
            <a:endParaRPr/>
          </a:p>
        </p:txBody>
      </p:sp>
      <p:sp>
        <p:nvSpPr>
          <p:cNvPr id="409" name="Google Shape;409;p58"/>
          <p:cNvSpPr txBox="1"/>
          <p:nvPr>
            <p:ph idx="1" type="body"/>
          </p:nvPr>
        </p:nvSpPr>
        <p:spPr>
          <a:xfrm>
            <a:off x="152400" y="3696775"/>
            <a:ext cx="8520600" cy="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하단의 Platform 은 지우자.</a:t>
            </a:r>
            <a:endParaRPr/>
          </a:p>
        </p:txBody>
      </p:sp>
      <p:pic>
        <p:nvPicPr>
          <p:cNvPr id="410" name="Google Shape;41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75" y="1214275"/>
            <a:ext cx="8839198" cy="1972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9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TicketDAO3 작성 : TransactionTemplate 사용</a:t>
            </a:r>
            <a:endParaRPr/>
          </a:p>
        </p:txBody>
      </p:sp>
      <p:sp>
        <p:nvSpPr>
          <p:cNvPr id="416" name="Google Shape;416;p59"/>
          <p:cNvSpPr txBox="1"/>
          <p:nvPr>
            <p:ph idx="1" type="body"/>
          </p:nvPr>
        </p:nvSpPr>
        <p:spPr>
          <a:xfrm>
            <a:off x="311700" y="961525"/>
            <a:ext cx="85206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buyTicket()</a:t>
            </a:r>
            <a:r>
              <a:rPr lang="ko"/>
              <a:t> 수정</a:t>
            </a:r>
            <a:endParaRPr/>
          </a:p>
        </p:txBody>
      </p:sp>
      <p:pic>
        <p:nvPicPr>
          <p:cNvPr id="417" name="Google Shape;41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84625"/>
            <a:ext cx="8758469" cy="355407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9"/>
          <p:cNvSpPr/>
          <p:nvPr/>
        </p:nvSpPr>
        <p:spPr>
          <a:xfrm>
            <a:off x="7771625" y="1578600"/>
            <a:ext cx="1223100" cy="737400"/>
          </a:xfrm>
          <a:prstGeom prst="wedgeRoundRectCallout">
            <a:avLst>
              <a:gd fmla="val -59928" name="adj1"/>
              <a:gd fmla="val 5351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인터페이스가 아닌 클래스다.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0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 수정</a:t>
            </a:r>
            <a:endParaRPr/>
          </a:p>
        </p:txBody>
      </p:sp>
      <p:pic>
        <p:nvPicPr>
          <p:cNvPr id="424" name="Google Shape;42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847625"/>
            <a:ext cx="643040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실행하고 결과 확인</a:t>
            </a:r>
            <a:endParaRPr/>
          </a:p>
        </p:txBody>
      </p:sp>
      <p:sp>
        <p:nvSpPr>
          <p:cNvPr id="430" name="Google Shape;430;p6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프로젝트명 : </a:t>
            </a:r>
            <a:r>
              <a:rPr b="1" lang="ko" sz="2400"/>
              <a:t>STS14_Transaction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프로젝트: Spring Legacy Project</a:t>
            </a:r>
            <a:br>
              <a:rPr lang="ko"/>
            </a:br>
            <a:r>
              <a:rPr lang="ko"/>
              <a:t>템플릿 : Spring MVC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base-package : </a:t>
            </a:r>
            <a:r>
              <a:rPr b="1" lang="ko"/>
              <a:t>com.lec.sts14_transaction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web.xml 에  utf-8 &lt;filter&gt;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6300550" y="1893225"/>
            <a:ext cx="1830300" cy="1075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Spring : 5.2.1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Java : 1.8</a:t>
            </a:r>
            <a:endParaRPr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@Transactional</a:t>
            </a:r>
            <a:endParaRPr/>
          </a:p>
        </p:txBody>
      </p:sp>
      <p:sp>
        <p:nvSpPr>
          <p:cNvPr id="436" name="Google Shape;436;p62"/>
          <p:cNvSpPr/>
          <p:nvPr/>
        </p:nvSpPr>
        <p:spPr>
          <a:xfrm>
            <a:off x="2968950" y="2905225"/>
            <a:ext cx="2893800" cy="927000"/>
          </a:xfrm>
          <a:prstGeom prst="wedgeRoundRectCallout">
            <a:avLst>
              <a:gd fmla="val -20312" name="adj1"/>
              <a:gd fmla="val -81704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초 간 단!</a:t>
            </a:r>
            <a:endParaRPr sz="3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TicketDAO1 을 복사해서 TicketDAO4</a:t>
            </a:r>
            <a:endParaRPr/>
          </a:p>
        </p:txBody>
      </p:sp>
      <p:pic>
        <p:nvPicPr>
          <p:cNvPr id="443" name="Google Shape;44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25" y="1966063"/>
            <a:ext cx="213360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3996" y="2038350"/>
            <a:ext cx="5616675" cy="8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4"/>
          <p:cNvSpPr txBox="1"/>
          <p:nvPr>
            <p:ph type="title"/>
          </p:nvPr>
        </p:nvSpPr>
        <p:spPr>
          <a:xfrm>
            <a:off x="311700" y="445025"/>
            <a:ext cx="2544300" cy="14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설정파일에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 </a:t>
            </a:r>
            <a:endParaRPr/>
          </a:p>
        </p:txBody>
      </p:sp>
      <p:pic>
        <p:nvPicPr>
          <p:cNvPr id="450" name="Google Shape;45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050" y="158250"/>
            <a:ext cx="2623299" cy="25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25" y="2940842"/>
            <a:ext cx="9143999" cy="719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5"/>
          <p:cNvSpPr txBox="1"/>
          <p:nvPr>
            <p:ph type="title"/>
          </p:nvPr>
        </p:nvSpPr>
        <p:spPr>
          <a:xfrm>
            <a:off x="380250" y="241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65"/>
          <p:cNvSpPr txBox="1"/>
          <p:nvPr>
            <p:ph idx="1" type="body"/>
          </p:nvPr>
        </p:nvSpPr>
        <p:spPr>
          <a:xfrm>
            <a:off x="311700" y="948950"/>
            <a:ext cx="85206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트랜잭션으로 처리할 메소드 (혹은 클래스 위에) @Transactional 장착!</a:t>
            </a:r>
            <a:endParaRPr/>
          </a:p>
        </p:txBody>
      </p:sp>
      <p:pic>
        <p:nvPicPr>
          <p:cNvPr id="458" name="Google Shape;45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50" y="1530262"/>
            <a:ext cx="7746374" cy="27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6"/>
          <p:cNvSpPr txBox="1"/>
          <p:nvPr>
            <p:ph type="title"/>
          </p:nvPr>
        </p:nvSpPr>
        <p:spPr>
          <a:xfrm>
            <a:off x="311700" y="154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컨트롤러에 셋업</a:t>
            </a:r>
            <a:endParaRPr/>
          </a:p>
        </p:txBody>
      </p:sp>
      <p:pic>
        <p:nvPicPr>
          <p:cNvPr id="464" name="Google Shape;46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50" y="1065675"/>
            <a:ext cx="8832572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35500" y="140225"/>
            <a:ext cx="3061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1977000" y="809125"/>
            <a:ext cx="24276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← 단원10의 home.jsp. comn.jsp . CSS 복사, 붙여넣기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00" y="838550"/>
            <a:ext cx="1763400" cy="23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6091800" y="2836800"/>
            <a:ext cx="27594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설정파일에 CSS 리소스 폴더 설정 ↓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7842" y="3579075"/>
            <a:ext cx="6580683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1192100" y="4389900"/>
            <a:ext cx="6975600" cy="507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이후 RunOnServer 로 동작 확인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9332" y="988773"/>
            <a:ext cx="3435068" cy="860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5973950" y="281075"/>
            <a:ext cx="2759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HomeController에</a:t>
            </a:r>
            <a:br>
              <a:rPr lang="ko"/>
            </a:br>
            <a:r>
              <a:rPr lang="ko"/>
              <a:t>/common 추가 ↓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5841325" y="1829275"/>
            <a:ext cx="3061200" cy="39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ko" sz="1200"/>
              <a:t>이클립스 Validation 세팅하기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라이브러리 → 스프링 프로젝트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266325"/>
            <a:ext cx="8520600" cy="12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Maven 빌드를 사용하는 Spring 에서 오라클 라이브러리 추가하기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pom.xml</a:t>
            </a:r>
            <a:r>
              <a:rPr lang="ko"/>
              <a:t> 에서</a:t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5226625" y="2138200"/>
            <a:ext cx="2317800" cy="507900"/>
          </a:xfrm>
          <a:prstGeom prst="wedgeRectCallout">
            <a:avLst>
              <a:gd fmla="val -58572" name="adj1"/>
              <a:gd fmla="val -8411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MySQL 과 달리 repository 까지 지정해주어야 한다.</a:t>
            </a:r>
            <a:endParaRPr sz="1100"/>
          </a:p>
        </p:txBody>
      </p:sp>
      <p:sp>
        <p:nvSpPr>
          <p:cNvPr id="120" name="Google Shape;120;p19"/>
          <p:cNvSpPr txBox="1"/>
          <p:nvPr/>
        </p:nvSpPr>
        <p:spPr>
          <a:xfrm>
            <a:off x="239750" y="2226525"/>
            <a:ext cx="8592600" cy="272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9900FF"/>
                </a:solidFill>
              </a:rPr>
              <a:t>  &lt;!--dependencies 위에 설정 --&gt;</a:t>
            </a:r>
            <a:br>
              <a:rPr lang="ko" sz="1800">
                <a:solidFill>
                  <a:srgbClr val="595959"/>
                </a:solidFill>
              </a:rPr>
            </a:br>
            <a:r>
              <a:rPr b="1" lang="ko" sz="1800">
                <a:solidFill>
                  <a:srgbClr val="595959"/>
                </a:solidFill>
              </a:rPr>
              <a:t>  &lt;repositories&gt;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        &lt;repository&gt;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         &lt;id&gt;oracle&lt;/id&gt;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         &lt;name&gt;ORACLE JDBC Repository&lt;/name&gt;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         &lt;url&gt;</a:t>
            </a:r>
            <a:r>
              <a:rPr lang="ko" sz="18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https://code.lds.org/nexus/content/groups/main-repo</a:t>
            </a:r>
            <a:r>
              <a:rPr lang="ko" sz="1800">
                <a:solidFill>
                  <a:srgbClr val="595959"/>
                </a:solidFill>
              </a:rPr>
              <a:t>&lt;/url&gt;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        &lt;/repository&gt;</a:t>
            </a:r>
            <a:br>
              <a:rPr lang="ko" sz="1800">
                <a:solidFill>
                  <a:srgbClr val="595959"/>
                </a:solidFill>
              </a:rPr>
            </a:br>
            <a:r>
              <a:rPr b="1" lang="ko" sz="1800">
                <a:solidFill>
                  <a:srgbClr val="595959"/>
                </a:solidFill>
              </a:rPr>
              <a:t>  &lt;/repositories&gt;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113000" y="305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Oracle 라이브러리 → 스프링 프로젝트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4525475" y="1372625"/>
            <a:ext cx="3026400" cy="16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pom.xml 을 ‘저장’ 하고 나면 빌드가 다시 시작된다.  잠시 기다리자.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/>
              <a:t>빌드가 끝나면 확인해보자</a:t>
            </a:r>
            <a:br>
              <a:rPr lang="ko" sz="1400"/>
            </a:br>
            <a:endParaRPr sz="1400"/>
          </a:p>
        </p:txBody>
      </p:sp>
      <p:sp>
        <p:nvSpPr>
          <p:cNvPr id="127" name="Google Shape;127;p20"/>
          <p:cNvSpPr txBox="1"/>
          <p:nvPr/>
        </p:nvSpPr>
        <p:spPr>
          <a:xfrm>
            <a:off x="298600" y="1226725"/>
            <a:ext cx="45285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00FF"/>
                </a:solidFill>
              </a:rPr>
              <a:t>&lt;!-- dependencies 안쪽 에 설정 --&gt;</a:t>
            </a:r>
            <a:endParaRPr sz="1800">
              <a:solidFill>
                <a:srgbClr val="99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9900FF"/>
                </a:solidFill>
              </a:rPr>
              <a:t>&lt;!-- ojdbc6 --&gt;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       &lt;dependency&gt;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         &lt;groupId&gt;com.oracle&lt;/groupId&gt;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         &lt;artifactId&gt;ojdbc6&lt;/artifactId&gt;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         &lt;version&gt;11.2.0.3&lt;/version&gt;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      &lt;/dependency&gt;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150" y="445025"/>
            <a:ext cx="1294300" cy="3665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0"/>
          <p:cNvCxnSpPr/>
          <p:nvPr/>
        </p:nvCxnSpPr>
        <p:spPr>
          <a:xfrm>
            <a:off x="6652000" y="2322200"/>
            <a:ext cx="1155300" cy="156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spring-jdbc 추가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199" cy="2129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