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</p:sldIdLst>
  <p:sldSz cy="5143500" cx="9144000"/>
  <p:notesSz cx="6858000" cy="9144000"/>
  <p:embeddedFontLst>
    <p:embeddedFont>
      <p:font typeface="PT Sans Narrow"/>
      <p:regular r:id="rId90"/>
      <p:bold r:id="rId91"/>
    </p:embeddedFont>
    <p:embeddedFont>
      <p:font typeface="Open Sans"/>
      <p:regular r:id="rId92"/>
      <p:bold r:id="rId93"/>
      <p:italic r:id="rId94"/>
      <p:boldItalic r:id="rId9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2E623F9-199C-4E69-9891-F96CC46C76B5}">
  <a:tblStyle styleId="{F2E623F9-199C-4E69-9891-F96CC46C76B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42" Type="http://schemas.openxmlformats.org/officeDocument/2006/relationships/slide" Target="slides/slide37.xml"/><Relationship Id="rId86" Type="http://schemas.openxmlformats.org/officeDocument/2006/relationships/slide" Target="slides/slide81.xml"/><Relationship Id="rId41" Type="http://schemas.openxmlformats.org/officeDocument/2006/relationships/slide" Target="slides/slide36.xml"/><Relationship Id="rId85" Type="http://schemas.openxmlformats.org/officeDocument/2006/relationships/slide" Target="slides/slide80.xml"/><Relationship Id="rId44" Type="http://schemas.openxmlformats.org/officeDocument/2006/relationships/slide" Target="slides/slide39.xml"/><Relationship Id="rId88" Type="http://schemas.openxmlformats.org/officeDocument/2006/relationships/slide" Target="slides/slide83.xml"/><Relationship Id="rId43" Type="http://schemas.openxmlformats.org/officeDocument/2006/relationships/slide" Target="slides/slide38.xml"/><Relationship Id="rId87" Type="http://schemas.openxmlformats.org/officeDocument/2006/relationships/slide" Target="slides/slide8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slide" Target="slides/slide74.xml"/><Relationship Id="rId34" Type="http://schemas.openxmlformats.org/officeDocument/2006/relationships/slide" Target="slides/slide29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95" Type="http://schemas.openxmlformats.org/officeDocument/2006/relationships/font" Target="fonts/OpenSans-boldItalic.fntdata"/><Relationship Id="rId50" Type="http://schemas.openxmlformats.org/officeDocument/2006/relationships/slide" Target="slides/slide45.xml"/><Relationship Id="rId94" Type="http://schemas.openxmlformats.org/officeDocument/2006/relationships/font" Target="fonts/OpenSans-italic.fntdata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91" Type="http://schemas.openxmlformats.org/officeDocument/2006/relationships/font" Target="fonts/PTSansNarrow-bold.fntdata"/><Relationship Id="rId90" Type="http://schemas.openxmlformats.org/officeDocument/2006/relationships/font" Target="fonts/PTSansNarrow-regular.fntdata"/><Relationship Id="rId93" Type="http://schemas.openxmlformats.org/officeDocument/2006/relationships/font" Target="fonts/OpenSans-bold.fntdata"/><Relationship Id="rId92" Type="http://schemas.openxmlformats.org/officeDocument/2006/relationships/font" Target="fonts/OpenSans-regular.fntdata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ode.lds.org/nexus/content/groups/main-repo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mybatis.org/spring/ko/getting-started.html" TargetMode="Externa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mlwjd9405.github.io/2019/02/01/orm.html" TargetMode="Externa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d2830a6be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d2830a6be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d2830a6be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d2830a6be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  &lt;!--dependencies 위에 설정 --&gt;</a:t>
            </a:r>
            <a:br>
              <a:rPr lang="ko"/>
            </a:br>
            <a:r>
              <a:rPr lang="ko"/>
              <a:t>  &lt;repositories&gt;</a:t>
            </a:r>
            <a:br>
              <a:rPr lang="ko"/>
            </a:br>
            <a:r>
              <a:rPr lang="ko"/>
              <a:t>        &lt;repository&gt;</a:t>
            </a:r>
            <a:br>
              <a:rPr lang="ko"/>
            </a:br>
            <a:r>
              <a:rPr lang="ko"/>
              <a:t>         &lt;id&gt;oracle&lt;/id&gt;</a:t>
            </a:r>
            <a:br>
              <a:rPr lang="ko"/>
            </a:br>
            <a:r>
              <a:rPr lang="ko"/>
              <a:t>         &lt;name&gt;ORACLE JDBC Repository&lt;/name&gt;</a:t>
            </a:r>
            <a:br>
              <a:rPr lang="ko"/>
            </a:br>
            <a:r>
              <a:rPr lang="ko"/>
              <a:t>         &lt;url&gt;</a:t>
            </a:r>
            <a:r>
              <a:rPr lang="ko" u="sng">
                <a:solidFill>
                  <a:schemeClr val="hlink"/>
                </a:solidFill>
                <a:hlinkClick r:id="rId2"/>
              </a:rPr>
              <a:t>https://code.lds.org/nexus/content/groups/main-repo</a:t>
            </a:r>
            <a:r>
              <a:rPr lang="ko"/>
              <a:t>&lt;/url&gt;</a:t>
            </a:r>
            <a:br>
              <a:rPr lang="ko"/>
            </a:br>
            <a:r>
              <a:rPr lang="ko"/>
              <a:t>        &lt;/repository&gt;</a:t>
            </a:r>
            <a:br>
              <a:rPr lang="ko"/>
            </a:br>
            <a:r>
              <a:rPr lang="ko"/>
              <a:t>  &lt;/repositories&gt;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d2830a6be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d2830a6be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&lt;!-- dependencies 안쪽 에 설정 --&gt;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&lt;!-- ojdbc6 --&gt;</a:t>
            </a:r>
            <a:br>
              <a:rPr lang="ko"/>
            </a:br>
            <a:r>
              <a:rPr lang="ko"/>
              <a:t>       &lt;dependency&gt;</a:t>
            </a:r>
            <a:br>
              <a:rPr lang="ko"/>
            </a:br>
            <a:r>
              <a:rPr lang="ko"/>
              <a:t>         &lt;groupId&gt;com.oracle&lt;/groupId&gt;</a:t>
            </a:r>
            <a:br>
              <a:rPr lang="ko"/>
            </a:br>
            <a:r>
              <a:rPr lang="ko"/>
              <a:t>         &lt;artifactId&gt;ojdbc6&lt;/artifactId&gt;</a:t>
            </a:r>
            <a:br>
              <a:rPr lang="ko"/>
            </a:br>
            <a:r>
              <a:rPr lang="ko"/>
              <a:t>         &lt;version&gt;11.2.0.3&lt;/version&gt;</a:t>
            </a:r>
            <a:br>
              <a:rPr lang="ko"/>
            </a:br>
            <a:r>
              <a:rPr lang="ko"/>
              <a:t>      &lt;/dependency&gt;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d2830a6be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d2830a6be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&lt;dependency&gt;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&lt;groupId&gt;org.mariadb.jdbc&lt;/groupId&gt;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&lt;artifactId&gt;mariadb-java-client&lt;/artifactId&gt;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&lt;version&gt;2.5.4&lt;/version&gt;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&lt;/dependency&gt;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d2830a6be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d2830a6be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&lt;dependency&gt;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&lt;groupId&gt;mysql&lt;/groupId&gt;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&lt;artifactId&gt;mysql-connector-java&lt;/artifactId&gt;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&lt;version&gt;8.0.16&lt;/version&gt;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&lt;/dependency&gt;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d2830a6be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d2830a6be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&lt;!-- spring jdbc 사용 --&gt;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&lt;dependency&gt;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    &lt;groupId&gt;org.springframework&lt;/groupId&gt;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    &lt;artifactId&gt;spring-jdbc&lt;/artifactId&gt;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    &lt;version&gt;${org.springframework-version}&lt;/version&gt;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&lt;/dependency&gt;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e3c8cfbcd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e3c8cfbcd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&lt;!-- spring-jdbc 빈 객체 생성 --&gt;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&lt;!-- DataSource 객체 --&gt;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&lt;beans:bean name="dataSource" class="org.springframework.jdbc.datasource.DriverManagerDataSource"&gt;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&lt;beans:property name="driverClassName" value="oracle.jdbc.driver.OracleDriver"/&gt;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&lt;beans:property name="url" value="jdbc:oracle:thin:@localhost:1521:XE"/&gt;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&lt;beans:property name="username" value="scott"/&gt;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&lt;beans:property name="password" value="tiger"/&gt;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&lt;/beans:bean&gt;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&lt;!-- JdbcTemplate --&gt;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&lt;beans:bean name="template" class="org.springframework.jdbc.core.JdbcTemplate"&gt;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&lt;beans:property name="dataSource" ref="dataSource"/&gt;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&lt;/beans:bean&gt;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e3c8cfbcd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e3c8cfbcd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3caaef2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3caaef2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e3c8cfbc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4e3c8cfbc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e45bb35a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e45bb35a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d2cc8198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7d2cc8198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d2cc8198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d2cc8198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4e3c8cfbc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4e3c8cfbc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4e45bb35a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4e45bb35a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2"/>
              </a:rPr>
              <a:t>http://www.mybatis.org/spring/ko/getting-started.html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4e45bb35a2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4e45bb35a2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4e45bb35a2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4e45bb35a2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&lt;!DOCTYPE mapper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    PUBLIC "-//mybatis.org//DTD Mapper 3.0//EN"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    "http://mybatis.org/dtd/mybatis-3-mapper.dtd"&gt;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e45bb35a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e45bb35a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600">
                <a:solidFill>
                  <a:schemeClr val="dk1"/>
                </a:solidFill>
              </a:rPr>
              <a:t>	&lt;!-- MyBatis 설정 --&gt;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600">
                <a:solidFill>
                  <a:schemeClr val="dk1"/>
                </a:solidFill>
              </a:rPr>
              <a:t>	&lt;beans:bean name="sqlSessionFactory" class="org.mybatis.spring.SqlSessionFactoryBean"&gt;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600">
                <a:solidFill>
                  <a:schemeClr val="dk1"/>
                </a:solidFill>
              </a:rPr>
              <a:t>		&lt;beans:property name="dataSource" ref="dataSource"/&gt;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600">
                <a:solidFill>
                  <a:schemeClr val="dk1"/>
                </a:solidFill>
              </a:rPr>
              <a:t>		&lt;beans:property name="mapperLocations" value="classpath:mapper/*.xml"/&gt;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600">
                <a:solidFill>
                  <a:schemeClr val="dk1"/>
                </a:solidFill>
              </a:rPr>
              <a:t>	&lt;/beans:bean&gt;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600">
                <a:solidFill>
                  <a:schemeClr val="dk1"/>
                </a:solidFill>
              </a:rPr>
              <a:t>	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600">
                <a:solidFill>
                  <a:schemeClr val="dk1"/>
                </a:solidFill>
              </a:rPr>
              <a:t>	&lt;beans:bean name="sqlSession" class="org.mybatis.spring.SqlSessionTemplate"&gt;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600">
                <a:solidFill>
                  <a:schemeClr val="dk1"/>
                </a:solidFill>
              </a:rPr>
              <a:t>		&lt;beans:constructor-arg index="0" ref="sqlSessionFactory"/&gt;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600">
                <a:solidFill>
                  <a:schemeClr val="dk1"/>
                </a:solidFill>
              </a:rPr>
              <a:t>	&lt;/beans:bean&gt;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4e45bb35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4e45bb35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public interface WriteDAO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List&lt;WriteDTO&gt; select();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int insert(WriteDTO dto);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List&lt;WriteDTO&gt; readByUid(int uid);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List&lt;WriteDTO&gt; selectByUid(int uid);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int update(WriteDTO dto);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int deleteByUid(int uid);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4e45bb35a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4e45bb35a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&lt;mapper namespace="com.lec.sts15_mybatis.domain.WriteDAO"&gt;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&lt;/mapper&gt;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4e45bb35a2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4e45bb35a2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// MyBatis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private SqlSession sqlSession;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@Autowired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public void setSqlSession(SqlSession sqlSession)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this.sqlSession = sqlSession;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C.sqlSession = sqlSession;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e611073d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e611073d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2"/>
              </a:rPr>
              <a:t>https://gmlwjd9405.github.io/2019/02/01/orm.html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a34be561d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a34be561d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4e45bb35a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4e45bb35a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4e45bb35a2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4e45bb35a2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4e45bb35a2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4e45bb35a2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&lt;select id="select" resultType="com.lec.sts15_mybatis.domain.WriteDTO"&gt;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SELECT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	wr_uid "uid",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	wr_subject subject,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	wr_content content,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	wr_name name,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	wr_viewcnt viewcnt,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	wr_regdate regDate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FROM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	test_write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ORDER BY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	wr_uid DESC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&lt;/select&gt;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a34be561d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a34be561d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4e45bb35a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4e45bb35a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4e45bb35a2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4e45bb35a2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4e45bb35a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4e45bb35a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&lt;!--  insert(DTO) 메소드 --&gt;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&lt;insert id="insert" flushCache="true"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parameterType="com.lec.sts15_mybatis.domain.WriteDTO"&gt;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INSERT INTO test_write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	(wr_uid, wr_subject, wr_content, wr_name)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VALUES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	(test_write_seq.nextval, #{subject}, #{content}, #{name})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&lt;/insert&gt;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a34be561d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a34be561d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a34be561d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a34be561d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e611073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e611073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4e45bb35a2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4e45bb35a2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4e45bb35a2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4e45bb35a2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&lt;!-- insert(subject, content, name) 메소드 --&gt;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&lt;insert id="insert" flushCache="true"&gt;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INSERT INTO test_write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	(wr_uid, wr_subject, wr_content, wr_name)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VALUES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	(test_write_seq.nextval, #{param1}, #{param2}, #{param3})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&lt;/insert&gt;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4e45bb35a2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4e45bb35a2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a34be561d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a34be561d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4e45bb35a2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4e45bb35a2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4e45bb35a2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4e45bb35a2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4e45bb35a2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4e45bb35a2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4e45bb35a2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4e45bb35a2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51da9840d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51da9840d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4e5305bee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4e5305bee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e3c8cfbc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e3c8cfbc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4e5305bee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4e5305bee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 	&lt;update id="update" flushCache="true"&gt;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UPDATE test_write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SET wr_subject = #{a.subject}, wr_content = #{a.content}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WHERE wr_uid = #{param1}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&lt;/update&gt;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a34be561dd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a34be561dd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51da9840d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51da9840d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4e5305bee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4e5305bee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4e5305bee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4e5305bee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4e5305bee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4e5305bee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4e5305bee1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4e5305bee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4e5305bee1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4e5305bee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4e5305bee1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4e5305bee1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4e5305bee1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4e5305bee1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e3c8cfbc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e3c8cfbc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51da9840de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51da9840de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4e67f37143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4e67f37143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4e67f37143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4e67f37143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4e67f3714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4e67f3714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524cd9aaa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524cd9aa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524cd9aaa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524cd9aaa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524cd9aaa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524cd9aaa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51da9840de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51da9840de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51da9840de_1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51da9840de_1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&lt;!-- Transaction --&gt;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&lt;beans:bean name="transactionManager"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class="org.springframework.jdbc.datasource.DataSourceTransactionManager"&gt;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&lt;beans:property name="dataSource" ref="dataSource" 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&lt;/beans:bean&gt;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&lt;beans:bean name="transactionTemplate"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class="org.springframework.transaction.support.TransactionTemplate"&gt;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&lt;beans:property name="transactionManager" ref="transactionManager"/&gt;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&lt;/beans:bean&gt;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5259c1c9e8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5259c1c9e8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e45bb35a2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e45bb35a2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5259c1c9e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5259c1c9e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5259c1c9e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5259c1c9e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5259c1c9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5259c1c9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public interface TicketDAO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int insertCard(String userId, int buyAmount);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int insertTicket(String userId, int ticketCount);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5259c1c9e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5259c1c9e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a34be561dd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a34be561dd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a34be561dd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a34be561dd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&lt;insert id="insertCard" flushCache="true"&gt;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INSERT INTO test_card VALUES (#{param1}, #{param2})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&lt;/insert&gt;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&lt;insert id="insertTicket" flushCache="true"&gt;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INSERT INTO test_ticket VALUES (#{param1}, #{param2})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&lt;/insert&gt;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a34be561dd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a34be561dd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&lt;beans:property name="mapperLocations"&gt;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	&lt;beans:list&gt;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		&lt;beans:value&gt;classpath:mapper/*.xml&lt;/beans:value&gt;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		&lt;beans:value&gt;classpath:com/lec/sts15_mybatis/**/*.xml&lt;/beans:value&gt;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	&lt;/beans:list&gt;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&lt;/beans:property&gt;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5259c1c9e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5259c1c9e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5259c1c9e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5259c1c9e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TicketDAO dao;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// MyBatis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private SqlSession sqlSession;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@Autowired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public void setSqlSession(SqlSession sqlSession)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this.sqlSession = sqlSession;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// TransactionTemplate 사용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TransactionTemplate transactionTemplate;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@Autowired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public void setTransactionTemplate(TransactionTemplate transactionTemplate)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this.transactionTemplate = transactionTemplate;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5259c1c9e8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5259c1c9e8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public void buyTicket(final TicketDTO dto)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// MyBatis 사용하여 이 트랜잭션 안에서 여러 쿼리 실행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// 중간에 쿼리 실패 하면 트랜잭션 실패하고 자동으로 rollback 된다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transactionTemplate.execute(new TransactionCallbackWithoutResult() {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	@Override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	protected void doInTransactionWithoutResult(TransactionStatus status)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		TicketDAO dao = sqlSession.getMapper(TicketDAO.class);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		dao.insertCard(dto.getUserId(), dto.getTicketCount());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		dao.insertTicket(dto.getUserId(), dto.getTicketCount());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});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} // end buyTicket()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e3c8cfbcd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e3c8cfbcd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&lt;!-- 스프링 컨테이너 인코딩 설정 --&gt;</a:t>
            </a:r>
            <a:endParaRPr sz="1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	&lt;filter&gt;</a:t>
            </a:r>
            <a:endParaRPr sz="1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		&lt;filter-name&gt;encodingFilter&lt;/filter-name&gt;</a:t>
            </a:r>
            <a:endParaRPr sz="1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		&lt;filter-class&gt;</a:t>
            </a:r>
            <a:endParaRPr sz="1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			org.springframework.web.filter.CharacterEncodingFilter     </a:t>
            </a:r>
            <a:endParaRPr sz="1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		&lt;/filter-class&gt;</a:t>
            </a:r>
            <a:endParaRPr sz="1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		&lt;init-param&gt;</a:t>
            </a:r>
            <a:endParaRPr sz="1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			&lt;param-name&gt;encoding&lt;/param-name&gt;   </a:t>
            </a:r>
            <a:endParaRPr sz="1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			&lt;param-value&gt;UTF-8&lt;/param-value&gt;</a:t>
            </a:r>
            <a:endParaRPr sz="1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		&lt;/init-param&gt;</a:t>
            </a:r>
            <a:endParaRPr sz="1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		&lt;init-param&gt;</a:t>
            </a:r>
            <a:endParaRPr sz="1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			&lt;param-name&gt;forceEncoding&lt;/param-name&gt;  </a:t>
            </a:r>
            <a:endParaRPr sz="1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			&lt;param-value&gt;true&lt;/param-value&gt;</a:t>
            </a:r>
            <a:endParaRPr sz="1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		&lt;/init-param&gt;</a:t>
            </a:r>
            <a:endParaRPr sz="1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	&lt;/filter&gt;    </a:t>
            </a:r>
            <a:endParaRPr sz="1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	&lt;filter-mapping&gt;</a:t>
            </a:r>
            <a:endParaRPr sz="1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		&lt;filter-name&gt;encodingFilter&lt;/filter-name&gt;</a:t>
            </a:r>
            <a:endParaRPr sz="1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		&lt;url-pattern&gt;/*&lt;/url-pattern&gt;                 </a:t>
            </a:r>
            <a:endParaRPr sz="1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	&lt;/filter-mapping&gt;</a:t>
            </a:r>
            <a:endParaRPr sz="1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5259c1c9e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5259c1c9e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5259c1c9e8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5259c1c9e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5259c1c9e8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5259c1c9e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7d2830a6be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7d2830a6be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9fd29d528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9fd29d528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e3c8cfbcd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e3c8cfbcd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code.lds.org/nexus/content/groups/main-repo" TargetMode="External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mvnrepository.com/artifact/org.mariadb.jdbc/mariadb-java-client" TargetMode="External"/><Relationship Id="rId4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mvnrepository.com/artifact/mysql/mysql-connector-java" TargetMode="External"/><Relationship Id="rId4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mvnrepository.com/artifact/org.springframework/spring-jdbc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Relationship Id="rId4" Type="http://schemas.openxmlformats.org/officeDocument/2006/relationships/image" Target="../media/image9.png"/><Relationship Id="rId5" Type="http://schemas.openxmlformats.org/officeDocument/2006/relationships/image" Target="../media/image2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Relationship Id="rId4" Type="http://schemas.openxmlformats.org/officeDocument/2006/relationships/hyperlink" Target="http://www.mybatis.org/mybatis-3/ko/getting-started.html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Relationship Id="rId4" Type="http://schemas.openxmlformats.org/officeDocument/2006/relationships/image" Target="../media/image25.png"/><Relationship Id="rId5" Type="http://schemas.openxmlformats.org/officeDocument/2006/relationships/hyperlink" Target="http://www.mybatis.org/spring/ko/sqlsession.html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png"/><Relationship Id="rId4" Type="http://schemas.openxmlformats.org/officeDocument/2006/relationships/image" Target="../media/image3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1.png"/><Relationship Id="rId4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9.png"/><Relationship Id="rId4" Type="http://schemas.openxmlformats.org/officeDocument/2006/relationships/image" Target="../media/image3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9.png"/><Relationship Id="rId4" Type="http://schemas.openxmlformats.org/officeDocument/2006/relationships/image" Target="../media/image2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9.png"/><Relationship Id="rId4" Type="http://schemas.openxmlformats.org/officeDocument/2006/relationships/image" Target="../media/image3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3.png"/><Relationship Id="rId4" Type="http://schemas.openxmlformats.org/officeDocument/2006/relationships/image" Target="../media/image39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8.png"/><Relationship Id="rId4" Type="http://schemas.openxmlformats.org/officeDocument/2006/relationships/image" Target="../media/image3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2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6.png"/><Relationship Id="rId4" Type="http://schemas.openxmlformats.org/officeDocument/2006/relationships/image" Target="../media/image4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blog.mybatis.org/" TargetMode="External"/><Relationship Id="rId4" Type="http://schemas.openxmlformats.org/officeDocument/2006/relationships/image" Target="../media/image13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7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47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hyperlink" Target="https://marketplace.eclipse.org/category/free-tagging/mybatis" TargetMode="External"/><Relationship Id="rId4" Type="http://schemas.openxmlformats.org/officeDocument/2006/relationships/image" Target="../media/image58.png"/><Relationship Id="rId5" Type="http://schemas.openxmlformats.org/officeDocument/2006/relationships/image" Target="../media/image46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50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48.png"/><Relationship Id="rId4" Type="http://schemas.openxmlformats.org/officeDocument/2006/relationships/image" Target="../media/image41.png"/><Relationship Id="rId5" Type="http://schemas.openxmlformats.org/officeDocument/2006/relationships/image" Target="../media/image52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49.png"/><Relationship Id="rId4" Type="http://schemas.openxmlformats.org/officeDocument/2006/relationships/image" Target="../media/image54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53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65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5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51.png"/><Relationship Id="rId4" Type="http://schemas.openxmlformats.org/officeDocument/2006/relationships/image" Target="../media/image64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57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hyperlink" Target="http://www.mybatis.org/mybatis-3/ko/dynamic-sql.html" TargetMode="Externa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61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56.png"/><Relationship Id="rId4" Type="http://schemas.openxmlformats.org/officeDocument/2006/relationships/image" Target="../media/image63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70.png"/><Relationship Id="rId4" Type="http://schemas.openxmlformats.org/officeDocument/2006/relationships/image" Target="../media/image71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6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mybatis.org/mybatis-3/ko/" TargetMode="External"/><Relationship Id="rId4" Type="http://schemas.openxmlformats.org/officeDocument/2006/relationships/hyperlink" Target="http://www.mybatis.org/spring/ko/sample.html" TargetMode="External"/><Relationship Id="rId5" Type="http://schemas.openxmlformats.org/officeDocument/2006/relationships/hyperlink" Target="http://www.mybatis.org/mybatis-3/ko/sqlmap-xml.html" TargetMode="External"/><Relationship Id="rId6" Type="http://schemas.openxmlformats.org/officeDocument/2006/relationships/hyperlink" Target="http://www.mybatis.org/mybatis-3/ko/configuration.html" TargetMode="Externa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60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66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62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59.png"/><Relationship Id="rId4" Type="http://schemas.openxmlformats.org/officeDocument/2006/relationships/image" Target="../media/image72.png"/><Relationship Id="rId5" Type="http://schemas.openxmlformats.org/officeDocument/2006/relationships/image" Target="../media/image68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75.png"/><Relationship Id="rId4" Type="http://schemas.openxmlformats.org/officeDocument/2006/relationships/image" Target="../media/image69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74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79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76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7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78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77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Relationship Id="rId3" Type="http://schemas.openxmlformats.org/officeDocument/2006/relationships/hyperlink" Target="http://localhost:8080/sts15_mybatis/ticket/buy_ticket" TargetMode="Externa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8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MyBatis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STS15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더 편리+간편하게 JDBC 를!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spring-jdbc 및 dbms 설정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Oracle 라이브러리 → 스프링 프로젝트</a:t>
            </a:r>
            <a:endParaRPr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311700" y="1266325"/>
            <a:ext cx="8520600" cy="12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Maven 빌드를 사용하는 Spring 에서 오라클 라이브러리 추가하기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ko"/>
              <a:t>pom.xml</a:t>
            </a:r>
            <a:r>
              <a:rPr lang="ko"/>
              <a:t> 에서</a:t>
            </a:r>
            <a:endParaRPr/>
          </a:p>
        </p:txBody>
      </p:sp>
      <p:sp>
        <p:nvSpPr>
          <p:cNvPr id="147" name="Google Shape;147;p23"/>
          <p:cNvSpPr/>
          <p:nvPr/>
        </p:nvSpPr>
        <p:spPr>
          <a:xfrm>
            <a:off x="4845625" y="1985800"/>
            <a:ext cx="2317800" cy="507900"/>
          </a:xfrm>
          <a:prstGeom prst="wedgeRectCallout">
            <a:avLst>
              <a:gd fmla="val -58572" name="adj1"/>
              <a:gd fmla="val -8411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Oracle 은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MySQL 과 달리 repository 까지 지정해주어야 한다.</a:t>
            </a:r>
            <a:endParaRPr sz="1100"/>
          </a:p>
        </p:txBody>
      </p:sp>
      <p:sp>
        <p:nvSpPr>
          <p:cNvPr id="148" name="Google Shape;148;p23"/>
          <p:cNvSpPr txBox="1"/>
          <p:nvPr/>
        </p:nvSpPr>
        <p:spPr>
          <a:xfrm>
            <a:off x="239750" y="2226525"/>
            <a:ext cx="8592600" cy="2722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9900FF"/>
                </a:solidFill>
              </a:rPr>
              <a:t>  &lt;!--dependencies 위에 설정 --&gt;</a:t>
            </a:r>
            <a:br>
              <a:rPr lang="ko" sz="1800">
                <a:solidFill>
                  <a:srgbClr val="595959"/>
                </a:solidFill>
              </a:rPr>
            </a:br>
            <a:r>
              <a:rPr b="1" lang="ko" sz="1800">
                <a:solidFill>
                  <a:srgbClr val="595959"/>
                </a:solidFill>
              </a:rPr>
              <a:t>  &lt;repositories&gt;</a:t>
            </a:r>
            <a:br>
              <a:rPr lang="ko" sz="1800">
                <a:solidFill>
                  <a:srgbClr val="595959"/>
                </a:solidFill>
              </a:rPr>
            </a:br>
            <a:r>
              <a:rPr lang="ko" sz="1800">
                <a:solidFill>
                  <a:srgbClr val="595959"/>
                </a:solidFill>
              </a:rPr>
              <a:t>        &lt;repository&gt;</a:t>
            </a:r>
            <a:br>
              <a:rPr lang="ko" sz="1800">
                <a:solidFill>
                  <a:srgbClr val="595959"/>
                </a:solidFill>
              </a:rPr>
            </a:br>
            <a:r>
              <a:rPr lang="ko" sz="1800">
                <a:solidFill>
                  <a:srgbClr val="595959"/>
                </a:solidFill>
              </a:rPr>
              <a:t>         &lt;id&gt;oracle&lt;/id&gt;</a:t>
            </a:r>
            <a:br>
              <a:rPr lang="ko" sz="1800">
                <a:solidFill>
                  <a:srgbClr val="595959"/>
                </a:solidFill>
              </a:rPr>
            </a:br>
            <a:r>
              <a:rPr lang="ko" sz="1800">
                <a:solidFill>
                  <a:srgbClr val="595959"/>
                </a:solidFill>
              </a:rPr>
              <a:t>         &lt;name&gt;ORACLE JDBC Repository&lt;/name&gt;</a:t>
            </a:r>
            <a:br>
              <a:rPr lang="ko" sz="1800">
                <a:solidFill>
                  <a:srgbClr val="595959"/>
                </a:solidFill>
              </a:rPr>
            </a:br>
            <a:r>
              <a:rPr lang="ko" sz="1800">
                <a:solidFill>
                  <a:srgbClr val="595959"/>
                </a:solidFill>
              </a:rPr>
              <a:t>         &lt;url&gt;</a:t>
            </a:r>
            <a:r>
              <a:rPr lang="ko" sz="1800" u="sng">
                <a:solidFill>
                  <a:srgbClr val="0097A7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https://code.lds.org/nexus/content/groups/main-repo</a:t>
            </a:r>
            <a:r>
              <a:rPr lang="ko" sz="1800">
                <a:solidFill>
                  <a:srgbClr val="595959"/>
                </a:solidFill>
              </a:rPr>
              <a:t>&lt;/url&gt;</a:t>
            </a:r>
            <a:br>
              <a:rPr lang="ko" sz="1800">
                <a:solidFill>
                  <a:srgbClr val="595959"/>
                </a:solidFill>
              </a:rPr>
            </a:br>
            <a:r>
              <a:rPr lang="ko" sz="1800">
                <a:solidFill>
                  <a:srgbClr val="595959"/>
                </a:solidFill>
              </a:rPr>
              <a:t>        &lt;/repository&gt;</a:t>
            </a:r>
            <a:br>
              <a:rPr lang="ko" sz="1800">
                <a:solidFill>
                  <a:srgbClr val="595959"/>
                </a:solidFill>
              </a:rPr>
            </a:br>
            <a:r>
              <a:rPr b="1" lang="ko" sz="1800">
                <a:solidFill>
                  <a:srgbClr val="595959"/>
                </a:solidFill>
              </a:rPr>
              <a:t>  &lt;/repositories&gt;</a:t>
            </a:r>
            <a:endParaRPr b="1" sz="1800"/>
          </a:p>
        </p:txBody>
      </p:sp>
      <p:pic>
        <p:nvPicPr>
          <p:cNvPr id="149" name="Google Shape;14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5825" y="1518325"/>
            <a:ext cx="1793650" cy="4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113000" y="3052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Oracle 라이브러리 → 스프링 프로젝트</a:t>
            </a:r>
            <a:endParaRPr/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4525475" y="1601225"/>
            <a:ext cx="3026400" cy="16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pom.xml 을 ‘저장’ 하고 나면 빌드가 다시 시작된다.  잠시 기다리자.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400"/>
              <a:t>빌드가 끝나면 확인해보자</a:t>
            </a:r>
            <a:br>
              <a:rPr lang="ko" sz="1400"/>
            </a:br>
            <a:endParaRPr sz="1400"/>
          </a:p>
        </p:txBody>
      </p:sp>
      <p:sp>
        <p:nvSpPr>
          <p:cNvPr id="156" name="Google Shape;156;p24"/>
          <p:cNvSpPr txBox="1"/>
          <p:nvPr/>
        </p:nvSpPr>
        <p:spPr>
          <a:xfrm>
            <a:off x="298600" y="1226725"/>
            <a:ext cx="45285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9900FF"/>
                </a:solidFill>
              </a:rPr>
              <a:t>&lt;!-- dependencies 안쪽 에 설정 --&gt;</a:t>
            </a:r>
            <a:endParaRPr sz="1800">
              <a:solidFill>
                <a:srgbClr val="9900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9900FF"/>
                </a:solidFill>
              </a:rPr>
              <a:t>&lt;!-- ojdbc6 --&gt;</a:t>
            </a:r>
            <a:br>
              <a:rPr lang="ko" sz="1800">
                <a:solidFill>
                  <a:srgbClr val="595959"/>
                </a:solidFill>
              </a:rPr>
            </a:br>
            <a:r>
              <a:rPr lang="ko" sz="1800">
                <a:solidFill>
                  <a:srgbClr val="595959"/>
                </a:solidFill>
              </a:rPr>
              <a:t>       &lt;dependency&gt;</a:t>
            </a:r>
            <a:br>
              <a:rPr lang="ko" sz="1800">
                <a:solidFill>
                  <a:srgbClr val="595959"/>
                </a:solidFill>
              </a:rPr>
            </a:br>
            <a:r>
              <a:rPr lang="ko" sz="1800">
                <a:solidFill>
                  <a:srgbClr val="595959"/>
                </a:solidFill>
              </a:rPr>
              <a:t>         &lt;groupId&gt;com.oracle&lt;/groupId&gt;</a:t>
            </a:r>
            <a:br>
              <a:rPr lang="ko" sz="1800">
                <a:solidFill>
                  <a:srgbClr val="595959"/>
                </a:solidFill>
              </a:rPr>
            </a:br>
            <a:r>
              <a:rPr lang="ko" sz="1800">
                <a:solidFill>
                  <a:srgbClr val="595959"/>
                </a:solidFill>
              </a:rPr>
              <a:t>         &lt;artifactId&gt;ojdbc6&lt;/artifactId&gt;</a:t>
            </a:r>
            <a:br>
              <a:rPr lang="ko" sz="1800">
                <a:solidFill>
                  <a:srgbClr val="595959"/>
                </a:solidFill>
              </a:rPr>
            </a:br>
            <a:r>
              <a:rPr lang="ko" sz="1800">
                <a:solidFill>
                  <a:srgbClr val="595959"/>
                </a:solidFill>
              </a:rPr>
              <a:t>         &lt;version&gt;11.2.0.3&lt;/version&gt;</a:t>
            </a:r>
            <a:br>
              <a:rPr lang="ko" sz="1800">
                <a:solidFill>
                  <a:srgbClr val="595959"/>
                </a:solidFill>
              </a:rPr>
            </a:br>
            <a:r>
              <a:rPr lang="ko" sz="1800">
                <a:solidFill>
                  <a:srgbClr val="595959"/>
                </a:solidFill>
              </a:rPr>
              <a:t>      &lt;/dependency&gt;</a:t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157" name="Google Shape;1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5150" y="445025"/>
            <a:ext cx="1294300" cy="36654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8" name="Google Shape;158;p24"/>
          <p:cNvCxnSpPr/>
          <p:nvPr/>
        </p:nvCxnSpPr>
        <p:spPr>
          <a:xfrm>
            <a:off x="6652000" y="2322200"/>
            <a:ext cx="1155300" cy="1567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59" name="Google Shape;15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9025" y="929375"/>
            <a:ext cx="1793650" cy="4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311700" y="445025"/>
            <a:ext cx="58167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MariaDB  Java Client</a:t>
            </a:r>
            <a:endParaRPr/>
          </a:p>
        </p:txBody>
      </p:sp>
      <p:sp>
        <p:nvSpPr>
          <p:cNvPr id="165" name="Google Shape;165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https://mvnrepository.com/artifact/org.mariadb.jdbc/mariadb-java-client</a:t>
            </a:r>
            <a:r>
              <a:rPr lang="ko"/>
              <a:t>  (최신 버젼 확인)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&lt;dependency&gt;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&lt;groupId&gt;org.mariadb.jdbc&lt;/groupId&gt;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&lt;artifactId&gt;mariadb-java-client&lt;/artifactId&gt;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&lt;version&gt;2.5.4&lt;/version&gt;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&lt;/dependency&gt;</a:t>
            </a:r>
            <a:endParaRPr/>
          </a:p>
        </p:txBody>
      </p:sp>
      <p:pic>
        <p:nvPicPr>
          <p:cNvPr id="166" name="Google Shape;166;p25"/>
          <p:cNvPicPr preferRelativeResize="0"/>
          <p:nvPr/>
        </p:nvPicPr>
        <p:blipFill rotWithShape="1">
          <a:blip r:embed="rId4">
            <a:alphaModFix/>
          </a:blip>
          <a:srcRect b="17389" l="0" r="50975" t="13659"/>
          <a:stretch/>
        </p:blipFill>
        <p:spPr>
          <a:xfrm>
            <a:off x="7020850" y="445025"/>
            <a:ext cx="1284125" cy="120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311700" y="445025"/>
            <a:ext cx="68139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MySql  Connector/J</a:t>
            </a:r>
            <a:endParaRPr/>
          </a:p>
        </p:txBody>
      </p:sp>
      <p:sp>
        <p:nvSpPr>
          <p:cNvPr id="172" name="Google Shape;172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https://mvnrepository.com/artifact/mysql/mysql-connector-java</a:t>
            </a:r>
            <a:r>
              <a:rPr lang="ko"/>
              <a:t>   (최신 버젼 확인)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&lt;dependency&gt;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&lt;groupId&gt;mysql&lt;/groupId&gt;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&lt;artifactId&gt;mysql-connector-java&lt;/artifactId&gt;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&lt;version&gt;8.0.16&lt;/version&gt;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&lt;/dependency&gt;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26"/>
          <p:cNvPicPr preferRelativeResize="0"/>
          <p:nvPr/>
        </p:nvPicPr>
        <p:blipFill rotWithShape="1">
          <a:blip r:embed="rId4">
            <a:alphaModFix/>
          </a:blip>
          <a:srcRect b="17389" l="46239" r="0" t="13659"/>
          <a:stretch/>
        </p:blipFill>
        <p:spPr>
          <a:xfrm>
            <a:off x="7470850" y="342800"/>
            <a:ext cx="1408200" cy="120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spring-jdbc 라이브러리 : dependency 추가</a:t>
            </a:r>
            <a:endParaRPr/>
          </a:p>
        </p:txBody>
      </p:sp>
      <p:sp>
        <p:nvSpPr>
          <p:cNvPr id="179" name="Google Shape;179;p27"/>
          <p:cNvSpPr txBox="1"/>
          <p:nvPr>
            <p:ph idx="1" type="body"/>
          </p:nvPr>
        </p:nvSpPr>
        <p:spPr>
          <a:xfrm>
            <a:off x="311700" y="1266325"/>
            <a:ext cx="8520600" cy="8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메이븐 세팅 파일 </a:t>
            </a:r>
            <a:r>
              <a:rPr b="1" lang="ko"/>
              <a:t>pom.xml</a:t>
            </a:r>
            <a:r>
              <a:rPr lang="ko"/>
              <a:t> 에 기술하면 된다. → 자동적으로 필요한 라이브러리를 다운로드 받는다.  (</a:t>
            </a:r>
            <a:r>
              <a:rPr lang="ko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https://mvnrepository.com/artifact/org.springframework/spring-jdbc</a:t>
            </a:r>
            <a:r>
              <a:rPr lang="ko"/>
              <a:t>  </a:t>
            </a:r>
            <a:r>
              <a:rPr b="1" lang="ko">
                <a:solidFill>
                  <a:srgbClr val="0000FF"/>
                </a:solidFill>
              </a:rPr>
              <a:t>최신버젼 확인</a:t>
            </a:r>
            <a:r>
              <a:rPr lang="ko"/>
              <a:t>)</a:t>
            </a:r>
            <a:endParaRPr/>
          </a:p>
        </p:txBody>
      </p:sp>
      <p:sp>
        <p:nvSpPr>
          <p:cNvPr id="180" name="Google Shape;180;p27"/>
          <p:cNvSpPr txBox="1"/>
          <p:nvPr/>
        </p:nvSpPr>
        <p:spPr>
          <a:xfrm>
            <a:off x="773575" y="2209800"/>
            <a:ext cx="7715100" cy="2463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&lt;!-- spring jdbc 사용 --&gt;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&lt;dependency&gt;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	&lt;groupId&gt;org.springframework&lt;/groupId&gt;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	&lt;artifactId&gt;</a:t>
            </a:r>
            <a:r>
              <a:rPr lang="ko" sz="2400">
                <a:solidFill>
                  <a:srgbClr val="0000FF"/>
                </a:solidFill>
              </a:rPr>
              <a:t>spring-jdbc</a:t>
            </a:r>
            <a:r>
              <a:rPr lang="ko" sz="2400"/>
              <a:t>&lt;/artifactId&gt;</a:t>
            </a:r>
            <a:endParaRPr sz="24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&lt;version&gt;</a:t>
            </a:r>
            <a:r>
              <a:rPr lang="ko" sz="2400">
                <a:solidFill>
                  <a:srgbClr val="9900FF"/>
                </a:solidFill>
              </a:rPr>
              <a:t>${org.springframework-version}</a:t>
            </a:r>
            <a:r>
              <a:rPr lang="ko" sz="2400"/>
              <a:t>&lt;/version&gt;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&lt;/dependency&gt;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81" name="Google Shape;181;p27"/>
          <p:cNvSpPr/>
          <p:nvPr/>
        </p:nvSpPr>
        <p:spPr>
          <a:xfrm>
            <a:off x="7317250" y="2785375"/>
            <a:ext cx="1653600" cy="707400"/>
          </a:xfrm>
          <a:prstGeom prst="wedgeRoundRectCallout">
            <a:avLst>
              <a:gd fmla="val -65716" name="adj1"/>
              <a:gd fmla="val 82005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일반적으로 스프링 버젼과 일치시켜준다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생성 : spring-jdbc 세팅</a:t>
            </a:r>
            <a:endParaRPr/>
          </a:p>
        </p:txBody>
      </p:sp>
      <p:sp>
        <p:nvSpPr>
          <p:cNvPr id="187" name="Google Shape;187;p28"/>
          <p:cNvSpPr txBox="1"/>
          <p:nvPr>
            <p:ph idx="1" type="body"/>
          </p:nvPr>
        </p:nvSpPr>
        <p:spPr>
          <a:xfrm>
            <a:off x="274775" y="680950"/>
            <a:ext cx="2860500" cy="4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/>
              <a:t>스프링 설정파일</a:t>
            </a:r>
            <a:r>
              <a:rPr lang="ko"/>
              <a:t> 추가</a:t>
            </a:r>
            <a:endParaRPr/>
          </a:p>
        </p:txBody>
      </p:sp>
      <p:pic>
        <p:nvPicPr>
          <p:cNvPr id="188" name="Google Shape;18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775" y="1155075"/>
            <a:ext cx="8716826" cy="2307875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9" name="Google Shape;189;p28"/>
          <p:cNvSpPr/>
          <p:nvPr/>
        </p:nvSpPr>
        <p:spPr>
          <a:xfrm>
            <a:off x="5273125" y="3143875"/>
            <a:ext cx="3207900" cy="1468500"/>
          </a:xfrm>
          <a:prstGeom prst="wedgeRoundRectCallout">
            <a:avLst>
              <a:gd fmla="val -26440" name="adj1"/>
              <a:gd fmla="val -59350" name="adj2"/>
              <a:gd fmla="val 0" name="adj3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MyBatis 도 기존의 spring-jdbc 를 사용하는 라이브러리다.  spring-jdbc 는 설정되어 있어야 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이전 프로젝트 것을 가져오든지,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하단의 코드 사용하세요</a:t>
            </a:r>
            <a:endParaRPr/>
          </a:p>
        </p:txBody>
      </p:sp>
      <p:pic>
        <p:nvPicPr>
          <p:cNvPr id="190" name="Google Shape;19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93175" y="805700"/>
            <a:ext cx="1793650" cy="4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9313" y="771413"/>
            <a:ext cx="2924175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9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기존의 게시판 코드 가져오기</a:t>
            </a:r>
            <a:endParaRPr/>
          </a:p>
        </p:txBody>
      </p:sp>
      <p:pic>
        <p:nvPicPr>
          <p:cNvPr id="197" name="Google Shape;19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2664" y="2456375"/>
            <a:ext cx="1576536" cy="188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139" y="2608775"/>
            <a:ext cx="1576536" cy="1885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9" name="Google Shape;199;p29"/>
          <p:cNvCxnSpPr/>
          <p:nvPr/>
        </p:nvCxnSpPr>
        <p:spPr>
          <a:xfrm>
            <a:off x="3863375" y="941500"/>
            <a:ext cx="0" cy="318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00" name="Google Shape;200;p29"/>
          <p:cNvSpPr/>
          <p:nvPr/>
        </p:nvSpPr>
        <p:spPr>
          <a:xfrm>
            <a:off x="3469475" y="2019850"/>
            <a:ext cx="924300" cy="70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9"/>
          <p:cNvSpPr/>
          <p:nvPr/>
        </p:nvSpPr>
        <p:spPr>
          <a:xfrm>
            <a:off x="7067650" y="2638325"/>
            <a:ext cx="1621200" cy="833400"/>
          </a:xfrm>
          <a:prstGeom prst="wedgeRoundRectCallout">
            <a:avLst>
              <a:gd fmla="val -98595" name="adj1"/>
              <a:gd fmla="val -72723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패키지명은 바꿔줍시다</a:t>
            </a:r>
            <a:endParaRPr/>
          </a:p>
        </p:txBody>
      </p:sp>
      <p:sp>
        <p:nvSpPr>
          <p:cNvPr id="202" name="Google Shape;202;p29"/>
          <p:cNvSpPr/>
          <p:nvPr/>
        </p:nvSpPr>
        <p:spPr>
          <a:xfrm>
            <a:off x="734850" y="4466175"/>
            <a:ext cx="7885800" cy="4773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다 하셨으면,  RunOnServer 하시고 게시판 동작까지 확인하세요</a:t>
            </a:r>
            <a:endParaRPr/>
          </a:p>
        </p:txBody>
      </p:sp>
      <p:pic>
        <p:nvPicPr>
          <p:cNvPr id="203" name="Google Shape;203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6600" y="771425"/>
            <a:ext cx="2876550" cy="18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여기까지!   게시판 동작 확인하세요</a:t>
            </a:r>
            <a:endParaRPr/>
          </a:p>
        </p:txBody>
      </p:sp>
      <p:sp>
        <p:nvSpPr>
          <p:cNvPr id="209" name="Google Shape;209;p30"/>
          <p:cNvSpPr txBox="1"/>
          <p:nvPr>
            <p:ph idx="1" type="body"/>
          </p:nvPr>
        </p:nvSpPr>
        <p:spPr>
          <a:xfrm>
            <a:off x="496950" y="1379050"/>
            <a:ext cx="8335200" cy="31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MyBatis 세팅 : 라이브러리 가져오기</a:t>
            </a:r>
            <a:endParaRPr/>
          </a:p>
        </p:txBody>
      </p:sp>
      <p:pic>
        <p:nvPicPr>
          <p:cNvPr id="215" name="Google Shape;21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923825"/>
            <a:ext cx="4474143" cy="391487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1"/>
          <p:cNvSpPr/>
          <p:nvPr/>
        </p:nvSpPr>
        <p:spPr>
          <a:xfrm>
            <a:off x="5760575" y="2231950"/>
            <a:ext cx="2583300" cy="1448100"/>
          </a:xfrm>
          <a:prstGeom prst="wedgeRoundRectCallout">
            <a:avLst>
              <a:gd fmla="val -63832" name="adj1"/>
              <a:gd fmla="val 19011" name="adj2"/>
              <a:gd fmla="val 0" name="adj3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MyBatis</a:t>
            </a:r>
            <a:r>
              <a:rPr lang="ko"/>
              <a:t>  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MyBatis Spring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두가지 라이브러리 필요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2251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spring-jdbc..   잔코딩이 줄긴 했지만...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05597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/>
              <a:t>DB 트랜잭션은 가장 코딩량이 많고 손이 가는 부분이다…  </a:t>
            </a:r>
            <a:br>
              <a:rPr lang="ko" sz="2300"/>
            </a:br>
            <a:r>
              <a:rPr lang="ko" sz="2300"/>
              <a:t>의외로 프로그래밍의 많은 시간을 SQL, DB 다루는 반복 작업에 쏟아붓고 있는 나 자신을 발견하게 된다.</a:t>
            </a:r>
            <a:endParaRPr sz="23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3400">
                <a:solidFill>
                  <a:srgbClr val="5B0F00"/>
                </a:solidFill>
                <a:latin typeface="Georgia"/>
                <a:ea typeface="Georgia"/>
                <a:cs typeface="Georgia"/>
                <a:sym typeface="Georgia"/>
              </a:rPr>
              <a:t>더 편한 방법 없을까?</a:t>
            </a:r>
            <a:endParaRPr sz="3400">
              <a:solidFill>
                <a:srgbClr val="5B0F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3400">
                <a:solidFill>
                  <a:srgbClr val="5B0F00"/>
                </a:solidFill>
                <a:latin typeface="Georgia"/>
                <a:ea typeface="Georgia"/>
                <a:cs typeface="Georgia"/>
                <a:sym typeface="Georgia"/>
              </a:rPr>
              <a:t>더 객체지향적인(자바) 방법 없을까?</a:t>
            </a:r>
            <a:endParaRPr sz="3400">
              <a:solidFill>
                <a:srgbClr val="5B0F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MyBatis 세팅 : pom.xml</a:t>
            </a:r>
            <a:endParaRPr/>
          </a:p>
        </p:txBody>
      </p:sp>
      <p:sp>
        <p:nvSpPr>
          <p:cNvPr id="222" name="Google Shape;222;p32"/>
          <p:cNvSpPr txBox="1"/>
          <p:nvPr/>
        </p:nvSpPr>
        <p:spPr>
          <a:xfrm>
            <a:off x="381000" y="1447800"/>
            <a:ext cx="3696600" cy="2884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&lt;!-- MyBatis </a:t>
            </a:r>
            <a:r>
              <a:rPr lang="ko"/>
              <a:t>--&gt;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&lt;dependency&gt;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&lt;groupId&gt;org.mybatis&lt;/groupId&gt;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&lt;artifactId&gt;</a:t>
            </a:r>
            <a:r>
              <a:rPr b="1" lang="ko"/>
              <a:t>mybatis</a:t>
            </a:r>
            <a:r>
              <a:rPr lang="ko"/>
              <a:t>&lt;/artifactId&gt;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&lt;version&gt;</a:t>
            </a:r>
            <a:r>
              <a:rPr b="1" lang="ko"/>
              <a:t>3.4.6</a:t>
            </a:r>
            <a:r>
              <a:rPr lang="ko"/>
              <a:t>&lt;/version&gt;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&lt;/dependency&gt;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&lt;dependency&gt;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&lt;groupId&gt;org.mybatis&lt;/groupId&gt;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&lt;artifactId&gt;</a:t>
            </a:r>
            <a:r>
              <a:rPr b="1" lang="ko"/>
              <a:t>mybatis-spring</a:t>
            </a:r>
            <a:r>
              <a:rPr lang="ko"/>
              <a:t>&lt;/artifactId&gt;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&lt;version&gt;</a:t>
            </a:r>
            <a:r>
              <a:rPr b="1" lang="ko"/>
              <a:t>1.3.2</a:t>
            </a:r>
            <a:r>
              <a:rPr lang="ko"/>
              <a:t>&lt;/version&gt;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&lt;/dependency&gt;</a:t>
            </a:r>
            <a:endParaRPr/>
          </a:p>
        </p:txBody>
      </p:sp>
      <p:pic>
        <p:nvPicPr>
          <p:cNvPr id="223" name="Google Shape;22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9050" y="2057800"/>
            <a:ext cx="2905125" cy="15621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4" name="Google Shape;224;p32"/>
          <p:cNvSpPr/>
          <p:nvPr/>
        </p:nvSpPr>
        <p:spPr>
          <a:xfrm>
            <a:off x="4019800" y="2070025"/>
            <a:ext cx="1529100" cy="1656600"/>
          </a:xfrm>
          <a:prstGeom prst="rightArrow">
            <a:avLst>
              <a:gd fmla="val 63201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저장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다운로드.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서버 재가동 해보고 에러 없슴 확인하기</a:t>
            </a:r>
            <a:endParaRPr/>
          </a:p>
        </p:txBody>
      </p:sp>
      <p:sp>
        <p:nvSpPr>
          <p:cNvPr id="230" name="Google Shape;230;p3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4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MyBatis 의 </a:t>
            </a:r>
            <a:r>
              <a:rPr lang="ko">
                <a:solidFill>
                  <a:srgbClr val="0000FF"/>
                </a:solidFill>
              </a:rPr>
              <a:t>Mapper : </a:t>
            </a:r>
            <a:r>
              <a:rPr lang="ko">
                <a:solidFill>
                  <a:srgbClr val="9900FF"/>
                </a:solidFill>
              </a:rPr>
              <a:t>JAVA 객체</a:t>
            </a:r>
            <a:r>
              <a:rPr lang="ko">
                <a:solidFill>
                  <a:srgbClr val="0000FF"/>
                </a:solidFill>
              </a:rPr>
              <a:t> 와 </a:t>
            </a:r>
            <a:r>
              <a:rPr lang="ko">
                <a:solidFill>
                  <a:srgbClr val="FF00FF"/>
                </a:solidFill>
              </a:rPr>
              <a:t>SQL</a:t>
            </a:r>
            <a:r>
              <a:rPr lang="ko">
                <a:solidFill>
                  <a:srgbClr val="0000FF"/>
                </a:solidFill>
              </a:rPr>
              <a:t> 연동</a:t>
            </a:r>
            <a:endParaRPr/>
          </a:p>
        </p:txBody>
      </p:sp>
      <p:sp>
        <p:nvSpPr>
          <p:cNvPr id="236" name="Google Shape;236;p34"/>
          <p:cNvSpPr txBox="1"/>
          <p:nvPr>
            <p:ph idx="1" type="body"/>
          </p:nvPr>
        </p:nvSpPr>
        <p:spPr>
          <a:xfrm>
            <a:off x="311700" y="656725"/>
            <a:ext cx="8520600" cy="7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MyBatis에서 </a:t>
            </a:r>
            <a:r>
              <a:rPr b="1" lang="ko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Mapper </a:t>
            </a:r>
            <a:r>
              <a:rPr lang="ko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역할을 하는</a:t>
            </a:r>
            <a:r>
              <a:rPr b="1" lang="ko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매핑파일(XML)</a:t>
            </a:r>
            <a:r>
              <a:rPr lang="ko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은 </a:t>
            </a:r>
            <a:r>
              <a:rPr b="1" lang="ko" sz="1400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‘데이터’ 조작을 하는 객체</a:t>
            </a:r>
            <a:r>
              <a:rPr lang="ko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와   </a:t>
            </a:r>
            <a:r>
              <a:rPr b="1" lang="ko" sz="14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쿼리(SQL)</a:t>
            </a:r>
            <a:r>
              <a:rPr lang="ko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를 연결(mapping) 한다.   </a:t>
            </a:r>
            <a:r>
              <a:rPr b="1" lang="ko" sz="1400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‘데이터’ 조작을 하는 객체</a:t>
            </a:r>
            <a:r>
              <a:rPr lang="ko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는  일반적으로 </a:t>
            </a:r>
            <a:r>
              <a:rPr b="1" lang="ko" sz="1400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DAO객체</a:t>
            </a:r>
            <a:r>
              <a:rPr lang="ko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가 그 역할을 하고 있다.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37" name="Google Shape;237;p34"/>
          <p:cNvSpPr/>
          <p:nvPr/>
        </p:nvSpPr>
        <p:spPr>
          <a:xfrm>
            <a:off x="1103675" y="1447825"/>
            <a:ext cx="6467700" cy="32040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Mybatis 프레임워크</a:t>
            </a:r>
            <a:endParaRPr sz="2400"/>
          </a:p>
        </p:txBody>
      </p:sp>
      <p:sp>
        <p:nvSpPr>
          <p:cNvPr id="238" name="Google Shape;238;p34"/>
          <p:cNvSpPr/>
          <p:nvPr/>
        </p:nvSpPr>
        <p:spPr>
          <a:xfrm>
            <a:off x="1451475" y="1936950"/>
            <a:ext cx="1961100" cy="2615100"/>
          </a:xfrm>
          <a:prstGeom prst="rect">
            <a:avLst/>
          </a:prstGeom>
          <a:solidFill>
            <a:srgbClr val="E7E6E6"/>
          </a:solidFill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자바객체(들)(</a:t>
            </a:r>
            <a:r>
              <a:rPr lang="ko">
                <a:highlight>
                  <a:srgbClr val="FFFF00"/>
                </a:highlight>
              </a:rPr>
              <a:t>DAO</a:t>
            </a:r>
            <a:r>
              <a:rPr lang="ko"/>
              <a:t>)</a:t>
            </a:r>
            <a:endParaRPr/>
          </a:p>
        </p:txBody>
      </p:sp>
      <p:cxnSp>
        <p:nvCxnSpPr>
          <p:cNvPr id="239" name="Google Shape;239;p34"/>
          <p:cNvCxnSpPr>
            <a:stCxn id="238" idx="3"/>
            <a:endCxn id="240" idx="1"/>
          </p:cNvCxnSpPr>
          <p:nvPr/>
        </p:nvCxnSpPr>
        <p:spPr>
          <a:xfrm>
            <a:off x="3412575" y="3244500"/>
            <a:ext cx="591600" cy="17700"/>
          </a:xfrm>
          <a:prstGeom prst="straightConnector1">
            <a:avLst/>
          </a:prstGeom>
          <a:noFill/>
          <a:ln cap="flat" cmpd="sng" w="28575">
            <a:solidFill>
              <a:srgbClr val="44546A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41" name="Google Shape;241;p34"/>
          <p:cNvCxnSpPr>
            <a:stCxn id="240" idx="3"/>
            <a:endCxn id="242" idx="2"/>
          </p:cNvCxnSpPr>
          <p:nvPr/>
        </p:nvCxnSpPr>
        <p:spPr>
          <a:xfrm>
            <a:off x="5607875" y="3262050"/>
            <a:ext cx="533100" cy="592200"/>
          </a:xfrm>
          <a:prstGeom prst="straightConnector1">
            <a:avLst/>
          </a:prstGeom>
          <a:noFill/>
          <a:ln cap="flat" cmpd="sng" w="28575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2" name="Google Shape;242;p34"/>
          <p:cNvSpPr/>
          <p:nvPr/>
        </p:nvSpPr>
        <p:spPr>
          <a:xfrm>
            <a:off x="6141100" y="3401752"/>
            <a:ext cx="1052700" cy="904800"/>
          </a:xfrm>
          <a:prstGeom prst="can">
            <a:avLst>
              <a:gd fmla="val 25000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DB</a:t>
            </a:r>
            <a:endParaRPr/>
          </a:p>
        </p:txBody>
      </p:sp>
      <p:sp>
        <p:nvSpPr>
          <p:cNvPr id="240" name="Google Shape;240;p34"/>
          <p:cNvSpPr/>
          <p:nvPr/>
        </p:nvSpPr>
        <p:spPr>
          <a:xfrm>
            <a:off x="4004075" y="1936950"/>
            <a:ext cx="1603800" cy="2650200"/>
          </a:xfrm>
          <a:prstGeom prst="foldedCorner">
            <a:avLst>
              <a:gd fmla="val 5842" name="adj"/>
            </a:avLst>
          </a:prstGeom>
          <a:solidFill>
            <a:srgbClr val="E7E6E6"/>
          </a:solidFill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FF"/>
                </a:solidFill>
              </a:rPr>
              <a:t>XML매퍼파일(들)</a:t>
            </a:r>
            <a:endParaRPr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FF"/>
                </a:solidFill>
              </a:rPr>
              <a:t>)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243" name="Google Shape;243;p34"/>
          <p:cNvSpPr/>
          <p:nvPr/>
        </p:nvSpPr>
        <p:spPr>
          <a:xfrm>
            <a:off x="4128700" y="2276800"/>
            <a:ext cx="1143300" cy="1000800"/>
          </a:xfrm>
          <a:prstGeom prst="snip1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&lt;mapper&gt;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FF00FF"/>
                </a:solidFill>
              </a:rPr>
              <a:t>&lt;</a:t>
            </a:r>
            <a:r>
              <a:rPr lang="ko" sz="1100">
                <a:solidFill>
                  <a:srgbClr val="FF00FF"/>
                </a:solidFill>
              </a:rPr>
              <a:t>SQL세팅11&gt;</a:t>
            </a:r>
            <a:endParaRPr sz="1100">
              <a:solidFill>
                <a:srgbClr val="FF00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FF00FF"/>
                </a:solidFill>
              </a:rPr>
              <a:t>&lt;SQL세팅12&gt;</a:t>
            </a:r>
            <a:endParaRPr sz="1100">
              <a:solidFill>
                <a:srgbClr val="FF00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FF"/>
                </a:solidFill>
              </a:rPr>
              <a:t>&lt;SQL세팅13&gt;</a:t>
            </a:r>
            <a:endParaRPr sz="1100">
              <a:solidFill>
                <a:srgbClr val="FF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FF00FF"/>
                </a:solidFill>
              </a:rPr>
              <a:t>..</a:t>
            </a:r>
            <a:endParaRPr sz="1100">
              <a:solidFill>
                <a:srgbClr val="FF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4"/>
          <p:cNvSpPr/>
          <p:nvPr/>
        </p:nvSpPr>
        <p:spPr>
          <a:xfrm>
            <a:off x="4128700" y="3496000"/>
            <a:ext cx="1143300" cy="1000800"/>
          </a:xfrm>
          <a:prstGeom prst="snip1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&lt;mapper&gt;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FF"/>
                </a:solidFill>
              </a:rPr>
              <a:t>&lt;SQL세팅21&gt;</a:t>
            </a:r>
            <a:endParaRPr sz="1100">
              <a:solidFill>
                <a:srgbClr val="FF00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FF"/>
                </a:solidFill>
              </a:rPr>
              <a:t>&lt;SQL세팅22&gt;</a:t>
            </a:r>
            <a:endParaRPr sz="1100">
              <a:solidFill>
                <a:srgbClr val="FF00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FF"/>
                </a:solidFill>
              </a:rPr>
              <a:t>&lt;SQL세팅23&gt;</a:t>
            </a:r>
            <a:endParaRPr sz="1100">
              <a:solidFill>
                <a:srgbClr val="FF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FF"/>
                </a:solidFill>
              </a:rPr>
              <a:t>..</a:t>
            </a:r>
            <a:endParaRPr/>
          </a:p>
        </p:txBody>
      </p:sp>
      <p:sp>
        <p:nvSpPr>
          <p:cNvPr id="245" name="Google Shape;245;p34"/>
          <p:cNvSpPr/>
          <p:nvPr/>
        </p:nvSpPr>
        <p:spPr>
          <a:xfrm>
            <a:off x="1614100" y="2276800"/>
            <a:ext cx="1468800" cy="1000800"/>
          </a:xfrm>
          <a:prstGeom prst="snip1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9900FF"/>
                </a:solidFill>
              </a:rPr>
              <a:t>interface </a:t>
            </a:r>
            <a:r>
              <a:rPr lang="ko"/>
              <a:t>DAO1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9900FF"/>
                </a:solidFill>
              </a:rPr>
              <a:t>메소드11()</a:t>
            </a:r>
            <a:endParaRPr sz="1100">
              <a:solidFill>
                <a:srgbClr val="99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9900FF"/>
                </a:solidFill>
              </a:rPr>
              <a:t>메소드12()</a:t>
            </a:r>
            <a:endParaRPr sz="1100">
              <a:solidFill>
                <a:srgbClr val="99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9900FF"/>
                </a:solidFill>
              </a:rPr>
              <a:t>메소드13()</a:t>
            </a:r>
            <a:endParaRPr sz="1100">
              <a:solidFill>
                <a:srgbClr val="99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FF"/>
                </a:solidFill>
              </a:rPr>
              <a:t>..</a:t>
            </a:r>
            <a:endParaRPr sz="1100">
              <a:solidFill>
                <a:srgbClr val="FF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4"/>
          <p:cNvSpPr/>
          <p:nvPr/>
        </p:nvSpPr>
        <p:spPr>
          <a:xfrm>
            <a:off x="1614100" y="3343600"/>
            <a:ext cx="1468800" cy="1000800"/>
          </a:xfrm>
          <a:prstGeom prst="snip1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9900FF"/>
                </a:solidFill>
              </a:rPr>
              <a:t>interface </a:t>
            </a:r>
            <a:r>
              <a:rPr lang="ko"/>
              <a:t>DAO2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9900FF"/>
                </a:solidFill>
              </a:rPr>
              <a:t>메소드21()</a:t>
            </a:r>
            <a:endParaRPr sz="1100">
              <a:solidFill>
                <a:srgbClr val="99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9900FF"/>
                </a:solidFill>
              </a:rPr>
              <a:t>메소드22()</a:t>
            </a:r>
            <a:endParaRPr sz="1100">
              <a:solidFill>
                <a:srgbClr val="99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9900FF"/>
                </a:solidFill>
              </a:rPr>
              <a:t>메소드23()</a:t>
            </a:r>
            <a:endParaRPr sz="1100">
              <a:solidFill>
                <a:srgbClr val="99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FF"/>
                </a:solidFill>
              </a:rPr>
              <a:t>..</a:t>
            </a:r>
            <a:endParaRPr sz="1100">
              <a:solidFill>
                <a:srgbClr val="FF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7" name="Google Shape;247;p34"/>
          <p:cNvCxnSpPr/>
          <p:nvPr/>
        </p:nvCxnSpPr>
        <p:spPr>
          <a:xfrm>
            <a:off x="2949700" y="2492100"/>
            <a:ext cx="1244100" cy="6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248" name="Google Shape;248;p34"/>
          <p:cNvCxnSpPr/>
          <p:nvPr/>
        </p:nvCxnSpPr>
        <p:spPr>
          <a:xfrm>
            <a:off x="2949700" y="3558900"/>
            <a:ext cx="1244100" cy="6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249" name="Google Shape;249;p34"/>
          <p:cNvCxnSpPr/>
          <p:nvPr/>
        </p:nvCxnSpPr>
        <p:spPr>
          <a:xfrm flipH="1" rot="10800000">
            <a:off x="2742375" y="2651200"/>
            <a:ext cx="1603800" cy="8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250" name="Google Shape;250;p34"/>
          <p:cNvCxnSpPr/>
          <p:nvPr/>
        </p:nvCxnSpPr>
        <p:spPr>
          <a:xfrm flipH="1" rot="10800000">
            <a:off x="2742375" y="2803600"/>
            <a:ext cx="1603800" cy="8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251" name="Google Shape;251;p34"/>
          <p:cNvCxnSpPr/>
          <p:nvPr/>
        </p:nvCxnSpPr>
        <p:spPr>
          <a:xfrm flipH="1" rot="10800000">
            <a:off x="2742375" y="2956000"/>
            <a:ext cx="1603800" cy="8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252" name="Google Shape;252;p34"/>
          <p:cNvCxnSpPr/>
          <p:nvPr/>
        </p:nvCxnSpPr>
        <p:spPr>
          <a:xfrm flipH="1" rot="10800000">
            <a:off x="2742375" y="3718000"/>
            <a:ext cx="1603800" cy="8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253" name="Google Shape;253;p34"/>
          <p:cNvCxnSpPr/>
          <p:nvPr/>
        </p:nvCxnSpPr>
        <p:spPr>
          <a:xfrm flipH="1" rot="10800000">
            <a:off x="2742375" y="3870400"/>
            <a:ext cx="1603800" cy="8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254" name="Google Shape;254;p34"/>
          <p:cNvCxnSpPr/>
          <p:nvPr/>
        </p:nvCxnSpPr>
        <p:spPr>
          <a:xfrm flipH="1" rot="10800000">
            <a:off x="2742375" y="4022800"/>
            <a:ext cx="1603800" cy="8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55" name="Google Shape;255;p34"/>
          <p:cNvSpPr/>
          <p:nvPr/>
        </p:nvSpPr>
        <p:spPr>
          <a:xfrm>
            <a:off x="7377625" y="1060750"/>
            <a:ext cx="1411200" cy="1257300"/>
          </a:xfrm>
          <a:prstGeom prst="wedgeRoundRectCallout">
            <a:avLst>
              <a:gd fmla="val -193142" name="adj1"/>
              <a:gd fmla="val 59586" name="adj2"/>
              <a:gd fmla="val 0" name="adj3"/>
            </a:avLst>
          </a:prstGeom>
          <a:solidFill>
            <a:srgbClr val="FFF2CC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&lt;mappper&gt; 는</a:t>
            </a:r>
            <a:br>
              <a:rPr lang="ko" sz="1100"/>
            </a:br>
            <a:r>
              <a:rPr lang="ko" sz="1100"/>
              <a:t>어느 DAO 에 매핑될지 지정</a:t>
            </a:r>
            <a:br>
              <a:rPr lang="ko" sz="1100"/>
            </a:br>
            <a:endParaRPr sz="1100"/>
          </a:p>
        </p:txBody>
      </p:sp>
      <p:sp>
        <p:nvSpPr>
          <p:cNvPr id="256" name="Google Shape;256;p34"/>
          <p:cNvSpPr/>
          <p:nvPr/>
        </p:nvSpPr>
        <p:spPr>
          <a:xfrm>
            <a:off x="40175" y="1491950"/>
            <a:ext cx="1411200" cy="1115100"/>
          </a:xfrm>
          <a:prstGeom prst="wedgeRoundRectCallout">
            <a:avLst>
              <a:gd fmla="val 61382" name="adj1"/>
              <a:gd fmla="val 28296" name="adj2"/>
              <a:gd fmla="val 0" name="adj3"/>
            </a:avLst>
          </a:prstGeom>
          <a:solidFill>
            <a:srgbClr val="FFF2CC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DAO 는 </a:t>
            </a:r>
            <a:r>
              <a:rPr lang="ko" sz="1100">
                <a:solidFill>
                  <a:srgbClr val="9900FF"/>
                </a:solidFill>
              </a:rPr>
              <a:t>인터페이스</a:t>
            </a:r>
            <a:r>
              <a:rPr lang="ko" sz="1100"/>
              <a:t>로만 주어지고,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MyBatis 가 DAO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를 구현해 준다!!</a:t>
            </a:r>
            <a:endParaRPr sz="1100"/>
          </a:p>
        </p:txBody>
      </p:sp>
      <p:sp>
        <p:nvSpPr>
          <p:cNvPr id="257" name="Google Shape;257;p34"/>
          <p:cNvSpPr/>
          <p:nvPr/>
        </p:nvSpPr>
        <p:spPr>
          <a:xfrm>
            <a:off x="7267675" y="2432350"/>
            <a:ext cx="1713900" cy="1421700"/>
          </a:xfrm>
          <a:prstGeom prst="wedgeRoundRectCallout">
            <a:avLst>
              <a:gd fmla="val -161433" name="adj1"/>
              <a:gd fmla="val -24370" name="adj2"/>
              <a:gd fmla="val 0" name="adj3"/>
            </a:avLst>
          </a:prstGeom>
          <a:solidFill>
            <a:srgbClr val="FFF2CC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&lt;mapper&gt;는 여러 &lt;SQL세팅&gt; 으로 구성.</a:t>
            </a:r>
            <a:br>
              <a:rPr lang="ko" sz="1100"/>
            </a:br>
            <a:r>
              <a:rPr lang="ko" sz="1100"/>
              <a:t>각 &lt;SQL세팅&gt; 은 DAO의 어느 메소드에 매핑될지 지정</a:t>
            </a:r>
            <a:endParaRPr sz="1100"/>
          </a:p>
        </p:txBody>
      </p:sp>
      <p:sp>
        <p:nvSpPr>
          <p:cNvPr id="258" name="Google Shape;258;p34"/>
          <p:cNvSpPr txBox="1"/>
          <p:nvPr/>
        </p:nvSpPr>
        <p:spPr>
          <a:xfrm>
            <a:off x="3488775" y="2345350"/>
            <a:ext cx="471300" cy="315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매핑</a:t>
            </a:r>
            <a:endParaRPr sz="1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MyBatis x 스프링 : 설정 파일</a:t>
            </a:r>
            <a:endParaRPr/>
          </a:p>
        </p:txBody>
      </p:sp>
      <p:sp>
        <p:nvSpPr>
          <p:cNvPr id="264" name="Google Shape;264;p3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MyBatis</a:t>
            </a:r>
            <a:r>
              <a:rPr lang="ko"/>
              <a:t> 를 스프링 과 같이 사용하려면,  컨텍스트(컨테이너)에 두가지 필요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b="1" lang="ko">
                <a:solidFill>
                  <a:srgbClr val="0000FF"/>
                </a:solidFill>
              </a:rPr>
              <a:t>SqlSessionFactory </a:t>
            </a:r>
            <a:r>
              <a:rPr lang="ko"/>
              <a:t> 정의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 sz="1800"/>
              <a:t>MyBatis 스프링 연동 모듈에서는 </a:t>
            </a:r>
            <a:br>
              <a:rPr lang="ko" sz="1800"/>
            </a:br>
            <a:r>
              <a:rPr b="1" lang="ko" sz="1800">
                <a:solidFill>
                  <a:srgbClr val="0000FF"/>
                </a:solidFill>
              </a:rPr>
              <a:t>SqlSessionFactoryBean</a:t>
            </a:r>
            <a:r>
              <a:rPr lang="ko" sz="1800"/>
              <a:t> 을 설정함으로 이를 구현</a:t>
            </a:r>
            <a:br>
              <a:rPr lang="ko" sz="1800"/>
            </a:b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b="1" lang="ko">
                <a:solidFill>
                  <a:srgbClr val="0000FF"/>
                </a:solidFill>
              </a:rPr>
              <a:t>Mapper</a:t>
            </a:r>
            <a:r>
              <a:rPr lang="ko">
                <a:solidFill>
                  <a:srgbClr val="0000FF"/>
                </a:solidFill>
              </a:rPr>
              <a:t> </a:t>
            </a:r>
            <a:r>
              <a:rPr lang="ko"/>
              <a:t>정의 : 다양한 방법들이 있다.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방법1 : </a:t>
            </a:r>
            <a:r>
              <a:rPr b="1" lang="ko"/>
              <a:t>매퍼 interface</a:t>
            </a:r>
            <a:r>
              <a:rPr lang="ko"/>
              <a:t> + </a:t>
            </a:r>
            <a:r>
              <a:rPr b="1" lang="ko"/>
              <a:t>MapperFactoryBean</a:t>
            </a:r>
            <a:r>
              <a:rPr lang="ko"/>
              <a:t> 사용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방법2 :  </a:t>
            </a:r>
            <a:r>
              <a:rPr b="1" lang="ko"/>
              <a:t>XML 파일</a:t>
            </a:r>
            <a:r>
              <a:rPr lang="ko"/>
              <a:t> 로 Mapper 세팅  (이번 예제에서 사용)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5"/>
          <p:cNvSpPr/>
          <p:nvPr/>
        </p:nvSpPr>
        <p:spPr>
          <a:xfrm>
            <a:off x="5827200" y="3563050"/>
            <a:ext cx="3219900" cy="789600"/>
          </a:xfrm>
          <a:prstGeom prst="wedgeRoundRectCallout">
            <a:avLst>
              <a:gd fmla="val 11856" name="adj1"/>
              <a:gd fmla="val -87730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666666"/>
                </a:solidFill>
              </a:rPr>
              <a:t>MyBatis 는 꼭 스프링 만을 위한 프레임워크가 아닙니다.  일반적인 Java 어플리케이션을 위한 세팅이 있지만,  </a:t>
            </a:r>
            <a:br>
              <a:rPr lang="ko" sz="1200">
                <a:solidFill>
                  <a:srgbClr val="666666"/>
                </a:solidFill>
              </a:rPr>
            </a:br>
            <a:r>
              <a:rPr lang="ko" sz="1200">
                <a:solidFill>
                  <a:srgbClr val="666666"/>
                </a:solidFill>
              </a:rPr>
              <a:t>본 과정에서는 논외로 합니다.</a:t>
            </a:r>
            <a:endParaRPr sz="12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우선, Mappper 파일(XML)  과  패키지 생성</a:t>
            </a:r>
            <a:endParaRPr/>
          </a:p>
        </p:txBody>
      </p:sp>
      <p:sp>
        <p:nvSpPr>
          <p:cNvPr id="271" name="Google Shape;271;p36"/>
          <p:cNvSpPr txBox="1"/>
          <p:nvPr>
            <p:ph idx="1" type="body"/>
          </p:nvPr>
        </p:nvSpPr>
        <p:spPr>
          <a:xfrm>
            <a:off x="311700" y="1266325"/>
            <a:ext cx="8520600" cy="7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패키지 : </a:t>
            </a:r>
            <a:r>
              <a:rPr lang="ko"/>
              <a:t>src/main/resources</a:t>
            </a:r>
            <a:r>
              <a:rPr b="1" lang="ko"/>
              <a:t>/</a:t>
            </a:r>
            <a:r>
              <a:rPr b="1" lang="ko"/>
              <a:t>mapper</a:t>
            </a:r>
            <a:br>
              <a:rPr b="1" lang="ko"/>
            </a:br>
            <a:r>
              <a:rPr lang="ko"/>
              <a:t>XML파일 생성 : </a:t>
            </a:r>
            <a:r>
              <a:rPr b="1" lang="ko"/>
              <a:t>WriteDAO.xml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72" name="Google Shape;27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6250" y="2051275"/>
            <a:ext cx="2941524" cy="277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6"/>
          <p:cNvSpPr/>
          <p:nvPr/>
        </p:nvSpPr>
        <p:spPr>
          <a:xfrm>
            <a:off x="101250" y="3973000"/>
            <a:ext cx="1404000" cy="627600"/>
          </a:xfrm>
          <a:prstGeom prst="wedgeRoundRectCallout">
            <a:avLst>
              <a:gd fmla="val 41346" name="adj1"/>
              <a:gd fmla="val -100550" name="adj2"/>
              <a:gd fmla="val 0" name="adj3"/>
            </a:avLst>
          </a:prstGeom>
          <a:solidFill>
            <a:srgbClr val="D9D9D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일반적인 XML 파일 생성</a:t>
            </a:r>
            <a:endParaRPr/>
          </a:p>
        </p:txBody>
      </p:sp>
      <p:pic>
        <p:nvPicPr>
          <p:cNvPr id="274" name="Google Shape;27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2050" y="3195694"/>
            <a:ext cx="3628351" cy="35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6"/>
          <p:cNvSpPr/>
          <p:nvPr/>
        </p:nvSpPr>
        <p:spPr>
          <a:xfrm>
            <a:off x="6471300" y="2859250"/>
            <a:ext cx="216000" cy="263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6" name="Google Shape;276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76600" y="1366351"/>
            <a:ext cx="2316706" cy="141955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매퍼 XML 파일 &lt;!DOCTYPE&gt; 지정</a:t>
            </a:r>
            <a:endParaRPr/>
          </a:p>
        </p:txBody>
      </p:sp>
      <p:sp>
        <p:nvSpPr>
          <p:cNvPr id="282" name="Google Shape;282;p37"/>
          <p:cNvSpPr txBox="1"/>
          <p:nvPr>
            <p:ph idx="1" type="body"/>
          </p:nvPr>
        </p:nvSpPr>
        <p:spPr>
          <a:xfrm>
            <a:off x="311700" y="1266325"/>
            <a:ext cx="8520600" cy="4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매퍼XML 파일 상단에 아래 코드  넣어주자</a:t>
            </a:r>
            <a:endParaRPr/>
          </a:p>
        </p:txBody>
      </p:sp>
      <p:pic>
        <p:nvPicPr>
          <p:cNvPr id="283" name="Google Shape;283;p37"/>
          <p:cNvPicPr preferRelativeResize="0"/>
          <p:nvPr/>
        </p:nvPicPr>
        <p:blipFill rotWithShape="1">
          <a:blip r:embed="rId3">
            <a:alphaModFix/>
          </a:blip>
          <a:srcRect b="0" l="0" r="0" t="2305"/>
          <a:stretch/>
        </p:blipFill>
        <p:spPr>
          <a:xfrm>
            <a:off x="381000" y="1804650"/>
            <a:ext cx="8200401" cy="15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7"/>
          <p:cNvSpPr txBox="1"/>
          <p:nvPr/>
        </p:nvSpPr>
        <p:spPr>
          <a:xfrm>
            <a:off x="465750" y="3487000"/>
            <a:ext cx="8160900" cy="9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434343"/>
                </a:solidFill>
              </a:rPr>
              <a:t>아래 메모에 있습니다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434343"/>
                </a:solidFill>
              </a:rPr>
              <a:t>위 코드는 따로 복사 해 두었다가,  매퍼XML 파일 만들때마다 복붙하여 사용하자.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8E7CC3"/>
                </a:solidFill>
              </a:rPr>
              <a:t>** 이클립스용 MyBatis 플러그인 설치하면 편리하게 작성 가능하나. 일단은 이렇게 시작합니다</a:t>
            </a:r>
            <a:r>
              <a:rPr lang="ko">
                <a:solidFill>
                  <a:srgbClr val="434343"/>
                </a:solidFill>
              </a:rPr>
              <a:t> 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4"/>
              </a:rPr>
              <a:t>[참조]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6725"/>
            <a:ext cx="8545517" cy="200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38"/>
          <p:cNvPicPr preferRelativeResize="0"/>
          <p:nvPr/>
        </p:nvPicPr>
        <p:blipFill rotWithShape="1">
          <a:blip r:embed="rId4">
            <a:alphaModFix/>
          </a:blip>
          <a:srcRect b="0" l="0" r="31157" t="0"/>
          <a:stretch/>
        </p:blipFill>
        <p:spPr>
          <a:xfrm>
            <a:off x="6539875" y="363725"/>
            <a:ext cx="2528049" cy="6375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91" name="Google Shape;291;p38"/>
          <p:cNvSpPr txBox="1"/>
          <p:nvPr>
            <p:ph type="title"/>
          </p:nvPr>
        </p:nvSpPr>
        <p:spPr>
          <a:xfrm>
            <a:off x="311700" y="292625"/>
            <a:ext cx="5976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MyBatis + 스프링 : 설정 파일</a:t>
            </a:r>
            <a:endParaRPr/>
          </a:p>
        </p:txBody>
      </p:sp>
      <p:sp>
        <p:nvSpPr>
          <p:cNvPr id="292" name="Google Shape;292;p38"/>
          <p:cNvSpPr txBox="1"/>
          <p:nvPr>
            <p:ph idx="1" type="body"/>
          </p:nvPr>
        </p:nvSpPr>
        <p:spPr>
          <a:xfrm>
            <a:off x="311700" y="885325"/>
            <a:ext cx="6019800" cy="8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/>
              <a:t>스프링 설정 파일</a:t>
            </a:r>
            <a:r>
              <a:rPr lang="ko"/>
              <a:t>에</a:t>
            </a:r>
            <a:r>
              <a:rPr b="1" lang="ko">
                <a:solidFill>
                  <a:srgbClr val="0000FF"/>
                </a:solidFill>
              </a:rPr>
              <a:t> </a:t>
            </a:r>
            <a:br>
              <a:rPr b="1" lang="ko">
                <a:solidFill>
                  <a:srgbClr val="0000FF"/>
                </a:solidFill>
              </a:rPr>
            </a:br>
            <a:r>
              <a:rPr b="1" lang="ko" sz="1800">
                <a:solidFill>
                  <a:srgbClr val="0000FF"/>
                </a:solidFill>
              </a:rPr>
              <a:t>SqlSessionFactoryBean</a:t>
            </a:r>
            <a:r>
              <a:rPr lang="ko" sz="1800"/>
              <a:t>  </a:t>
            </a:r>
            <a:r>
              <a:rPr lang="ko"/>
              <a:t>과 </a:t>
            </a:r>
            <a:r>
              <a:rPr b="1" lang="ko">
                <a:solidFill>
                  <a:srgbClr val="0000FF"/>
                </a:solidFill>
              </a:rPr>
              <a:t>SqlSessionTemplate</a:t>
            </a:r>
            <a:r>
              <a:rPr lang="ko"/>
              <a:t> 생성</a:t>
            </a:r>
            <a:endParaRPr/>
          </a:p>
        </p:txBody>
      </p:sp>
      <p:cxnSp>
        <p:nvCxnSpPr>
          <p:cNvPr id="293" name="Google Shape;293;p38"/>
          <p:cNvCxnSpPr/>
          <p:nvPr/>
        </p:nvCxnSpPr>
        <p:spPr>
          <a:xfrm>
            <a:off x="2876050" y="1999700"/>
            <a:ext cx="1622700" cy="1065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4" name="Google Shape;294;p38"/>
          <p:cNvCxnSpPr/>
          <p:nvPr/>
        </p:nvCxnSpPr>
        <p:spPr>
          <a:xfrm flipH="1" rot="10800000">
            <a:off x="4665425" y="630575"/>
            <a:ext cx="2789100" cy="1477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5" name="Google Shape;295;p38"/>
          <p:cNvSpPr txBox="1"/>
          <p:nvPr/>
        </p:nvSpPr>
        <p:spPr>
          <a:xfrm>
            <a:off x="210125" y="4561525"/>
            <a:ext cx="49116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참고 : </a:t>
            </a:r>
            <a:r>
              <a:rPr lang="ko" u="sng">
                <a:solidFill>
                  <a:schemeClr val="hlink"/>
                </a:solidFill>
                <a:hlinkClick r:id="rId5"/>
              </a:rPr>
              <a:t>http://www.mybatis.org/spring/ko/sqlsession.html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8"/>
          <p:cNvSpPr/>
          <p:nvPr/>
        </p:nvSpPr>
        <p:spPr>
          <a:xfrm>
            <a:off x="6872525" y="3241700"/>
            <a:ext cx="2195400" cy="637500"/>
          </a:xfrm>
          <a:prstGeom prst="wedgeRectCallout">
            <a:avLst>
              <a:gd fmla="val -43261" name="adj1"/>
              <a:gd fmla="val -77995" name="adj2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SqlSession </a:t>
            </a:r>
            <a:r>
              <a:rPr lang="ko" sz="1200"/>
              <a:t>(인터페이스)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    └─ SqlSessionTemplate</a:t>
            </a:r>
            <a:endParaRPr sz="1200"/>
          </a:p>
        </p:txBody>
      </p:sp>
      <p:sp>
        <p:nvSpPr>
          <p:cNvPr id="297" name="Google Shape;297;p38"/>
          <p:cNvSpPr txBox="1"/>
          <p:nvPr/>
        </p:nvSpPr>
        <p:spPr>
          <a:xfrm>
            <a:off x="195650" y="3578950"/>
            <a:ext cx="5838900" cy="83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SqlSession 은 마이바티스+스프링 연동모듈의 핵심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SqlSession 은 SqlSessionFactory 을 통해 생성한다.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SqlSession 을 통해 매핑구문(SQL) 실행한다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WriteDAO 인터페이스 확인</a:t>
            </a:r>
            <a:endParaRPr/>
          </a:p>
        </p:txBody>
      </p:sp>
      <p:sp>
        <p:nvSpPr>
          <p:cNvPr id="303" name="Google Shape;303;p39"/>
          <p:cNvSpPr txBox="1"/>
          <p:nvPr>
            <p:ph idx="1" type="body"/>
          </p:nvPr>
        </p:nvSpPr>
        <p:spPr>
          <a:xfrm>
            <a:off x="311700" y="1266325"/>
            <a:ext cx="8520600" cy="14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패키지 : </a:t>
            </a:r>
            <a:r>
              <a:rPr b="1" lang="ko"/>
              <a:t>com.lec.sts15_mybatis.domain</a:t>
            </a:r>
            <a:br>
              <a:rPr lang="ko"/>
            </a:br>
            <a:r>
              <a:rPr lang="ko"/>
              <a:t>인터페이스 : </a:t>
            </a:r>
            <a:r>
              <a:rPr b="1" lang="ko"/>
              <a:t>WriteDAO</a:t>
            </a:r>
            <a:r>
              <a:rPr lang="ko"/>
              <a:t>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기존의 WriteDAO 에 있었던 메소드들을 끌어와서 아래와 같이 작성</a:t>
            </a:r>
            <a:endParaRPr/>
          </a:p>
        </p:txBody>
      </p:sp>
      <p:pic>
        <p:nvPicPr>
          <p:cNvPr id="304" name="Google Shape;30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9499" y="2551575"/>
            <a:ext cx="5228826" cy="2234825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05" name="Google Shape;30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7175" y="759900"/>
            <a:ext cx="2935200" cy="1120925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39"/>
          <p:cNvSpPr/>
          <p:nvPr/>
        </p:nvSpPr>
        <p:spPr>
          <a:xfrm>
            <a:off x="6175225" y="140750"/>
            <a:ext cx="2495100" cy="5118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이전단원에서 만들어놓았다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0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매퍼 XML 파일과 -  자바객체 연동</a:t>
            </a:r>
            <a:endParaRPr/>
          </a:p>
        </p:txBody>
      </p:sp>
      <p:sp>
        <p:nvSpPr>
          <p:cNvPr id="312" name="Google Shape;312;p40"/>
          <p:cNvSpPr txBox="1"/>
          <p:nvPr>
            <p:ph idx="1" type="body"/>
          </p:nvPr>
        </p:nvSpPr>
        <p:spPr>
          <a:xfrm>
            <a:off x="311700" y="809125"/>
            <a:ext cx="8520600" cy="5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/>
              <a:t>WriteDAO.xml </a:t>
            </a:r>
            <a:r>
              <a:rPr lang="ko"/>
              <a:t>  매퍼파일</a:t>
            </a:r>
            <a:endParaRPr/>
          </a:p>
        </p:txBody>
      </p:sp>
      <p:sp>
        <p:nvSpPr>
          <p:cNvPr id="313" name="Google Shape;313;p40"/>
          <p:cNvSpPr/>
          <p:nvPr/>
        </p:nvSpPr>
        <p:spPr>
          <a:xfrm>
            <a:off x="2002975" y="3393450"/>
            <a:ext cx="5448300" cy="15081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Mybatis 프레임워크</a:t>
            </a:r>
            <a:endParaRPr sz="2400"/>
          </a:p>
        </p:txBody>
      </p:sp>
      <p:sp>
        <p:nvSpPr>
          <p:cNvPr id="314" name="Google Shape;314;p40"/>
          <p:cNvSpPr/>
          <p:nvPr/>
        </p:nvSpPr>
        <p:spPr>
          <a:xfrm>
            <a:off x="2149925" y="3865989"/>
            <a:ext cx="1338900" cy="953700"/>
          </a:xfrm>
          <a:prstGeom prst="rect">
            <a:avLst/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자바코드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WriteDAO</a:t>
            </a:r>
            <a:endParaRPr/>
          </a:p>
        </p:txBody>
      </p:sp>
      <p:cxnSp>
        <p:nvCxnSpPr>
          <p:cNvPr id="315" name="Google Shape;315;p40"/>
          <p:cNvCxnSpPr>
            <a:stCxn id="316" idx="3"/>
            <a:endCxn id="317" idx="2"/>
          </p:cNvCxnSpPr>
          <p:nvPr/>
        </p:nvCxnSpPr>
        <p:spPr>
          <a:xfrm flipH="1" rot="10800000">
            <a:off x="5665175" y="4324675"/>
            <a:ext cx="552000" cy="6300"/>
          </a:xfrm>
          <a:prstGeom prst="straightConnector1">
            <a:avLst/>
          </a:prstGeom>
          <a:noFill/>
          <a:ln cap="flat" cmpd="sng" w="28575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7" name="Google Shape;317;p40"/>
          <p:cNvSpPr/>
          <p:nvPr/>
        </p:nvSpPr>
        <p:spPr>
          <a:xfrm>
            <a:off x="6217300" y="3845950"/>
            <a:ext cx="1052700" cy="957600"/>
          </a:xfrm>
          <a:prstGeom prst="can">
            <a:avLst>
              <a:gd fmla="val 25000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DB</a:t>
            </a:r>
            <a:endParaRPr/>
          </a:p>
        </p:txBody>
      </p:sp>
      <p:sp>
        <p:nvSpPr>
          <p:cNvPr id="316" name="Google Shape;316;p40"/>
          <p:cNvSpPr/>
          <p:nvPr/>
        </p:nvSpPr>
        <p:spPr>
          <a:xfrm>
            <a:off x="4232675" y="3836725"/>
            <a:ext cx="1432500" cy="988500"/>
          </a:xfrm>
          <a:prstGeom prst="foldedCorner">
            <a:avLst>
              <a:gd fmla="val 16667" name="adj"/>
            </a:avLst>
          </a:prstGeom>
          <a:solidFill>
            <a:srgbClr val="E7E6E6"/>
          </a:solidFill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FF"/>
                </a:solidFill>
              </a:rPr>
              <a:t>매퍼</a:t>
            </a:r>
            <a:r>
              <a:rPr lang="ko">
                <a:solidFill>
                  <a:srgbClr val="0000FF"/>
                </a:solidFill>
              </a:rPr>
              <a:t>파일</a:t>
            </a:r>
            <a:br>
              <a:rPr lang="ko">
                <a:solidFill>
                  <a:srgbClr val="0000FF"/>
                </a:solidFill>
              </a:rPr>
            </a:br>
            <a:r>
              <a:rPr lang="ko">
                <a:solidFill>
                  <a:srgbClr val="0000FF"/>
                </a:solidFill>
              </a:rPr>
              <a:t>WriteDAO.xml</a:t>
            </a:r>
            <a:endParaRPr>
              <a:solidFill>
                <a:srgbClr val="0000FF"/>
              </a:solidFill>
            </a:endParaRPr>
          </a:p>
        </p:txBody>
      </p:sp>
      <p:cxnSp>
        <p:nvCxnSpPr>
          <p:cNvPr id="318" name="Google Shape;318;p40"/>
          <p:cNvCxnSpPr/>
          <p:nvPr/>
        </p:nvCxnSpPr>
        <p:spPr>
          <a:xfrm>
            <a:off x="3330700" y="4397100"/>
            <a:ext cx="1005300" cy="18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19" name="Google Shape;319;p40"/>
          <p:cNvSpPr txBox="1"/>
          <p:nvPr/>
        </p:nvSpPr>
        <p:spPr>
          <a:xfrm>
            <a:off x="3641175" y="4021750"/>
            <a:ext cx="471300" cy="315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매핑</a:t>
            </a:r>
            <a:endParaRPr sz="1000"/>
          </a:p>
        </p:txBody>
      </p:sp>
      <p:cxnSp>
        <p:nvCxnSpPr>
          <p:cNvPr id="320" name="Google Shape;320;p40"/>
          <p:cNvCxnSpPr/>
          <p:nvPr/>
        </p:nvCxnSpPr>
        <p:spPr>
          <a:xfrm flipH="1">
            <a:off x="7429125" y="1902575"/>
            <a:ext cx="362100" cy="528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21" name="Google Shape;32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253125"/>
            <a:ext cx="7070276" cy="20978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33675"/>
            <a:ext cx="5113549" cy="1760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41"/>
          <p:cNvSpPr txBox="1"/>
          <p:nvPr>
            <p:ph type="title"/>
          </p:nvPr>
        </p:nvSpPr>
        <p:spPr>
          <a:xfrm>
            <a:off x="311700" y="-121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서비스 단에 SqlSession 의존 </a:t>
            </a:r>
            <a:r>
              <a:rPr lang="ko"/>
              <a:t>자동 </a:t>
            </a:r>
            <a:r>
              <a:rPr lang="ko"/>
              <a:t>주입</a:t>
            </a:r>
            <a:endParaRPr/>
          </a:p>
        </p:txBody>
      </p:sp>
      <p:sp>
        <p:nvSpPr>
          <p:cNvPr id="328" name="Google Shape;328;p41"/>
          <p:cNvSpPr txBox="1"/>
          <p:nvPr>
            <p:ph idx="1" type="body"/>
          </p:nvPr>
        </p:nvSpPr>
        <p:spPr>
          <a:xfrm>
            <a:off x="311700" y="809125"/>
            <a:ext cx="8520600" cy="4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/>
              <a:t>BoardService.java</a:t>
            </a:r>
            <a:r>
              <a:rPr lang="ko"/>
              <a:t> 에 멤버 추가 </a:t>
            </a:r>
            <a:endParaRPr/>
          </a:p>
        </p:txBody>
      </p:sp>
      <p:pic>
        <p:nvPicPr>
          <p:cNvPr id="329" name="Google Shape;329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3075" y="3118549"/>
            <a:ext cx="6178525" cy="604975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30" name="Google Shape;330;p41"/>
          <p:cNvSpPr/>
          <p:nvPr/>
        </p:nvSpPr>
        <p:spPr>
          <a:xfrm rot="544881">
            <a:off x="5115365" y="2291035"/>
            <a:ext cx="3041120" cy="803879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서버 가동시 Autowire 됨(다형성)</a:t>
            </a:r>
            <a:endParaRPr/>
          </a:p>
        </p:txBody>
      </p:sp>
      <p:sp>
        <p:nvSpPr>
          <p:cNvPr id="331" name="Google Shape;331;p41"/>
          <p:cNvSpPr/>
          <p:nvPr/>
        </p:nvSpPr>
        <p:spPr>
          <a:xfrm>
            <a:off x="6636900" y="3856675"/>
            <a:ext cx="2195400" cy="637500"/>
          </a:xfrm>
          <a:prstGeom prst="wedgeRectCallout">
            <a:avLst>
              <a:gd fmla="val 21889" name="adj1"/>
              <a:gd fmla="val -88510" name="adj2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SqlSession </a:t>
            </a:r>
            <a:r>
              <a:rPr lang="ko" sz="1200"/>
              <a:t>(인터페이스)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    └─ SqlSessionTemplate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영속성 (Persistence)</a:t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354725" y="899475"/>
            <a:ext cx="8209200" cy="40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데이터를 생성한 프로그램이 종료되더라도 ‘사라지지 않는’ 데이터의 특성</a:t>
            </a:r>
            <a:br>
              <a:rPr lang="ko">
                <a:latin typeface="Open Sans"/>
                <a:ea typeface="Open Sans"/>
                <a:cs typeface="Open Sans"/>
                <a:sym typeface="Open Sans"/>
              </a:rPr>
            </a:b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67683"/>
            <a:ext cx="9143999" cy="3674934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/>
          <p:nvPr/>
        </p:nvSpPr>
        <p:spPr>
          <a:xfrm>
            <a:off x="5677550" y="4358025"/>
            <a:ext cx="620700" cy="656100"/>
          </a:xfrm>
          <a:prstGeom prst="mathMultiply">
            <a:avLst>
              <a:gd fmla="val 23520" name="adj1"/>
            </a:avLst>
          </a:prstGeom>
          <a:solidFill>
            <a:srgbClr val="B3A77D">
              <a:alpha val="526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2"/>
          <p:cNvSpPr txBox="1"/>
          <p:nvPr>
            <p:ph type="title"/>
          </p:nvPr>
        </p:nvSpPr>
        <p:spPr>
          <a:xfrm>
            <a:off x="311700" y="-121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기존의 DAO 구현체는 주입 받지 않는다.</a:t>
            </a:r>
            <a:endParaRPr/>
          </a:p>
        </p:txBody>
      </p:sp>
      <p:sp>
        <p:nvSpPr>
          <p:cNvPr id="337" name="Google Shape;337;p42"/>
          <p:cNvSpPr txBox="1"/>
          <p:nvPr>
            <p:ph idx="1" type="body"/>
          </p:nvPr>
        </p:nvSpPr>
        <p:spPr>
          <a:xfrm>
            <a:off x="311700" y="580525"/>
            <a:ext cx="85206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이제 MyBatis  가 만들어 준다~</a:t>
            </a:r>
            <a:endParaRPr/>
          </a:p>
        </p:txBody>
      </p:sp>
      <p:pic>
        <p:nvPicPr>
          <p:cNvPr id="338" name="Google Shape;33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975" y="932125"/>
            <a:ext cx="5610225" cy="1762125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42"/>
          <p:cNvSpPr/>
          <p:nvPr/>
        </p:nvSpPr>
        <p:spPr>
          <a:xfrm>
            <a:off x="6069150" y="2011150"/>
            <a:ext cx="2629500" cy="1037100"/>
          </a:xfrm>
          <a:prstGeom prst="wedgeRectCallout">
            <a:avLst>
              <a:gd fmla="val -82668" name="adj1"/>
              <a:gd fmla="val -28139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직전까진 </a:t>
            </a:r>
            <a:br>
              <a:rPr lang="ko"/>
            </a:br>
            <a:r>
              <a:rPr lang="ko"/>
              <a:t>WriteDAOImpl.java 를 주입받아 사용했엇엇다.</a:t>
            </a:r>
            <a:endParaRPr/>
          </a:p>
        </p:txBody>
      </p:sp>
      <p:sp>
        <p:nvSpPr>
          <p:cNvPr id="340" name="Google Shape;340;p42"/>
          <p:cNvSpPr/>
          <p:nvPr/>
        </p:nvSpPr>
        <p:spPr>
          <a:xfrm>
            <a:off x="1127125" y="3332275"/>
            <a:ext cx="7104900" cy="930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기존의 구현체 </a:t>
            </a:r>
            <a:r>
              <a:rPr b="1" lang="ko" sz="1600"/>
              <a:t>WriteDAOImpl.java </a:t>
            </a:r>
            <a:r>
              <a:rPr lang="ko" sz="1600"/>
              <a:t>는 과감히 삭제합니다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(삭제하기 전에 어떤 내용이었는지 함 보구..)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일단 여기까지..  점검</a:t>
            </a:r>
            <a:endParaRPr/>
          </a:p>
        </p:txBody>
      </p:sp>
      <p:sp>
        <p:nvSpPr>
          <p:cNvPr id="346" name="Google Shape;346;p4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서버를 가동 (재가동) 했을때, 별다른 예외/에러 발생 없이 가동되면 OK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9900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AutoNum type="arabicPeriod"/>
            </a:pPr>
            <a:r>
              <a:rPr lang="ko">
                <a:solidFill>
                  <a:srgbClr val="FFFF00"/>
                </a:solidFill>
              </a:rPr>
              <a:t> /board/list.do   :  목록 보기 작성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352" name="Google Shape;352;p4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" name="Google Shape;35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500" y="695226"/>
            <a:ext cx="7873799" cy="312320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45"/>
          <p:cNvSpPr txBox="1"/>
          <p:nvPr>
            <p:ph type="title"/>
          </p:nvPr>
        </p:nvSpPr>
        <p:spPr>
          <a:xfrm>
            <a:off x="311700" y="140225"/>
            <a:ext cx="55563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매퍼 XML 에 추가  &lt;select&gt;</a:t>
            </a:r>
            <a:endParaRPr/>
          </a:p>
        </p:txBody>
      </p:sp>
      <p:sp>
        <p:nvSpPr>
          <p:cNvPr id="359" name="Google Shape;359;p45"/>
          <p:cNvSpPr/>
          <p:nvPr/>
        </p:nvSpPr>
        <p:spPr>
          <a:xfrm>
            <a:off x="54675" y="1397400"/>
            <a:ext cx="1499700" cy="707400"/>
          </a:xfrm>
          <a:prstGeom prst="wedgeRectCallout">
            <a:avLst>
              <a:gd fmla="val 41098" name="adj1"/>
              <a:gd fmla="val -89087" name="adj2"/>
            </a:avLst>
          </a:prstGeom>
          <a:solidFill>
            <a:srgbClr val="EFEFEF">
              <a:alpha val="642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쿼리 명령어에 따른 태그명</a:t>
            </a:r>
            <a:endParaRPr sz="1100"/>
          </a:p>
        </p:txBody>
      </p:sp>
      <p:sp>
        <p:nvSpPr>
          <p:cNvPr id="360" name="Google Shape;360;p45"/>
          <p:cNvSpPr/>
          <p:nvPr/>
        </p:nvSpPr>
        <p:spPr>
          <a:xfrm>
            <a:off x="140775" y="2295425"/>
            <a:ext cx="1076100" cy="1128300"/>
          </a:xfrm>
          <a:prstGeom prst="wedgeRectCallout">
            <a:avLst>
              <a:gd fmla="val 82585" name="adj1"/>
              <a:gd fmla="val -38044" name="adj2"/>
            </a:avLst>
          </a:prstGeom>
          <a:solidFill>
            <a:srgbClr val="EFEFEF">
              <a:alpha val="642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쿼리문 작성.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줄바꿈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들여쓰기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자유!</a:t>
            </a:r>
            <a:endParaRPr sz="1200"/>
          </a:p>
        </p:txBody>
      </p:sp>
      <p:sp>
        <p:nvSpPr>
          <p:cNvPr id="361" name="Google Shape;361;p45"/>
          <p:cNvSpPr/>
          <p:nvPr/>
        </p:nvSpPr>
        <p:spPr>
          <a:xfrm>
            <a:off x="7103400" y="1605300"/>
            <a:ext cx="1671300" cy="594600"/>
          </a:xfrm>
          <a:prstGeom prst="wedgeRectCallout">
            <a:avLst>
              <a:gd fmla="val 6125" name="adj1"/>
              <a:gd fmla="val -136726" name="adj2"/>
            </a:avLst>
          </a:prstGeom>
          <a:solidFill>
            <a:srgbClr val="EFEFEF">
              <a:alpha val="642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SELECT 쿼리 결과, 각 row 를 매핑할 객체</a:t>
            </a:r>
            <a:endParaRPr sz="900"/>
          </a:p>
        </p:txBody>
      </p:sp>
      <p:sp>
        <p:nvSpPr>
          <p:cNvPr id="362" name="Google Shape;362;p45"/>
          <p:cNvSpPr/>
          <p:nvPr/>
        </p:nvSpPr>
        <p:spPr>
          <a:xfrm>
            <a:off x="6691650" y="212800"/>
            <a:ext cx="2020200" cy="457500"/>
          </a:xfrm>
          <a:prstGeom prst="wedgeRectCallout">
            <a:avLst>
              <a:gd fmla="val -102834" name="adj1"/>
              <a:gd fmla="val 60768" name="adj2"/>
            </a:avLst>
          </a:prstGeom>
          <a:solidFill>
            <a:srgbClr val="EFEFEF">
              <a:alpha val="642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WriteDAO</a:t>
            </a:r>
            <a:r>
              <a:rPr lang="ko"/>
              <a:t> 객체 에서..</a:t>
            </a:r>
            <a:r>
              <a:rPr lang="ko"/>
              <a:t>.</a:t>
            </a:r>
            <a:endParaRPr/>
          </a:p>
        </p:txBody>
      </p:sp>
      <p:sp>
        <p:nvSpPr>
          <p:cNvPr id="363" name="Google Shape;363;p45"/>
          <p:cNvSpPr/>
          <p:nvPr/>
        </p:nvSpPr>
        <p:spPr>
          <a:xfrm>
            <a:off x="4290725" y="1781913"/>
            <a:ext cx="1469400" cy="707400"/>
          </a:xfrm>
          <a:prstGeom prst="wedgeRectCallout">
            <a:avLst>
              <a:gd fmla="val -124826" name="adj1"/>
              <a:gd fmla="val -139004" name="adj2"/>
            </a:avLst>
          </a:prstGeom>
          <a:solidFill>
            <a:srgbClr val="EFEFEF">
              <a:alpha val="642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select()메소드</a:t>
            </a:r>
            <a:r>
              <a:rPr lang="ko" sz="1200"/>
              <a:t>에 대한 쿼리 동작 정의</a:t>
            </a:r>
            <a:endParaRPr sz="1200"/>
          </a:p>
        </p:txBody>
      </p:sp>
      <p:cxnSp>
        <p:nvCxnSpPr>
          <p:cNvPr id="364" name="Google Shape;364;p45"/>
          <p:cNvCxnSpPr/>
          <p:nvPr/>
        </p:nvCxnSpPr>
        <p:spPr>
          <a:xfrm>
            <a:off x="1424725" y="1141775"/>
            <a:ext cx="194400" cy="163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id="365" name="Google Shape;365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9670" y="3423620"/>
            <a:ext cx="3684175" cy="15650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366" name="Google Shape;366;p45"/>
          <p:cNvCxnSpPr/>
          <p:nvPr/>
        </p:nvCxnSpPr>
        <p:spPr>
          <a:xfrm>
            <a:off x="2793175" y="1173275"/>
            <a:ext cx="2828400" cy="23988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67" name="Google Shape;367;p45"/>
          <p:cNvCxnSpPr/>
          <p:nvPr/>
        </p:nvCxnSpPr>
        <p:spPr>
          <a:xfrm flipH="1" rot="10800000">
            <a:off x="4856850" y="1141775"/>
            <a:ext cx="2765700" cy="2472300"/>
          </a:xfrm>
          <a:prstGeom prst="straightConnector1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BoardService : list() 수정</a:t>
            </a:r>
            <a:endParaRPr/>
          </a:p>
        </p:txBody>
      </p:sp>
      <p:pic>
        <p:nvPicPr>
          <p:cNvPr id="373" name="Google Shape;37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8839201" cy="1269361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46"/>
          <p:cNvSpPr/>
          <p:nvPr/>
        </p:nvSpPr>
        <p:spPr>
          <a:xfrm>
            <a:off x="4436875" y="2574175"/>
            <a:ext cx="2304000" cy="758100"/>
          </a:xfrm>
          <a:prstGeom prst="wedgeRectCallout">
            <a:avLst>
              <a:gd fmla="val -97592" name="adj1"/>
              <a:gd fmla="val -138695" name="adj2"/>
            </a:avLst>
          </a:prstGeom>
          <a:solidFill>
            <a:srgbClr val="EFEFEF">
              <a:alpha val="642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DAO 객체를 만든적이 없는데 MyBatis 매퍼에서 생성해준다!!</a:t>
            </a:r>
            <a:endParaRPr sz="12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결과 확인해보기</a:t>
            </a:r>
            <a:endParaRPr/>
          </a:p>
        </p:txBody>
      </p:sp>
      <p:sp>
        <p:nvSpPr>
          <p:cNvPr id="380" name="Google Shape;380;p4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/board/list.do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잘 </a:t>
            </a:r>
            <a:r>
              <a:rPr lang="ko"/>
              <a:t>동작한다.!!!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DAO 구현을 직접 하지 않았음에도 불구하고 MyBatis 가 만들어준다!!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300"/>
              <a:t>(그러나 아직 다른 것들은 아에 동작 안할거다.  DAO 가 null 이니까!)</a:t>
            </a:r>
            <a:endParaRPr sz="13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9900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00"/>
                </a:solidFill>
              </a:rPr>
              <a:t>3.  /board/writeOk.do   :  글 작성 완료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386" name="Google Shape;386;p48"/>
          <p:cNvSpPr txBox="1"/>
          <p:nvPr>
            <p:ph idx="1" type="body"/>
          </p:nvPr>
        </p:nvSpPr>
        <p:spPr>
          <a:xfrm>
            <a:off x="311700" y="1310475"/>
            <a:ext cx="8520600" cy="18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Google Shape;39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500" y="2193000"/>
            <a:ext cx="7583324" cy="176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0850" y="887947"/>
            <a:ext cx="3397402" cy="905475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49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매퍼 XML 에 추가  &lt;insert&gt;</a:t>
            </a:r>
            <a:endParaRPr/>
          </a:p>
        </p:txBody>
      </p:sp>
      <p:sp>
        <p:nvSpPr>
          <p:cNvPr id="394" name="Google Shape;394;p49"/>
          <p:cNvSpPr/>
          <p:nvPr/>
        </p:nvSpPr>
        <p:spPr>
          <a:xfrm>
            <a:off x="70525" y="1296950"/>
            <a:ext cx="1499700" cy="707400"/>
          </a:xfrm>
          <a:prstGeom prst="wedgeRectCallout">
            <a:avLst>
              <a:gd fmla="val -6061" name="adj1"/>
              <a:gd fmla="val 68755" name="adj2"/>
            </a:avLst>
          </a:prstGeom>
          <a:solidFill>
            <a:srgbClr val="EFEFEF">
              <a:alpha val="642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INSERT 쿼리</a:t>
            </a:r>
            <a:r>
              <a:rPr lang="ko"/>
              <a:t> 명령어에 따른 태그명</a:t>
            </a:r>
            <a:endParaRPr/>
          </a:p>
        </p:txBody>
      </p:sp>
      <p:cxnSp>
        <p:nvCxnSpPr>
          <p:cNvPr id="395" name="Google Shape;395;p49"/>
          <p:cNvCxnSpPr/>
          <p:nvPr/>
        </p:nvCxnSpPr>
        <p:spPr>
          <a:xfrm flipH="1">
            <a:off x="2033825" y="1699200"/>
            <a:ext cx="729600" cy="493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96" name="Google Shape;396;p49"/>
          <p:cNvSpPr/>
          <p:nvPr/>
        </p:nvSpPr>
        <p:spPr>
          <a:xfrm>
            <a:off x="5346975" y="1403746"/>
            <a:ext cx="1110300" cy="493800"/>
          </a:xfrm>
          <a:prstGeom prst="wedgeRectCallout">
            <a:avLst>
              <a:gd fmla="val -128276" name="adj1"/>
              <a:gd fmla="val 96277" name="adj2"/>
            </a:avLst>
          </a:prstGeom>
          <a:solidFill>
            <a:srgbClr val="EFEFEF">
              <a:alpha val="642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캐시 지우기</a:t>
            </a:r>
            <a:endParaRPr/>
          </a:p>
        </p:txBody>
      </p:sp>
      <p:sp>
        <p:nvSpPr>
          <p:cNvPr id="397" name="Google Shape;397;p49"/>
          <p:cNvSpPr/>
          <p:nvPr/>
        </p:nvSpPr>
        <p:spPr>
          <a:xfrm>
            <a:off x="7048275" y="1563950"/>
            <a:ext cx="1784100" cy="493800"/>
          </a:xfrm>
          <a:prstGeom prst="wedgeRectCallout">
            <a:avLst>
              <a:gd fmla="val -96500" name="adj1"/>
              <a:gd fmla="val 121208" name="adj2"/>
            </a:avLst>
          </a:prstGeom>
          <a:solidFill>
            <a:srgbClr val="EFEFEF">
              <a:alpha val="642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매개변수 타입</a:t>
            </a:r>
            <a:endParaRPr/>
          </a:p>
        </p:txBody>
      </p:sp>
      <p:cxnSp>
        <p:nvCxnSpPr>
          <p:cNvPr id="398" name="Google Shape;398;p49"/>
          <p:cNvCxnSpPr/>
          <p:nvPr/>
        </p:nvCxnSpPr>
        <p:spPr>
          <a:xfrm>
            <a:off x="3802450" y="1684475"/>
            <a:ext cx="2206800" cy="735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99" name="Google Shape;399;p49"/>
          <p:cNvSpPr/>
          <p:nvPr/>
        </p:nvSpPr>
        <p:spPr>
          <a:xfrm>
            <a:off x="3965825" y="3886050"/>
            <a:ext cx="3820200" cy="493800"/>
          </a:xfrm>
          <a:prstGeom prst="wedgeRectCallout">
            <a:avLst>
              <a:gd fmla="val 4053" name="adj1"/>
              <a:gd fmla="val -73526" name="adj2"/>
            </a:avLst>
          </a:prstGeom>
          <a:solidFill>
            <a:srgbClr val="EFEFEF">
              <a:alpha val="642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매개변수 의 멤버변수 들 (getter 값)</a:t>
            </a:r>
            <a:endParaRPr/>
          </a:p>
        </p:txBody>
      </p:sp>
      <p:sp>
        <p:nvSpPr>
          <p:cNvPr id="400" name="Google Shape;400;p49"/>
          <p:cNvSpPr/>
          <p:nvPr/>
        </p:nvSpPr>
        <p:spPr>
          <a:xfrm>
            <a:off x="3967775" y="3332500"/>
            <a:ext cx="3866700" cy="420600"/>
          </a:xfrm>
          <a:prstGeom prst="rect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1" name="Google Shape;401;p49"/>
          <p:cNvCxnSpPr/>
          <p:nvPr/>
        </p:nvCxnSpPr>
        <p:spPr>
          <a:xfrm>
            <a:off x="429475" y="2391225"/>
            <a:ext cx="255600" cy="368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BoardService : write() 수정</a:t>
            </a:r>
            <a:endParaRPr/>
          </a:p>
        </p:txBody>
      </p:sp>
      <p:pic>
        <p:nvPicPr>
          <p:cNvPr id="407" name="Google Shape;40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24225"/>
            <a:ext cx="8839200" cy="1282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동작 확인 : 글 작성</a:t>
            </a:r>
            <a:endParaRPr/>
          </a:p>
        </p:txBody>
      </p:sp>
      <p:sp>
        <p:nvSpPr>
          <p:cNvPr id="413" name="Google Shape;413;p5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/board/write.do  ~  /board/writeOk.do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잘 동작한다!!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116500" y="38750"/>
            <a:ext cx="15555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ORM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540875" y="512450"/>
            <a:ext cx="8520600" cy="37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O</a:t>
            </a:r>
            <a:r>
              <a:rPr lang="ko"/>
              <a:t>bject </a:t>
            </a:r>
            <a:r>
              <a:rPr b="1" lang="ko"/>
              <a:t>R</a:t>
            </a:r>
            <a:r>
              <a:rPr lang="ko"/>
              <a:t>elational </a:t>
            </a:r>
            <a:r>
              <a:rPr b="1" lang="ko"/>
              <a:t>M</a:t>
            </a:r>
            <a:r>
              <a:rPr lang="ko"/>
              <a:t>apping, 객체-관계 매핑</a:t>
            </a:r>
            <a:br>
              <a:rPr lang="ko"/>
            </a:br>
            <a:r>
              <a:rPr lang="ko"/>
              <a:t>객체와 관계형 데이터베이스의 데이터를 자동으로 매핑(연결)해주는 것을 말한다.</a:t>
            </a:r>
            <a:br>
              <a:rPr lang="ko"/>
            </a:br>
            <a:r>
              <a:rPr lang="ko"/>
              <a:t>객체 지향 프로그래밍은 클래스를 사용하고, 관계형 데이터베이스는 테이블을 사용한다. 객체 모델과 관계형 모델 간에 불일치가 존재한다.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ORM을 통해 객체 간의 관계를 바탕으로 SQL을 자동으로 생성하여 불일치를 해결한다.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highlight>
                  <a:srgbClr val="FFFF00"/>
                </a:highlight>
              </a:rPr>
              <a:t>데이터베이스 데이터</a:t>
            </a:r>
            <a:r>
              <a:rPr lang="ko"/>
              <a:t>  ← 매핑 →  </a:t>
            </a:r>
            <a:r>
              <a:rPr lang="ko">
                <a:highlight>
                  <a:srgbClr val="00FFFF"/>
                </a:highlight>
              </a:rPr>
              <a:t>Object 필드</a:t>
            </a:r>
            <a:endParaRPr>
              <a:highlight>
                <a:srgbClr val="00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객체를 통해 간접적으로 데이터베이스 데이터를 다룬다.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Persistant API라고도 불린다.     Ex) JPA, Hibernate, Spring JPA등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744150" y="4498425"/>
            <a:ext cx="3788400" cy="373500"/>
          </a:xfrm>
          <a:prstGeom prst="wedgeRoundRectCallout">
            <a:avLst>
              <a:gd fmla="val -24561" name="adj1"/>
              <a:gd fmla="val -86359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MyBatis 는 영속성 API 는 아닙니다… 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getMapper() 로 매번 가져와야 하나요?</a:t>
            </a:r>
            <a:endParaRPr/>
          </a:p>
        </p:txBody>
      </p:sp>
      <p:sp>
        <p:nvSpPr>
          <p:cNvPr id="419" name="Google Shape;419;p52"/>
          <p:cNvSpPr txBox="1"/>
          <p:nvPr>
            <p:ph idx="1" type="body"/>
          </p:nvPr>
        </p:nvSpPr>
        <p:spPr>
          <a:xfrm>
            <a:off x="1007975" y="1853600"/>
            <a:ext cx="6568500" cy="10554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네,  SqlSession 은 종료되면 자동적으로 닫힙니다.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그래서 매번 가져오는게 원칙입니다.</a:t>
            </a:r>
            <a:endParaRPr/>
          </a:p>
        </p:txBody>
      </p:sp>
      <p:pic>
        <p:nvPicPr>
          <p:cNvPr id="420" name="Google Shape;42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850" y="1317275"/>
            <a:ext cx="6267450" cy="3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853100"/>
            <a:ext cx="6529499" cy="3596975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53"/>
          <p:cNvSpPr txBox="1"/>
          <p:nvPr>
            <p:ph type="title"/>
          </p:nvPr>
        </p:nvSpPr>
        <p:spPr>
          <a:xfrm>
            <a:off x="159300" y="53600"/>
            <a:ext cx="8520600" cy="7995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또 다른 방법 :</a:t>
            </a:r>
            <a:r>
              <a:rPr lang="ko"/>
              <a:t> 매퍼 XML  &lt;insert&gt; 매개변수 순서</a:t>
            </a:r>
            <a:endParaRPr/>
          </a:p>
        </p:txBody>
      </p:sp>
      <p:sp>
        <p:nvSpPr>
          <p:cNvPr id="427" name="Google Shape;427;p53"/>
          <p:cNvSpPr/>
          <p:nvPr/>
        </p:nvSpPr>
        <p:spPr>
          <a:xfrm>
            <a:off x="6959525" y="853175"/>
            <a:ext cx="1749900" cy="493800"/>
          </a:xfrm>
          <a:prstGeom prst="wedgeRectCallout">
            <a:avLst>
              <a:gd fmla="val -222743" name="adj1"/>
              <a:gd fmla="val 6663" name="adj2"/>
            </a:avLst>
          </a:prstGeom>
          <a:solidFill>
            <a:srgbClr val="EFEFEF">
              <a:alpha val="64220"/>
            </a:srgbClr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동일 id 불가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먼저 만든 &lt;insert&gt;는 주석처리</a:t>
            </a:r>
            <a:endParaRPr sz="900"/>
          </a:p>
        </p:txBody>
      </p:sp>
      <p:sp>
        <p:nvSpPr>
          <p:cNvPr id="428" name="Google Shape;428;p53"/>
          <p:cNvSpPr/>
          <p:nvPr/>
        </p:nvSpPr>
        <p:spPr>
          <a:xfrm>
            <a:off x="3813425" y="4419450"/>
            <a:ext cx="3820200" cy="493800"/>
          </a:xfrm>
          <a:prstGeom prst="wedgeRectCallout">
            <a:avLst>
              <a:gd fmla="val 4053" name="adj1"/>
              <a:gd fmla="val -73526" name="adj2"/>
            </a:avLst>
          </a:prstGeom>
          <a:solidFill>
            <a:srgbClr val="EFEFEF">
              <a:alpha val="642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insert() 메소드의 매개변수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첫번째: </a:t>
            </a:r>
            <a:r>
              <a:rPr b="1" lang="ko"/>
              <a:t>#{param1}</a:t>
            </a:r>
            <a:r>
              <a:rPr lang="ko"/>
              <a:t>  ~ ...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3" name="Google Shape;433;p54"/>
          <p:cNvPicPr preferRelativeResize="0"/>
          <p:nvPr/>
        </p:nvPicPr>
        <p:blipFill rotWithShape="1">
          <a:blip r:embed="rId3">
            <a:alphaModFix/>
          </a:blip>
          <a:srcRect b="0" l="11063" r="0" t="71705"/>
          <a:stretch/>
        </p:blipFill>
        <p:spPr>
          <a:xfrm>
            <a:off x="2762825" y="3964750"/>
            <a:ext cx="5807249" cy="1017751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34" name="Google Shape;434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999" y="1093699"/>
            <a:ext cx="8108175" cy="2548775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54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DAO 인터페이스에 insert() 오버로딩</a:t>
            </a:r>
            <a:endParaRPr/>
          </a:p>
        </p:txBody>
      </p:sp>
      <p:sp>
        <p:nvSpPr>
          <p:cNvPr id="436" name="Google Shape;436;p54"/>
          <p:cNvSpPr txBox="1"/>
          <p:nvPr>
            <p:ph idx="1" type="body"/>
          </p:nvPr>
        </p:nvSpPr>
        <p:spPr>
          <a:xfrm>
            <a:off x="118050" y="665888"/>
            <a:ext cx="8520600" cy="2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/>
              <a:t>WriteDAO</a:t>
            </a:r>
            <a:r>
              <a:rPr lang="ko"/>
              <a:t> 인터페이스 에 추가</a:t>
            </a:r>
            <a:endParaRPr/>
          </a:p>
        </p:txBody>
      </p:sp>
      <p:cxnSp>
        <p:nvCxnSpPr>
          <p:cNvPr id="437" name="Google Shape;437;p54"/>
          <p:cNvCxnSpPr/>
          <p:nvPr/>
        </p:nvCxnSpPr>
        <p:spPr>
          <a:xfrm>
            <a:off x="4256700" y="2333000"/>
            <a:ext cx="1565700" cy="2187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8" name="Google Shape;438;p54"/>
          <p:cNvCxnSpPr/>
          <p:nvPr/>
        </p:nvCxnSpPr>
        <p:spPr>
          <a:xfrm>
            <a:off x="6330450" y="2292075"/>
            <a:ext cx="558900" cy="2304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9" name="Google Shape;439;p54"/>
          <p:cNvCxnSpPr/>
          <p:nvPr/>
        </p:nvCxnSpPr>
        <p:spPr>
          <a:xfrm flipH="1">
            <a:off x="7727600" y="2292075"/>
            <a:ext cx="321900" cy="2228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BoardService : write() 수정</a:t>
            </a:r>
            <a:endParaRPr/>
          </a:p>
        </p:txBody>
      </p:sp>
      <p:pic>
        <p:nvPicPr>
          <p:cNvPr id="445" name="Google Shape;44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8839199" cy="1328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55"/>
          <p:cNvPicPr preferRelativeResize="0"/>
          <p:nvPr/>
        </p:nvPicPr>
        <p:blipFill rotWithShape="1">
          <a:blip r:embed="rId4">
            <a:alphaModFix/>
          </a:blip>
          <a:srcRect b="0" l="11063" r="0" t="71705"/>
          <a:stretch/>
        </p:blipFill>
        <p:spPr>
          <a:xfrm>
            <a:off x="2882925" y="3502850"/>
            <a:ext cx="5807249" cy="1017751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447" name="Google Shape;447;p55"/>
          <p:cNvCxnSpPr/>
          <p:nvPr/>
        </p:nvCxnSpPr>
        <p:spPr>
          <a:xfrm>
            <a:off x="4256700" y="2333000"/>
            <a:ext cx="1353600" cy="1579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8" name="Google Shape;448;p55"/>
          <p:cNvCxnSpPr/>
          <p:nvPr/>
        </p:nvCxnSpPr>
        <p:spPr>
          <a:xfrm>
            <a:off x="6330450" y="2292075"/>
            <a:ext cx="440400" cy="1660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9" name="Google Shape;449;p55"/>
          <p:cNvCxnSpPr/>
          <p:nvPr/>
        </p:nvCxnSpPr>
        <p:spPr>
          <a:xfrm flipH="1">
            <a:off x="7781600" y="2292075"/>
            <a:ext cx="267900" cy="1580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0" name="Google Shape;450;p55"/>
          <p:cNvSpPr txBox="1"/>
          <p:nvPr>
            <p:ph idx="1" type="body"/>
          </p:nvPr>
        </p:nvSpPr>
        <p:spPr>
          <a:xfrm>
            <a:off x="245300" y="4026575"/>
            <a:ext cx="2315400" cy="450000"/>
          </a:xfrm>
          <a:prstGeom prst="rect">
            <a:avLst/>
          </a:prstGeom>
          <a:solidFill>
            <a:srgbClr val="00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동작 확인하자.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Google Shape;455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737" y="2395800"/>
            <a:ext cx="2189325" cy="1233775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56"/>
          <p:cNvSpPr txBox="1"/>
          <p:nvPr>
            <p:ph type="title"/>
          </p:nvPr>
        </p:nvSpPr>
        <p:spPr>
          <a:xfrm>
            <a:off x="159300" y="64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매퍼 XML 파일은 여러개 가능.</a:t>
            </a:r>
            <a:endParaRPr/>
          </a:p>
        </p:txBody>
      </p:sp>
      <p:sp>
        <p:nvSpPr>
          <p:cNvPr id="457" name="Google Shape;457;p56"/>
          <p:cNvSpPr txBox="1"/>
          <p:nvPr>
            <p:ph idx="1" type="body"/>
          </p:nvPr>
        </p:nvSpPr>
        <p:spPr>
          <a:xfrm>
            <a:off x="3583900" y="2677400"/>
            <a:ext cx="5407800" cy="17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WriteDAO2.xml</a:t>
            </a:r>
            <a:r>
              <a:rPr lang="ko"/>
              <a:t> 매퍼파일 만들고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직전에 만든 &lt;insert&gt; 들만 새로 만든 매퍼 xml 에 </a:t>
            </a:r>
            <a:r>
              <a:rPr lang="ko">
                <a:solidFill>
                  <a:srgbClr val="0000FF"/>
                </a:solidFill>
              </a:rPr>
              <a:t>옮겨 보고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ko">
                <a:solidFill>
                  <a:srgbClr val="9900FF"/>
                </a:solidFill>
                <a:highlight>
                  <a:srgbClr val="00FFFF"/>
                </a:highlight>
              </a:rPr>
              <a:t>동작확인해보자.</a:t>
            </a:r>
            <a:endParaRPr b="1">
              <a:solidFill>
                <a:srgbClr val="9900FF"/>
              </a:solidFill>
              <a:highlight>
                <a:srgbClr val="00FFFF"/>
              </a:highlight>
            </a:endParaRPr>
          </a:p>
        </p:txBody>
      </p:sp>
      <p:sp>
        <p:nvSpPr>
          <p:cNvPr id="458" name="Google Shape;458;p56"/>
          <p:cNvSpPr/>
          <p:nvPr/>
        </p:nvSpPr>
        <p:spPr>
          <a:xfrm>
            <a:off x="311700" y="3946925"/>
            <a:ext cx="2903400" cy="866700"/>
          </a:xfrm>
          <a:prstGeom prst="wedgeRoundRectCallout">
            <a:avLst>
              <a:gd fmla="val -20008" name="adj1"/>
              <a:gd fmla="val -82355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당연하지만, 같은 namespace 안에 </a:t>
            </a:r>
            <a:r>
              <a:rPr lang="ko">
                <a:solidFill>
                  <a:srgbClr val="FF0000"/>
                </a:solidFill>
              </a:rPr>
              <a:t>동일 id </a:t>
            </a:r>
            <a:r>
              <a:rPr lang="ko"/>
              <a:t>의 SQL 세팅이 올수는 없다</a:t>
            </a:r>
            <a:endParaRPr/>
          </a:p>
        </p:txBody>
      </p:sp>
      <p:sp>
        <p:nvSpPr>
          <p:cNvPr id="459" name="Google Shape;459;p56"/>
          <p:cNvSpPr/>
          <p:nvPr/>
        </p:nvSpPr>
        <p:spPr>
          <a:xfrm>
            <a:off x="2900150" y="3160375"/>
            <a:ext cx="516600" cy="317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0" name="Google Shape;460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775" y="813550"/>
            <a:ext cx="7433876" cy="947175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56"/>
          <p:cNvSpPr/>
          <p:nvPr/>
        </p:nvSpPr>
        <p:spPr>
          <a:xfrm>
            <a:off x="7734650" y="751975"/>
            <a:ext cx="1345800" cy="1032600"/>
          </a:xfrm>
          <a:prstGeom prst="wedgeRoundRectCallout">
            <a:avLst>
              <a:gd fmla="val -110390" name="adj1"/>
              <a:gd fmla="val 11171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mapperLocations 에 설정되어 있는 xml 파일들을 매퍼로 사용한다.</a:t>
            </a:r>
            <a:endParaRPr sz="10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6" name="Google Shape;466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3050" y="2615050"/>
            <a:ext cx="5183525" cy="2001950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57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‘한 메소드’당 ‘쿼리 한개씩’ 매핑 ?</a:t>
            </a:r>
            <a:endParaRPr/>
          </a:p>
        </p:txBody>
      </p:sp>
      <p:sp>
        <p:nvSpPr>
          <p:cNvPr id="468" name="Google Shape;468;p57"/>
          <p:cNvSpPr txBox="1"/>
          <p:nvPr>
            <p:ph idx="1" type="body"/>
          </p:nvPr>
        </p:nvSpPr>
        <p:spPr>
          <a:xfrm>
            <a:off x="311700" y="961525"/>
            <a:ext cx="8520600" cy="5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/>
              <a:t>일단 그렇다. </a:t>
            </a:r>
            <a:r>
              <a:rPr lang="ko"/>
              <a:t>  (트랜잭션 관련 복잡한 세팅 배우기 전까진)..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그렇다면 당장 </a:t>
            </a:r>
            <a:r>
              <a:rPr b="1" lang="ko"/>
              <a:t>/board/view.do </a:t>
            </a:r>
            <a:r>
              <a:rPr lang="ko"/>
              <a:t> 가 문제다.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WriteDAO 에   조회수 증가하는 메소드 를 추가해서</a:t>
            </a:r>
            <a:br>
              <a:rPr lang="ko"/>
            </a:br>
            <a:r>
              <a:rPr lang="ko"/>
              <a:t>selectByUid() 와</a:t>
            </a:r>
            <a:br>
              <a:rPr lang="ko"/>
            </a:br>
            <a:r>
              <a:rPr lang="ko"/>
              <a:t>incViewCnt() 를 </a:t>
            </a:r>
            <a:br>
              <a:rPr lang="ko"/>
            </a:br>
            <a:r>
              <a:rPr lang="ko"/>
              <a:t>사용해서 구현하자</a:t>
            </a:r>
            <a:endParaRPr/>
          </a:p>
        </p:txBody>
      </p:sp>
      <p:sp>
        <p:nvSpPr>
          <p:cNvPr id="469" name="Google Shape;469;p57"/>
          <p:cNvSpPr/>
          <p:nvPr/>
        </p:nvSpPr>
        <p:spPr>
          <a:xfrm>
            <a:off x="7645175" y="3854200"/>
            <a:ext cx="1239900" cy="582900"/>
          </a:xfrm>
          <a:prstGeom prst="wedgeRoundRectCallout">
            <a:avLst>
              <a:gd fmla="val -101780" name="adj1"/>
              <a:gd fmla="val 24695" name="adj2"/>
              <a:gd fmla="val 0" name="adj3"/>
            </a:avLst>
          </a:prstGeom>
          <a:solidFill>
            <a:srgbClr val="F3F3F3">
              <a:alpha val="5748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,추가</a:t>
            </a:r>
            <a:endParaRPr/>
          </a:p>
        </p:txBody>
      </p:sp>
      <p:sp>
        <p:nvSpPr>
          <p:cNvPr id="470" name="Google Shape;470;p57"/>
          <p:cNvSpPr/>
          <p:nvPr/>
        </p:nvSpPr>
        <p:spPr>
          <a:xfrm>
            <a:off x="7645175" y="3092200"/>
            <a:ext cx="1239900" cy="582900"/>
          </a:xfrm>
          <a:prstGeom prst="wedgeRoundRectCallout">
            <a:avLst>
              <a:gd fmla="val -101780" name="adj1"/>
              <a:gd fmla="val 24695" name="adj2"/>
              <a:gd fmla="val 0" name="adj3"/>
            </a:avLst>
          </a:prstGeom>
          <a:solidFill>
            <a:srgbClr val="F3F3F3">
              <a:alpha val="5748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삭제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58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  <a:solidFill>
            <a:srgbClr val="00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실습:  나머지 4개 해보기</a:t>
            </a:r>
            <a:endParaRPr/>
          </a:p>
        </p:txBody>
      </p:sp>
      <p:sp>
        <p:nvSpPr>
          <p:cNvPr id="476" name="Google Shape;476;p58"/>
          <p:cNvSpPr txBox="1"/>
          <p:nvPr>
            <p:ph idx="1" type="body"/>
          </p:nvPr>
        </p:nvSpPr>
        <p:spPr>
          <a:xfrm>
            <a:off x="6335375" y="881625"/>
            <a:ext cx="2725800" cy="25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‘컨트롤러’  와 ‘뷰’  는 건드릴거 없다. </a:t>
            </a:r>
            <a:br>
              <a:rPr lang="ko"/>
            </a:br>
            <a:r>
              <a:rPr lang="ko"/>
              <a:t>작업할 파일은 아래 두가지!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9900FF"/>
              </a:buClr>
              <a:buSzPts val="1800"/>
              <a:buChar char="-"/>
            </a:pPr>
            <a:r>
              <a:rPr lang="ko">
                <a:solidFill>
                  <a:srgbClr val="9900FF"/>
                </a:solidFill>
              </a:rPr>
              <a:t>매퍼XML 파일</a:t>
            </a:r>
            <a:endParaRPr>
              <a:solidFill>
                <a:srgbClr val="9900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Char char="-"/>
            </a:pPr>
            <a:r>
              <a:rPr lang="ko">
                <a:solidFill>
                  <a:srgbClr val="9900FF"/>
                </a:solidFill>
              </a:rPr>
              <a:t>Service</a:t>
            </a:r>
            <a:endParaRPr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77" name="Google Shape;477;p58"/>
          <p:cNvGraphicFramePr/>
          <p:nvPr/>
        </p:nvGraphicFramePr>
        <p:xfrm>
          <a:off x="311700" y="957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{F2E623F9-199C-4E69-9891-F96CC46C76B5}</a:tableStyleId>
              </a:tblPr>
              <a:tblGrid>
                <a:gridCol w="2450300"/>
                <a:gridCol w="2001725"/>
                <a:gridCol w="1571650"/>
              </a:tblGrid>
              <a:tr h="568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0000FF"/>
                          </a:solidFill>
                        </a:rPr>
                        <a:t>@RequestMapping</a:t>
                      </a:r>
                      <a:endParaRPr sz="1100">
                        <a:solidFill>
                          <a:srgbClr val="0000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/>
                        <a:t>handler 메소드</a:t>
                      </a:r>
                      <a:endParaRPr b="1" sz="1100"/>
                    </a:p>
                  </a:txBody>
                  <a:tcPr marT="91425" marB="91425" marR="91425" marL="914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WriteDAO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Service 메소드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00"/>
                    </a:solidFill>
                  </a:tcPr>
                </a:tc>
              </a:tr>
              <a:tr h="568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0000FF"/>
                          </a:solidFill>
                        </a:rPr>
                        <a:t>/board/view.do</a:t>
                      </a:r>
                      <a:br>
                        <a:rPr lang="ko" sz="1200"/>
                      </a:br>
                      <a:r>
                        <a:rPr lang="ko" sz="1200"/>
                        <a:t>String </a:t>
                      </a:r>
                      <a:r>
                        <a:rPr b="1" lang="ko" sz="1200"/>
                        <a:t>view</a:t>
                      </a:r>
                      <a:r>
                        <a:rPr lang="ko" sz="1200"/>
                        <a:t>(int uid, Model)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int </a:t>
                      </a:r>
                      <a:r>
                        <a:rPr b="1" lang="ko" sz="1200"/>
                        <a:t>incViewCnt</a:t>
                      </a:r>
                      <a:r>
                        <a:rPr lang="ko" sz="1200"/>
                        <a:t>(int uid)</a:t>
                      </a:r>
                      <a:br>
                        <a:rPr lang="ko" sz="1200"/>
                      </a:br>
                      <a:r>
                        <a:rPr lang="ko" sz="1200"/>
                        <a:t>DTO </a:t>
                      </a:r>
                      <a:r>
                        <a:rPr b="1" lang="ko" sz="1200"/>
                        <a:t>selectByUid</a:t>
                      </a:r>
                      <a:r>
                        <a:rPr lang="ko" sz="1200"/>
                        <a:t>(int uid)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viewByUid(uid)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568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rgbClr val="0000FF"/>
                          </a:solidFill>
                        </a:rPr>
                        <a:t>/board/update.do</a:t>
                      </a:r>
                      <a:br>
                        <a:rPr lang="ko" sz="1200"/>
                      </a:br>
                      <a:r>
                        <a:rPr lang="ko" sz="1200"/>
                        <a:t>String </a:t>
                      </a:r>
                      <a:r>
                        <a:rPr b="1" lang="ko" sz="1200"/>
                        <a:t>update</a:t>
                      </a:r>
                      <a:r>
                        <a:rPr lang="ko" sz="1200"/>
                        <a:t>(int uid, Model)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DTO </a:t>
                      </a:r>
                      <a:r>
                        <a:rPr b="1" lang="ko" sz="1200"/>
                        <a:t>selectByUid</a:t>
                      </a:r>
                      <a:r>
                        <a:rPr lang="ko" sz="1200"/>
                        <a:t>(int uid)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/>
                        <a:t>selectByUid(uid)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568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rgbClr val="0000FF"/>
                          </a:solidFill>
                        </a:rPr>
                        <a:t>/board/updateOk.do</a:t>
                      </a:r>
                      <a:br>
                        <a:rPr lang="ko" sz="1200"/>
                      </a:br>
                      <a:r>
                        <a:rPr lang="ko" sz="1200"/>
                        <a:t>String </a:t>
                      </a:r>
                      <a:r>
                        <a:rPr b="1" lang="ko" sz="1200"/>
                        <a:t>updateOk</a:t>
                      </a:r>
                      <a:r>
                        <a:rPr lang="ko" sz="1200"/>
                        <a:t>(DTO, Model)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/>
                        <a:t>int </a:t>
                      </a:r>
                      <a:r>
                        <a:rPr b="1" lang="ko" sz="1200"/>
                        <a:t>udpate</a:t>
                      </a:r>
                      <a:r>
                        <a:rPr lang="ko" sz="1200"/>
                        <a:t>(DTO)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/>
                        <a:t>update(DTO)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568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rgbClr val="0000FF"/>
                          </a:solidFill>
                        </a:rPr>
                        <a:t>/board/deleteOk.do</a:t>
                      </a:r>
                      <a:br>
                        <a:rPr lang="ko" sz="1200"/>
                      </a:br>
                      <a:r>
                        <a:rPr lang="ko" sz="1200"/>
                        <a:t>String </a:t>
                      </a:r>
                      <a:r>
                        <a:rPr b="1" lang="ko" sz="1200"/>
                        <a:t>deleteOk</a:t>
                      </a:r>
                      <a:r>
                        <a:rPr lang="ko" sz="1200"/>
                        <a:t>(int uid, Model)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/>
                        <a:t>int </a:t>
                      </a:r>
                      <a:r>
                        <a:rPr b="1" lang="ko" sz="1200"/>
                        <a:t>deleteByUid</a:t>
                      </a:r>
                      <a:r>
                        <a:rPr lang="ko" sz="1200"/>
                        <a:t>(int uid)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/>
                        <a:t>deleteByUid(DTO)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다 끝나면 필요없는 것들 지워보자.</a:t>
            </a:r>
            <a:endParaRPr/>
          </a:p>
        </p:txBody>
      </p:sp>
      <p:sp>
        <p:nvSpPr>
          <p:cNvPr id="483" name="Google Shape;483;p5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WriteDAOImpl</a:t>
            </a:r>
            <a:r>
              <a:rPr lang="ko"/>
              <a:t>  클래스 삭제 !!!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‘설정파일’ 에서</a:t>
            </a:r>
            <a:r>
              <a:rPr b="1" lang="ko"/>
              <a:t> JdbcTemplate 빈</a:t>
            </a:r>
            <a:r>
              <a:rPr lang="ko"/>
              <a:t> 설정 삭제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common  패키지의 ‘C.java’ 의 그 많은 </a:t>
            </a:r>
            <a:r>
              <a:rPr b="1" lang="ko"/>
              <a:t>쿼리문</a:t>
            </a:r>
            <a:r>
              <a:rPr lang="ko"/>
              <a:t>들…삭제!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highlight>
                  <a:srgbClr val="00FFFF"/>
                </a:highlight>
              </a:rPr>
              <a:t>지우고도 동작하는지 확인해보자</a:t>
            </a:r>
            <a:r>
              <a:rPr lang="ko"/>
              <a:t>.  →  된다면.  MyBatis 버젼으로 완성된거다.</a:t>
            </a:r>
            <a:br>
              <a:rPr lang="ko"/>
            </a:br>
            <a:r>
              <a:rPr lang="ko"/>
              <a:t>DAO 구현체 없이도!   XML 에 SQL 세팅한것만으로 </a:t>
            </a:r>
            <a:br>
              <a:rPr lang="ko"/>
            </a:br>
            <a:r>
              <a:rPr lang="ko"/>
              <a:t>잡다한 +반복되는+지리한 코딩을 줄일수 있다.!!!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@MapperScan, @Param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3" name="Google Shape;493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825" y="1238725"/>
            <a:ext cx="6919107" cy="536075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61"/>
          <p:cNvSpPr txBox="1"/>
          <p:nvPr>
            <p:ph type="title"/>
          </p:nvPr>
        </p:nvSpPr>
        <p:spPr>
          <a:xfrm>
            <a:off x="311700" y="-1217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DAO 메소드 에 여러 타입 매개변수</a:t>
            </a:r>
            <a:endParaRPr/>
          </a:p>
        </p:txBody>
      </p:sp>
      <p:sp>
        <p:nvSpPr>
          <p:cNvPr id="495" name="Google Shape;495;p61"/>
          <p:cNvSpPr txBox="1"/>
          <p:nvPr>
            <p:ph idx="1" type="body"/>
          </p:nvPr>
        </p:nvSpPr>
        <p:spPr>
          <a:xfrm>
            <a:off x="311700" y="809125"/>
            <a:ext cx="85206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가령 아래와 같은 DAO 메소드 경우.  매퍼XML 에서 어케 세팅해주어야 하나?</a:t>
            </a:r>
            <a:endParaRPr/>
          </a:p>
        </p:txBody>
      </p:sp>
      <p:pic>
        <p:nvPicPr>
          <p:cNvPr id="496" name="Google Shape;496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200" y="2791050"/>
            <a:ext cx="7039349" cy="15433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497" name="Google Shape;497;p61"/>
          <p:cNvCxnSpPr/>
          <p:nvPr/>
        </p:nvCxnSpPr>
        <p:spPr>
          <a:xfrm flipH="1">
            <a:off x="3401850" y="1797150"/>
            <a:ext cx="498600" cy="1883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8" name="Google Shape;498;p61"/>
          <p:cNvCxnSpPr/>
          <p:nvPr/>
        </p:nvCxnSpPr>
        <p:spPr>
          <a:xfrm flipH="1">
            <a:off x="4257675" y="1774800"/>
            <a:ext cx="1987500" cy="1563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9" name="Google Shape;499;p61"/>
          <p:cNvCxnSpPr/>
          <p:nvPr/>
        </p:nvCxnSpPr>
        <p:spPr>
          <a:xfrm>
            <a:off x="6267500" y="1797150"/>
            <a:ext cx="848700" cy="1511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0" name="Google Shape;500;p61"/>
          <p:cNvSpPr/>
          <p:nvPr/>
        </p:nvSpPr>
        <p:spPr>
          <a:xfrm>
            <a:off x="160625" y="1983225"/>
            <a:ext cx="2151300" cy="630600"/>
          </a:xfrm>
          <a:prstGeom prst="wedgeRectCallout">
            <a:avLst>
              <a:gd fmla="val 113096" name="adj1"/>
              <a:gd fmla="val -67540" name="adj2"/>
            </a:avLst>
          </a:prstGeom>
          <a:solidFill>
            <a:srgbClr val="CFE2F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매개변수가 하나가 아니라서 parameter</a:t>
            </a:r>
            <a:r>
              <a:rPr lang="ko"/>
              <a:t>Type 애매..</a:t>
            </a:r>
            <a:endParaRPr/>
          </a:p>
        </p:txBody>
      </p:sp>
      <p:sp>
        <p:nvSpPr>
          <p:cNvPr id="501" name="Google Shape;501;p61"/>
          <p:cNvSpPr/>
          <p:nvPr/>
        </p:nvSpPr>
        <p:spPr>
          <a:xfrm>
            <a:off x="6908500" y="1857850"/>
            <a:ext cx="2151300" cy="933300"/>
          </a:xfrm>
          <a:prstGeom prst="wedgeRectCallout">
            <a:avLst>
              <a:gd fmla="val -55922" name="adj1"/>
              <a:gd fmla="val -33658" name="adj2"/>
            </a:avLst>
          </a:prstGeom>
          <a:solidFill>
            <a:srgbClr val="CFE2F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매개변수 개별적인 순서로 사용할수 있는것도 아니라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#{param1} .. 사용 불가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MyBatis :  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885325"/>
            <a:ext cx="2333100" cy="4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200" u="sng">
                <a:solidFill>
                  <a:schemeClr val="hlink"/>
                </a:solidFill>
                <a:hlinkClick r:id="rId3"/>
              </a:rPr>
              <a:t>http://blog.mybatis.org/</a:t>
            </a:r>
            <a:endParaRPr sz="1200"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3384" y="963825"/>
            <a:ext cx="5424616" cy="330562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6" name="Google Shape;96;p17"/>
          <p:cNvSpPr txBox="1"/>
          <p:nvPr/>
        </p:nvSpPr>
        <p:spPr>
          <a:xfrm>
            <a:off x="299100" y="1350675"/>
            <a:ext cx="2724600" cy="28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900FF"/>
                </a:solidFill>
              </a:rPr>
              <a:t>XML</a:t>
            </a:r>
            <a:r>
              <a:rPr lang="ko"/>
              <a:t>과 </a:t>
            </a:r>
            <a:r>
              <a:rPr b="1" lang="ko">
                <a:solidFill>
                  <a:srgbClr val="9900FF"/>
                </a:solidFill>
              </a:rPr>
              <a:t>애너테이션(annotation)</a:t>
            </a:r>
            <a:r>
              <a:rPr lang="ko"/>
              <a:t>을 사용하여 ‘저장 프로시저’나 </a:t>
            </a:r>
            <a:r>
              <a:rPr lang="ko">
                <a:solidFill>
                  <a:srgbClr val="0000FF"/>
                </a:solidFill>
              </a:rPr>
              <a:t>‘SQL 문’</a:t>
            </a:r>
            <a:r>
              <a:rPr lang="ko"/>
              <a:t>으로 </a:t>
            </a:r>
            <a:r>
              <a:rPr lang="ko">
                <a:solidFill>
                  <a:srgbClr val="0000FF"/>
                </a:solidFill>
              </a:rPr>
              <a:t>‘객체’</a:t>
            </a:r>
            <a:r>
              <a:rPr lang="ko"/>
              <a:t>들을 연결(매핑)시킨다.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666666"/>
                </a:solidFill>
              </a:rPr>
              <a:t>(SQL Mapper 라고도 한다)</a:t>
            </a:r>
            <a:endParaRPr sz="9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434343"/>
                </a:solidFill>
              </a:rPr>
              <a:t>** 과거 아파치재단 에서 iBATIS 로 개발했으나, 그 개발진들이 ‘구글코드’로 옮기면서 MyBatis 로 이름을 바꾸어 계속 업데이트중.  (iBATIS 는 중단됨)</a:t>
            </a:r>
            <a:endParaRPr sz="12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6" name="Google Shape;506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25" y="2681288"/>
            <a:ext cx="8667750" cy="160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" name="Google Shape;507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5488" y="1643625"/>
            <a:ext cx="6194400" cy="582900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p62"/>
          <p:cNvSpPr txBox="1"/>
          <p:nvPr>
            <p:ph type="title"/>
          </p:nvPr>
        </p:nvSpPr>
        <p:spPr>
          <a:xfrm>
            <a:off x="311700" y="-121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@MapperScan,  @Param 사용</a:t>
            </a:r>
            <a:endParaRPr/>
          </a:p>
        </p:txBody>
      </p:sp>
      <p:sp>
        <p:nvSpPr>
          <p:cNvPr id="509" name="Google Shape;509;p62"/>
          <p:cNvSpPr/>
          <p:nvPr/>
        </p:nvSpPr>
        <p:spPr>
          <a:xfrm>
            <a:off x="5753900" y="923825"/>
            <a:ext cx="2891100" cy="582900"/>
          </a:xfrm>
          <a:prstGeom prst="wedgeRoundRectCallout">
            <a:avLst>
              <a:gd fmla="val -70855" name="adj1"/>
              <a:gd fmla="val 76686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특정 매개변수에 매퍼XML에서 사용할 식별자 제공</a:t>
            </a:r>
            <a:endParaRPr/>
          </a:p>
        </p:txBody>
      </p:sp>
      <p:sp>
        <p:nvSpPr>
          <p:cNvPr id="510" name="Google Shape;510;p62"/>
          <p:cNvSpPr/>
          <p:nvPr/>
        </p:nvSpPr>
        <p:spPr>
          <a:xfrm>
            <a:off x="5563900" y="4068525"/>
            <a:ext cx="2891100" cy="582900"/>
          </a:xfrm>
          <a:prstGeom prst="wedgeRoundRectCallout">
            <a:avLst>
              <a:gd fmla="val -75097" name="adj1"/>
              <a:gd fmla="val -115466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@Param 식별자 있는 매개변수는 이와같이 사용하여 필드값 뽑아낼수 있슴</a:t>
            </a:r>
            <a:endParaRPr/>
          </a:p>
        </p:txBody>
      </p:sp>
      <p:cxnSp>
        <p:nvCxnSpPr>
          <p:cNvPr id="511" name="Google Shape;511;p62"/>
          <p:cNvCxnSpPr/>
          <p:nvPr/>
        </p:nvCxnSpPr>
        <p:spPr>
          <a:xfrm flipH="1">
            <a:off x="2880750" y="2101950"/>
            <a:ext cx="333900" cy="1390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2" name="Google Shape;512;p62"/>
          <p:cNvCxnSpPr/>
          <p:nvPr/>
        </p:nvCxnSpPr>
        <p:spPr>
          <a:xfrm flipH="1">
            <a:off x="4295000" y="2189500"/>
            <a:ext cx="863400" cy="1064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3" name="Google Shape;513;p62"/>
          <p:cNvCxnSpPr/>
          <p:nvPr/>
        </p:nvCxnSpPr>
        <p:spPr>
          <a:xfrm>
            <a:off x="5180750" y="2196950"/>
            <a:ext cx="1816500" cy="997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514" name="Google Shape;514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2450" y="767425"/>
            <a:ext cx="4174612" cy="70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63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BoardService : update() 수정</a:t>
            </a:r>
            <a:endParaRPr/>
          </a:p>
        </p:txBody>
      </p:sp>
      <p:sp>
        <p:nvSpPr>
          <p:cNvPr id="520" name="Google Shape;520;p63"/>
          <p:cNvSpPr txBox="1"/>
          <p:nvPr>
            <p:ph idx="1" type="body"/>
          </p:nvPr>
        </p:nvSpPr>
        <p:spPr>
          <a:xfrm>
            <a:off x="311700" y="2791050"/>
            <a:ext cx="8520600" cy="17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highlight>
                  <a:srgbClr val="00FFFF"/>
                </a:highlight>
              </a:rPr>
              <a:t>동작확인해보자!</a:t>
            </a:r>
            <a:endParaRPr>
              <a:highlight>
                <a:srgbClr val="00FFFF"/>
              </a:highlight>
            </a:endParaRPr>
          </a:p>
        </p:txBody>
      </p:sp>
      <p:pic>
        <p:nvPicPr>
          <p:cNvPr id="521" name="Google Shape;521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847625"/>
            <a:ext cx="6886575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64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이클립스 MyBatis 플러그인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6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이클립스 + MyBatis 플러그인</a:t>
            </a:r>
            <a:endParaRPr/>
          </a:p>
        </p:txBody>
      </p:sp>
      <p:sp>
        <p:nvSpPr>
          <p:cNvPr id="532" name="Google Shape;532;p65"/>
          <p:cNvSpPr txBox="1"/>
          <p:nvPr>
            <p:ph idx="1" type="body"/>
          </p:nvPr>
        </p:nvSpPr>
        <p:spPr>
          <a:xfrm>
            <a:off x="311700" y="1266325"/>
            <a:ext cx="8520600" cy="4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https://marketplace.eclipse.org/category/free-tagging/mybatis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이클립스에서 편리하게 MyBatis 제작할수 있도록 한 플러그인들이 제공된다.</a:t>
            </a:r>
            <a:endParaRPr/>
          </a:p>
        </p:txBody>
      </p:sp>
      <p:pic>
        <p:nvPicPr>
          <p:cNvPr id="533" name="Google Shape;533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475900"/>
            <a:ext cx="3573199" cy="184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61781" y="2698275"/>
            <a:ext cx="3775770" cy="175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66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MyBatipse 플러그인</a:t>
            </a:r>
            <a:endParaRPr/>
          </a:p>
        </p:txBody>
      </p:sp>
      <p:sp>
        <p:nvSpPr>
          <p:cNvPr id="540" name="Google Shape;540;p66"/>
          <p:cNvSpPr txBox="1"/>
          <p:nvPr>
            <p:ph idx="1" type="body"/>
          </p:nvPr>
        </p:nvSpPr>
        <p:spPr>
          <a:xfrm>
            <a:off x="293300" y="1021475"/>
            <a:ext cx="8520600" cy="5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이클립스에서 Help - Eclipse MarketPlace - </a:t>
            </a:r>
            <a:r>
              <a:rPr b="1" lang="ko"/>
              <a:t>mybatipse </a:t>
            </a:r>
            <a:r>
              <a:rPr lang="ko"/>
              <a:t>검색</a:t>
            </a:r>
            <a:endParaRPr/>
          </a:p>
        </p:txBody>
      </p:sp>
      <p:sp>
        <p:nvSpPr>
          <p:cNvPr id="541" name="Google Shape;541;p66"/>
          <p:cNvSpPr/>
          <p:nvPr/>
        </p:nvSpPr>
        <p:spPr>
          <a:xfrm>
            <a:off x="6553900" y="4192900"/>
            <a:ext cx="1090800" cy="582900"/>
          </a:xfrm>
          <a:prstGeom prst="wedgeRoundRectCallout">
            <a:avLst>
              <a:gd fmla="val -105599" name="adj1"/>
              <a:gd fmla="val 2020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설치!</a:t>
            </a:r>
            <a:endParaRPr/>
          </a:p>
        </p:txBody>
      </p:sp>
      <p:pic>
        <p:nvPicPr>
          <p:cNvPr id="542" name="Google Shape;542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150" y="1547975"/>
            <a:ext cx="5024375" cy="3290725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6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설치 진행...</a:t>
            </a:r>
            <a:endParaRPr/>
          </a:p>
        </p:txBody>
      </p:sp>
      <p:pic>
        <p:nvPicPr>
          <p:cNvPr id="548" name="Google Shape;548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300" y="1266325"/>
            <a:ext cx="3577825" cy="3146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9" name="Google Shape;549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6175" y="1266320"/>
            <a:ext cx="3829875" cy="137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p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6175" y="3131360"/>
            <a:ext cx="4117774" cy="1281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5" name="Google Shape;555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948" y="3364600"/>
            <a:ext cx="4534999" cy="11890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56" name="Google Shape;556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063275"/>
            <a:ext cx="6716151" cy="18345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57" name="Google Shape;557;p68"/>
          <p:cNvSpPr txBox="1"/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DAO 와 매퍼 XML 이동 편리</a:t>
            </a:r>
            <a:endParaRPr/>
          </a:p>
        </p:txBody>
      </p:sp>
      <p:sp>
        <p:nvSpPr>
          <p:cNvPr id="558" name="Google Shape;558;p68"/>
          <p:cNvSpPr/>
          <p:nvPr/>
        </p:nvSpPr>
        <p:spPr>
          <a:xfrm>
            <a:off x="4167425" y="1154075"/>
            <a:ext cx="1805100" cy="582900"/>
          </a:xfrm>
          <a:prstGeom prst="wedgeRoundRectCallout">
            <a:avLst>
              <a:gd fmla="val -86527" name="adj1"/>
              <a:gd fmla="val 37339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CTRL 누르고 마우스 갖다대보자</a:t>
            </a:r>
            <a:endParaRPr/>
          </a:p>
        </p:txBody>
      </p:sp>
      <p:sp>
        <p:nvSpPr>
          <p:cNvPr id="559" name="Google Shape;559;p68"/>
          <p:cNvSpPr/>
          <p:nvPr/>
        </p:nvSpPr>
        <p:spPr>
          <a:xfrm>
            <a:off x="5484875" y="2897775"/>
            <a:ext cx="1805100" cy="371100"/>
          </a:xfrm>
          <a:prstGeom prst="wedgeRoundRectCallout">
            <a:avLst>
              <a:gd fmla="val -72172" name="adj1"/>
              <a:gd fmla="val -98186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매퍼 XML 로 이동</a:t>
            </a:r>
            <a:endParaRPr/>
          </a:p>
        </p:txBody>
      </p:sp>
      <p:sp>
        <p:nvSpPr>
          <p:cNvPr id="560" name="Google Shape;560;p68"/>
          <p:cNvSpPr/>
          <p:nvPr/>
        </p:nvSpPr>
        <p:spPr>
          <a:xfrm>
            <a:off x="3253100" y="4169175"/>
            <a:ext cx="3227100" cy="582900"/>
          </a:xfrm>
          <a:prstGeom prst="wedgeRoundRectCallout">
            <a:avLst>
              <a:gd fmla="val -83836" name="adj1"/>
              <a:gd fmla="val -56481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CTRL 누르고 마우스 갖다대고 클릭하면 DAO 로 이동</a:t>
            </a:r>
            <a:endParaRPr/>
          </a:p>
        </p:txBody>
      </p:sp>
      <p:sp>
        <p:nvSpPr>
          <p:cNvPr id="561" name="Google Shape;561;p68"/>
          <p:cNvSpPr/>
          <p:nvPr/>
        </p:nvSpPr>
        <p:spPr>
          <a:xfrm>
            <a:off x="2617975" y="2511950"/>
            <a:ext cx="4236300" cy="241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6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69"/>
          <p:cNvSpPr txBox="1"/>
          <p:nvPr>
            <p:ph idx="1" type="body"/>
          </p:nvPr>
        </p:nvSpPr>
        <p:spPr>
          <a:xfrm>
            <a:off x="311700" y="1266325"/>
            <a:ext cx="33951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DAO 에 아래와 같이 작성후.</a:t>
            </a:r>
            <a:endParaRPr/>
          </a:p>
        </p:txBody>
      </p:sp>
      <p:sp>
        <p:nvSpPr>
          <p:cNvPr id="568" name="Google Shape;568;p69"/>
          <p:cNvSpPr txBox="1"/>
          <p:nvPr>
            <p:ph idx="1" type="body"/>
          </p:nvPr>
        </p:nvSpPr>
        <p:spPr>
          <a:xfrm>
            <a:off x="311700" y="2485525"/>
            <a:ext cx="33951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매퍼 XML 에서.</a:t>
            </a:r>
            <a:endParaRPr/>
          </a:p>
        </p:txBody>
      </p:sp>
      <p:pic>
        <p:nvPicPr>
          <p:cNvPr id="569" name="Google Shape;569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0511" y="2667600"/>
            <a:ext cx="3197538" cy="2292575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70" name="Google Shape;570;p69"/>
          <p:cNvSpPr/>
          <p:nvPr/>
        </p:nvSpPr>
        <p:spPr>
          <a:xfrm>
            <a:off x="1853475" y="3145875"/>
            <a:ext cx="1496100" cy="582900"/>
          </a:xfrm>
          <a:prstGeom prst="wedgeRoundRectCallout">
            <a:avLst>
              <a:gd fmla="val 65427" name="adj1"/>
              <a:gd fmla="val -83972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CTRL + SPACE</a:t>
            </a:r>
            <a:endParaRPr/>
          </a:p>
        </p:txBody>
      </p:sp>
      <p:sp>
        <p:nvSpPr>
          <p:cNvPr id="571" name="Google Shape;571;p69"/>
          <p:cNvSpPr/>
          <p:nvPr/>
        </p:nvSpPr>
        <p:spPr>
          <a:xfrm>
            <a:off x="5303375" y="3097300"/>
            <a:ext cx="1894500" cy="582900"/>
          </a:xfrm>
          <a:prstGeom prst="wedgeRoundRectCallout">
            <a:avLst>
              <a:gd fmla="val -81580" name="adj1"/>
              <a:gd fmla="val -43712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매핑 안된 메소드가 보인다</a:t>
            </a:r>
            <a:endParaRPr/>
          </a:p>
        </p:txBody>
      </p:sp>
      <p:sp>
        <p:nvSpPr>
          <p:cNvPr id="572" name="Google Shape;572;p69"/>
          <p:cNvSpPr txBox="1"/>
          <p:nvPr/>
        </p:nvSpPr>
        <p:spPr>
          <a:xfrm>
            <a:off x="834600" y="1687563"/>
            <a:ext cx="42375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WriteDTO searchBySubject(String subject);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7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70"/>
          <p:cNvSpPr txBox="1"/>
          <p:nvPr>
            <p:ph idx="1" type="body"/>
          </p:nvPr>
        </p:nvSpPr>
        <p:spPr>
          <a:xfrm>
            <a:off x="311700" y="1266325"/>
            <a:ext cx="2367900" cy="30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579" name="Google Shape;579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0222" y="1265585"/>
            <a:ext cx="5397850" cy="261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7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new - MyBatis XML Mapper </a:t>
            </a:r>
            <a:endParaRPr/>
          </a:p>
        </p:txBody>
      </p:sp>
      <p:sp>
        <p:nvSpPr>
          <p:cNvPr id="585" name="Google Shape;585;p71"/>
          <p:cNvSpPr txBox="1"/>
          <p:nvPr>
            <p:ph idx="1" type="body"/>
          </p:nvPr>
        </p:nvSpPr>
        <p:spPr>
          <a:xfrm>
            <a:off x="5098850" y="1266325"/>
            <a:ext cx="3733500" cy="14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생성하고 나면 &lt;mapper&gt;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해당 패키지 경로의 xml 이름과 같은 클래스로 namespace 지정됨.</a:t>
            </a:r>
            <a:endParaRPr/>
          </a:p>
        </p:txBody>
      </p:sp>
      <p:pic>
        <p:nvPicPr>
          <p:cNvPr id="586" name="Google Shape;586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25"/>
            <a:ext cx="4532851" cy="3686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MyBatis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258525" y="627150"/>
            <a:ext cx="8520600" cy="10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더 많이 코드를 줄일수 있고,</a:t>
            </a:r>
            <a:br>
              <a:rPr lang="ko"/>
            </a:br>
            <a:r>
              <a:rPr lang="ko"/>
              <a:t>자바 코드가 아닌 </a:t>
            </a:r>
            <a:r>
              <a:rPr lang="ko" u="sng">
                <a:solidFill>
                  <a:srgbClr val="0000FF"/>
                </a:solidFill>
              </a:rPr>
              <a:t>‘XML매퍼파일’ </a:t>
            </a:r>
            <a:r>
              <a:rPr lang="ko" u="sng"/>
              <a:t>을 통해서</a:t>
            </a:r>
            <a:r>
              <a:rPr lang="ko"/>
              <a:t> DB에 접근 가능.  매우 간단!</a:t>
            </a:r>
            <a:br>
              <a:rPr lang="ko"/>
            </a:br>
            <a:r>
              <a:rPr lang="ko">
                <a:solidFill>
                  <a:srgbClr val="0000FF"/>
                </a:solidFill>
              </a:rPr>
              <a:t>XML매퍼파일</a:t>
            </a:r>
            <a:r>
              <a:rPr lang="ko"/>
              <a:t>에 </a:t>
            </a:r>
            <a:r>
              <a:rPr lang="ko">
                <a:solidFill>
                  <a:srgbClr val="FF00FF"/>
                </a:solidFill>
              </a:rPr>
              <a:t>쿼리(SQL)</a:t>
            </a:r>
            <a:r>
              <a:rPr lang="ko"/>
              <a:t> 만 설정해두어도 알아서 동작 </a:t>
            </a:r>
            <a:br>
              <a:rPr lang="ko"/>
            </a:br>
            <a:r>
              <a:rPr lang="ko" sz="1400"/>
              <a:t>(기존의 Connection 만들던 방식, JdbcTemplate 을 사용하던 방식 … 다 필요 없어짐!)</a:t>
            </a:r>
            <a:endParaRPr sz="1400"/>
          </a:p>
        </p:txBody>
      </p:sp>
      <p:sp>
        <p:nvSpPr>
          <p:cNvPr id="103" name="Google Shape;103;p18"/>
          <p:cNvSpPr/>
          <p:nvPr/>
        </p:nvSpPr>
        <p:spPr>
          <a:xfrm>
            <a:off x="2002975" y="2098050"/>
            <a:ext cx="5448300" cy="15081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Mybatis 프레임워크</a:t>
            </a:r>
            <a:endParaRPr sz="2400"/>
          </a:p>
        </p:txBody>
      </p:sp>
      <p:sp>
        <p:nvSpPr>
          <p:cNvPr id="104" name="Google Shape;104;p18"/>
          <p:cNvSpPr/>
          <p:nvPr/>
        </p:nvSpPr>
        <p:spPr>
          <a:xfrm>
            <a:off x="2149925" y="2570589"/>
            <a:ext cx="1338900" cy="953700"/>
          </a:xfrm>
          <a:prstGeom prst="rect">
            <a:avLst/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자바코드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(** </a:t>
            </a:r>
            <a:r>
              <a:rPr lang="ko">
                <a:highlight>
                  <a:srgbClr val="FFFF00"/>
                </a:highlight>
              </a:rPr>
              <a:t>DAO</a:t>
            </a:r>
            <a:r>
              <a:rPr lang="ko"/>
              <a:t>)</a:t>
            </a:r>
            <a:endParaRPr/>
          </a:p>
        </p:txBody>
      </p:sp>
      <p:cxnSp>
        <p:nvCxnSpPr>
          <p:cNvPr id="105" name="Google Shape;105;p18"/>
          <p:cNvCxnSpPr>
            <a:stCxn id="104" idx="3"/>
            <a:endCxn id="106" idx="1"/>
          </p:cNvCxnSpPr>
          <p:nvPr/>
        </p:nvCxnSpPr>
        <p:spPr>
          <a:xfrm flipH="1" rot="10800000">
            <a:off x="3488825" y="3035439"/>
            <a:ext cx="744000" cy="12000"/>
          </a:xfrm>
          <a:prstGeom prst="straightConnector1">
            <a:avLst/>
          </a:prstGeom>
          <a:noFill/>
          <a:ln cap="flat" cmpd="sng" w="28575">
            <a:solidFill>
              <a:srgbClr val="44546A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07" name="Google Shape;107;p18"/>
          <p:cNvCxnSpPr>
            <a:stCxn id="106" idx="3"/>
            <a:endCxn id="108" idx="2"/>
          </p:cNvCxnSpPr>
          <p:nvPr/>
        </p:nvCxnSpPr>
        <p:spPr>
          <a:xfrm flipH="1" rot="10800000">
            <a:off x="5571575" y="3029275"/>
            <a:ext cx="645600" cy="6300"/>
          </a:xfrm>
          <a:prstGeom prst="straightConnector1">
            <a:avLst/>
          </a:prstGeom>
          <a:noFill/>
          <a:ln cap="flat" cmpd="sng" w="28575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" name="Google Shape;109;p18"/>
          <p:cNvSpPr/>
          <p:nvPr/>
        </p:nvSpPr>
        <p:spPr>
          <a:xfrm>
            <a:off x="1770375" y="3842250"/>
            <a:ext cx="6210000" cy="598200"/>
          </a:xfrm>
          <a:prstGeom prst="wedgeRectCallout">
            <a:avLst>
              <a:gd fmla="val -20764" name="adj1"/>
              <a:gd fmla="val -7661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“</a:t>
            </a:r>
            <a:r>
              <a:rPr lang="ko"/>
              <a:t>배우고 나면 왜 </a:t>
            </a:r>
            <a:r>
              <a:rPr lang="ko"/>
              <a:t>현업에서 Mybatis를 많이 사용하는지 알게 될겁니다.”</a:t>
            </a:r>
            <a:endParaRPr/>
          </a:p>
        </p:txBody>
      </p:sp>
      <p:sp>
        <p:nvSpPr>
          <p:cNvPr id="108" name="Google Shape;108;p18"/>
          <p:cNvSpPr/>
          <p:nvPr/>
        </p:nvSpPr>
        <p:spPr>
          <a:xfrm>
            <a:off x="6217300" y="2550550"/>
            <a:ext cx="1052700" cy="957600"/>
          </a:xfrm>
          <a:prstGeom prst="can">
            <a:avLst>
              <a:gd fmla="val 25000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DB</a:t>
            </a:r>
            <a:endParaRPr/>
          </a:p>
        </p:txBody>
      </p:sp>
      <p:sp>
        <p:nvSpPr>
          <p:cNvPr id="106" name="Google Shape;106;p18"/>
          <p:cNvSpPr/>
          <p:nvPr/>
        </p:nvSpPr>
        <p:spPr>
          <a:xfrm>
            <a:off x="4232675" y="2541325"/>
            <a:ext cx="1338900" cy="988500"/>
          </a:xfrm>
          <a:prstGeom prst="foldedCorner">
            <a:avLst>
              <a:gd fmla="val 16667" name="adj"/>
            </a:avLst>
          </a:prstGeom>
          <a:solidFill>
            <a:srgbClr val="E7E6E6"/>
          </a:solidFill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FF"/>
                </a:solidFill>
              </a:rPr>
              <a:t>XML매퍼파일</a:t>
            </a:r>
            <a:endParaRPr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>
                <a:solidFill>
                  <a:srgbClr val="FF00FF"/>
                </a:solidFill>
              </a:rPr>
              <a:t>SQL세팅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72"/>
          <p:cNvSpPr txBox="1"/>
          <p:nvPr>
            <p:ph type="title"/>
          </p:nvPr>
        </p:nvSpPr>
        <p:spPr>
          <a:xfrm>
            <a:off x="311700" y="814800"/>
            <a:ext cx="8571300" cy="14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Mapper 파일 내 특수기호 처리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  ,  &gt; ...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73"/>
          <p:cNvSpPr txBox="1"/>
          <p:nvPr>
            <p:ph type="title"/>
          </p:nvPr>
        </p:nvSpPr>
        <p:spPr>
          <a:xfrm>
            <a:off x="311700" y="-1217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매퍼파일의 부등호 등의 문제...</a:t>
            </a:r>
            <a:endParaRPr/>
          </a:p>
        </p:txBody>
      </p:sp>
      <p:sp>
        <p:nvSpPr>
          <p:cNvPr id="597" name="Google Shape;597;p73"/>
          <p:cNvSpPr txBox="1"/>
          <p:nvPr>
            <p:ph idx="1" type="body"/>
          </p:nvPr>
        </p:nvSpPr>
        <p:spPr>
          <a:xfrm>
            <a:off x="311700" y="809125"/>
            <a:ext cx="85206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XML 파일이.. ML 이다 보니  &lt; ,  &gt;   등의 기호 표현이 안된다.</a:t>
            </a:r>
            <a:br>
              <a:rPr lang="ko"/>
            </a:br>
            <a:r>
              <a:rPr lang="ko"/>
              <a:t>쿼리문에서 부등식 표현이 안된다는 것이다.  (특히 여는태그 </a:t>
            </a:r>
            <a:r>
              <a:rPr b="1" lang="ko">
                <a:solidFill>
                  <a:srgbClr val="FF0000"/>
                </a:solidFill>
              </a:rPr>
              <a:t>&lt;</a:t>
            </a:r>
            <a:r>
              <a:rPr lang="ko"/>
              <a:t> )</a:t>
            </a:r>
            <a:endParaRPr/>
          </a:p>
        </p:txBody>
      </p:sp>
      <p:pic>
        <p:nvPicPr>
          <p:cNvPr id="598" name="Google Shape;598;p73"/>
          <p:cNvPicPr preferRelativeResize="0"/>
          <p:nvPr/>
        </p:nvPicPr>
        <p:blipFill rotWithShape="1">
          <a:blip r:embed="rId3">
            <a:alphaModFix/>
          </a:blip>
          <a:srcRect b="0" l="0" r="0" t="17389"/>
          <a:stretch/>
        </p:blipFill>
        <p:spPr>
          <a:xfrm>
            <a:off x="1066800" y="1984525"/>
            <a:ext cx="7705725" cy="361950"/>
          </a:xfrm>
          <a:prstGeom prst="rect">
            <a:avLst/>
          </a:prstGeom>
          <a:noFill/>
          <a:ln>
            <a:noFill/>
          </a:ln>
        </p:spPr>
      </p:pic>
      <p:sp>
        <p:nvSpPr>
          <p:cNvPr id="599" name="Google Shape;599;p73"/>
          <p:cNvSpPr/>
          <p:nvPr/>
        </p:nvSpPr>
        <p:spPr>
          <a:xfrm>
            <a:off x="6536850" y="3829875"/>
            <a:ext cx="2134200" cy="525300"/>
          </a:xfrm>
          <a:prstGeom prst="wedgeRectCallout">
            <a:avLst>
              <a:gd fmla="val -4121" name="adj1"/>
              <a:gd fmla="val -92054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entity 쓰면 동작하긴 하는데....</a:t>
            </a:r>
            <a:endParaRPr/>
          </a:p>
        </p:txBody>
      </p:sp>
      <p:sp>
        <p:nvSpPr>
          <p:cNvPr id="600" name="Google Shape;600;p73"/>
          <p:cNvSpPr/>
          <p:nvPr/>
        </p:nvSpPr>
        <p:spPr>
          <a:xfrm>
            <a:off x="7613025" y="2384275"/>
            <a:ext cx="837600" cy="405900"/>
          </a:xfrm>
          <a:prstGeom prst="wedgeRectCallout">
            <a:avLst>
              <a:gd fmla="val 10499" name="adj1"/>
              <a:gd fmla="val -62768" name="adj2"/>
            </a:avLst>
          </a:prstGeom>
          <a:solidFill>
            <a:srgbClr val="FFFF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에러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601" name="Google Shape;601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3171175"/>
            <a:ext cx="8229600" cy="36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7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매퍼파일 쿼리문 특수문자 CDATA 활용</a:t>
            </a:r>
            <a:endParaRPr/>
          </a:p>
        </p:txBody>
      </p:sp>
      <p:sp>
        <p:nvSpPr>
          <p:cNvPr id="607" name="Google Shape;607;p74"/>
          <p:cNvSpPr txBox="1"/>
          <p:nvPr>
            <p:ph idx="1" type="body"/>
          </p:nvPr>
        </p:nvSpPr>
        <p:spPr>
          <a:xfrm>
            <a:off x="311700" y="1266325"/>
            <a:ext cx="8520600" cy="9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360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&lt;![CDATA[</a:t>
            </a:r>
            <a:r>
              <a:rPr b="1" lang="ko" sz="3600">
                <a:solidFill>
                  <a:srgbClr val="EF6C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ko" sz="36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쿼리문</a:t>
            </a:r>
            <a:r>
              <a:rPr b="1" lang="ko" sz="3600">
                <a:solidFill>
                  <a:srgbClr val="EF6C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ko" sz="360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]]&gt;</a:t>
            </a:r>
            <a:endParaRPr>
              <a:solidFill>
                <a:srgbClr val="38761D"/>
              </a:solidFill>
            </a:endParaRPr>
          </a:p>
        </p:txBody>
      </p:sp>
      <p:pic>
        <p:nvPicPr>
          <p:cNvPr id="608" name="Google Shape;608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2248525"/>
            <a:ext cx="8410575" cy="1162050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p74"/>
          <p:cNvSpPr/>
          <p:nvPr/>
        </p:nvSpPr>
        <p:spPr>
          <a:xfrm>
            <a:off x="6216775" y="3445950"/>
            <a:ext cx="2134200" cy="525300"/>
          </a:xfrm>
          <a:prstGeom prst="wedgeRectCallout">
            <a:avLst>
              <a:gd fmla="val 37827" name="adj1"/>
              <a:gd fmla="val -136317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CDATA 안에 있으면 가능.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7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동적 쿼리문 구성</a:t>
            </a:r>
            <a:endParaRPr/>
          </a:p>
        </p:txBody>
      </p:sp>
      <p:sp>
        <p:nvSpPr>
          <p:cNvPr id="615" name="Google Shape;615;p7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http://www.mybatis.org/mybatis-3/ko/dynamic-sql.html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76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MyBatis 로 generated key 값 받아오기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(새로 INSERT 된 uid 값은?)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77"/>
          <p:cNvSpPr txBox="1"/>
          <p:nvPr>
            <p:ph type="title"/>
          </p:nvPr>
        </p:nvSpPr>
        <p:spPr>
          <a:xfrm>
            <a:off x="311700" y="-121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매퍼파일에 설정   : WriteDAO2.xml</a:t>
            </a:r>
            <a:endParaRPr/>
          </a:p>
        </p:txBody>
      </p:sp>
      <p:pic>
        <p:nvPicPr>
          <p:cNvPr id="626" name="Google Shape;626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100" y="695225"/>
            <a:ext cx="7704505" cy="4143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1" name="Google Shape;631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125" y="625450"/>
            <a:ext cx="7619051" cy="2403200"/>
          </a:xfrm>
          <a:prstGeom prst="rect">
            <a:avLst/>
          </a:prstGeom>
          <a:noFill/>
          <a:ln>
            <a:noFill/>
          </a:ln>
        </p:spPr>
      </p:pic>
      <p:sp>
        <p:nvSpPr>
          <p:cNvPr id="632" name="Google Shape;632;p78"/>
          <p:cNvSpPr txBox="1"/>
          <p:nvPr>
            <p:ph type="title"/>
          </p:nvPr>
        </p:nvSpPr>
        <p:spPr>
          <a:xfrm>
            <a:off x="311700" y="-121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BoardService : write() 수정</a:t>
            </a:r>
            <a:endParaRPr/>
          </a:p>
        </p:txBody>
      </p:sp>
      <p:sp>
        <p:nvSpPr>
          <p:cNvPr id="633" name="Google Shape;633;p78"/>
          <p:cNvSpPr txBox="1"/>
          <p:nvPr>
            <p:ph idx="1" type="body"/>
          </p:nvPr>
        </p:nvSpPr>
        <p:spPr>
          <a:xfrm>
            <a:off x="647275" y="3299425"/>
            <a:ext cx="4313100" cy="5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highlight>
                  <a:srgbClr val="00FFFF"/>
                </a:highlight>
              </a:rPr>
              <a:t>글쓰기 동작 확인해보자</a:t>
            </a:r>
            <a:r>
              <a:rPr lang="ko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매퍼파일에 dto 와 필드명이 설정되니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자동생성된 uid값이 dto 에 담겨 온다!!</a:t>
            </a:r>
            <a:endParaRPr/>
          </a:p>
        </p:txBody>
      </p:sp>
      <p:pic>
        <p:nvPicPr>
          <p:cNvPr id="634" name="Google Shape;634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0870" y="3377045"/>
            <a:ext cx="4194974" cy="141992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79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MyBatis 와 스프링 트랜잭션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80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설정 파일 </a:t>
            </a:r>
            <a:r>
              <a:rPr lang="ko">
                <a:solidFill>
                  <a:srgbClr val="0000FF"/>
                </a:solidFill>
              </a:rPr>
              <a:t>PlatformTransactionManager </a:t>
            </a:r>
            <a:r>
              <a:rPr lang="ko"/>
              <a:t>빈 생성 </a:t>
            </a:r>
            <a:endParaRPr/>
          </a:p>
        </p:txBody>
      </p:sp>
      <p:pic>
        <p:nvPicPr>
          <p:cNvPr id="645" name="Google Shape;645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76225"/>
            <a:ext cx="8839199" cy="1173956"/>
          </a:xfrm>
          <a:prstGeom prst="rect">
            <a:avLst/>
          </a:prstGeom>
          <a:noFill/>
          <a:ln>
            <a:noFill/>
          </a:ln>
        </p:spPr>
      </p:pic>
      <p:sp>
        <p:nvSpPr>
          <p:cNvPr id="646" name="Google Shape;646;p80"/>
          <p:cNvSpPr txBox="1"/>
          <p:nvPr/>
        </p:nvSpPr>
        <p:spPr>
          <a:xfrm>
            <a:off x="1365450" y="2565250"/>
            <a:ext cx="6413100" cy="9441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[주의]  위 TransactionManager 에 사용된 </a:t>
            </a:r>
            <a:r>
              <a:rPr b="1" lang="ko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dataSource </a:t>
            </a:r>
            <a:r>
              <a:rPr lang="ko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와 </a:t>
            </a:r>
            <a:endParaRPr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SqlSessionFactoryBean 에 사용된 </a:t>
            </a:r>
            <a:r>
              <a:rPr b="1" lang="ko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dataSource </a:t>
            </a:r>
            <a:r>
              <a:rPr lang="ko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는 </a:t>
            </a:r>
            <a:r>
              <a:rPr b="1" lang="ko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반드시 동일</a:t>
            </a:r>
            <a:r>
              <a:rPr lang="ko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해야 한다</a:t>
            </a:r>
            <a:br>
              <a:rPr lang="ko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ko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그렇지 않으면 트랜잭션이 제대로 동작하지 않는다!!!</a:t>
            </a:r>
            <a:endParaRPr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47" name="Google Shape;647;p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661750"/>
            <a:ext cx="6474706" cy="944100"/>
          </a:xfrm>
          <a:prstGeom prst="rect">
            <a:avLst/>
          </a:prstGeom>
          <a:noFill/>
          <a:ln>
            <a:noFill/>
          </a:ln>
        </p:spPr>
      </p:pic>
      <p:sp>
        <p:nvSpPr>
          <p:cNvPr id="648" name="Google Shape;648;p80"/>
          <p:cNvSpPr txBox="1"/>
          <p:nvPr/>
        </p:nvSpPr>
        <p:spPr>
          <a:xfrm>
            <a:off x="4941675" y="1783950"/>
            <a:ext cx="1477800" cy="273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49" name="Google Shape;649;p80"/>
          <p:cNvCxnSpPr>
            <a:endCxn id="648" idx="2"/>
          </p:cNvCxnSpPr>
          <p:nvPr/>
        </p:nvCxnSpPr>
        <p:spPr>
          <a:xfrm rot="10800000">
            <a:off x="5680575" y="2057250"/>
            <a:ext cx="555900" cy="696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0" name="Google Shape;650;p80"/>
          <p:cNvCxnSpPr/>
          <p:nvPr/>
        </p:nvCxnSpPr>
        <p:spPr>
          <a:xfrm flipH="1">
            <a:off x="5646400" y="3169100"/>
            <a:ext cx="489600" cy="804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8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TransactionTemplate 사용</a:t>
            </a:r>
            <a:endParaRPr/>
          </a:p>
        </p:txBody>
      </p:sp>
      <p:pic>
        <p:nvPicPr>
          <p:cNvPr id="656" name="Google Shape;656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8839197" cy="1001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MyBatis : 한글 페이지</a:t>
            </a:r>
            <a:endParaRPr/>
          </a:p>
        </p:txBody>
      </p:sp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83100" y="961525"/>
            <a:ext cx="8733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마이바티스 한글 : </a:t>
            </a:r>
            <a:r>
              <a:rPr lang="ko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http://www.mybatis.org/mybatis-3/ko/</a:t>
            </a:r>
            <a:endParaRPr>
              <a:solidFill>
                <a:srgbClr val="695D4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마이바티스 스프링 설정 : </a:t>
            </a:r>
            <a:r>
              <a:rPr lang="ko" u="sng">
                <a:solidFill>
                  <a:schemeClr val="hlink"/>
                </a:solidFill>
                <a:hlinkClick r:id="rId4"/>
              </a:rPr>
              <a:t>http://www.mybatis.org/spring/ko/sample.html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마이바티스 매퍼XML 설정 : </a:t>
            </a:r>
            <a:r>
              <a:rPr lang="ko" sz="1200" u="sng">
                <a:solidFill>
                  <a:schemeClr val="hlink"/>
                </a:solidFill>
                <a:hlinkClick r:id="rId5"/>
              </a:rPr>
              <a:t>http://www.mybatis.org/mybatis-3/ko/sqlmap-xml.html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마이바티스 매퍼설정: </a:t>
            </a:r>
            <a:r>
              <a:rPr lang="ko" u="sng">
                <a:solidFill>
                  <a:schemeClr val="hlink"/>
                </a:solidFill>
                <a:hlinkClick r:id="rId6"/>
              </a:rPr>
              <a:t>http://www.mybatis.org/mybatis-3/ko/configuration.html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↑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그 밖에도 다양한 예제, 레퍼런스들 있으니 늘 참조하자.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1" name="Google Shape;661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304825"/>
            <a:ext cx="4346204" cy="2054900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8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패키지와 클래스, 인터페이스 생성</a:t>
            </a:r>
            <a:endParaRPr/>
          </a:p>
        </p:txBody>
      </p:sp>
      <p:sp>
        <p:nvSpPr>
          <p:cNvPr id="663" name="Google Shape;663;p82"/>
          <p:cNvSpPr txBox="1"/>
          <p:nvPr>
            <p:ph idx="1" type="body"/>
          </p:nvPr>
        </p:nvSpPr>
        <p:spPr>
          <a:xfrm>
            <a:off x="5814100" y="1266325"/>
            <a:ext cx="3018000" cy="9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82"/>
          <p:cNvSpPr/>
          <p:nvPr/>
        </p:nvSpPr>
        <p:spPr>
          <a:xfrm>
            <a:off x="4647250" y="2715925"/>
            <a:ext cx="1623000" cy="643800"/>
          </a:xfrm>
          <a:prstGeom prst="wedgeRoundRectCallout">
            <a:avLst>
              <a:gd fmla="val -114456" name="adj1"/>
              <a:gd fmla="val -28126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TicketDTO 만 이전 단원에서 그대로 복사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8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뷰 파일 가져오기</a:t>
            </a:r>
            <a:endParaRPr/>
          </a:p>
        </p:txBody>
      </p:sp>
      <p:sp>
        <p:nvSpPr>
          <p:cNvPr id="670" name="Google Shape;670;p83"/>
          <p:cNvSpPr txBox="1"/>
          <p:nvPr>
            <p:ph idx="1" type="body"/>
          </p:nvPr>
        </p:nvSpPr>
        <p:spPr>
          <a:xfrm>
            <a:off x="4694200" y="1266325"/>
            <a:ext cx="41382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ticket 폴더를 만들고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이전 단원의 뷰 파일들 복사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뷰 파일은 그대로 사용합니다.</a:t>
            </a:r>
            <a:endParaRPr/>
          </a:p>
        </p:txBody>
      </p:sp>
      <p:pic>
        <p:nvPicPr>
          <p:cNvPr id="671" name="Google Shape;671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228625"/>
            <a:ext cx="3529950" cy="251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8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TicketDAO 작성</a:t>
            </a:r>
            <a:endParaRPr/>
          </a:p>
        </p:txBody>
      </p:sp>
      <p:sp>
        <p:nvSpPr>
          <p:cNvPr id="677" name="Google Shape;677;p84"/>
          <p:cNvSpPr txBox="1"/>
          <p:nvPr>
            <p:ph idx="1" type="body"/>
          </p:nvPr>
        </p:nvSpPr>
        <p:spPr>
          <a:xfrm>
            <a:off x="311700" y="1227200"/>
            <a:ext cx="8520600" cy="4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트랜잭션을 수행하는 메소드,   나중애 MyBatis 매퍼가 매핑할 객체</a:t>
            </a:r>
            <a:endParaRPr/>
          </a:p>
        </p:txBody>
      </p:sp>
      <p:pic>
        <p:nvPicPr>
          <p:cNvPr id="678" name="Google Shape;678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275" y="1815700"/>
            <a:ext cx="7648575" cy="130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85"/>
          <p:cNvSpPr txBox="1"/>
          <p:nvPr>
            <p:ph type="title"/>
          </p:nvPr>
        </p:nvSpPr>
        <p:spPr>
          <a:xfrm>
            <a:off x="224325" y="50400"/>
            <a:ext cx="48387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매퍼 파일 생성 &amp; 작성</a:t>
            </a:r>
            <a:endParaRPr/>
          </a:p>
        </p:txBody>
      </p:sp>
      <p:sp>
        <p:nvSpPr>
          <p:cNvPr id="684" name="Google Shape;684;p85"/>
          <p:cNvSpPr txBox="1"/>
          <p:nvPr/>
        </p:nvSpPr>
        <p:spPr>
          <a:xfrm>
            <a:off x="324450" y="820725"/>
            <a:ext cx="7851300" cy="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Open Sans"/>
                <a:ea typeface="Open Sans"/>
                <a:cs typeface="Open Sans"/>
                <a:sym typeface="Open Sans"/>
              </a:rPr>
              <a:t>매핑할 객체와 같은 패키지 경로에 만드는게 관례이다.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latin typeface="Open Sans"/>
                <a:ea typeface="Open Sans"/>
                <a:cs typeface="Open Sans"/>
                <a:sym typeface="Open Sans"/>
              </a:rPr>
              <a:t>TicketDAO.java</a:t>
            </a:r>
            <a:r>
              <a:rPr lang="ko" sz="1500">
                <a:latin typeface="Open Sans"/>
                <a:ea typeface="Open Sans"/>
                <a:cs typeface="Open Sans"/>
                <a:sym typeface="Open Sans"/>
              </a:rPr>
              <a:t> 위에서 우클릭 - New - </a:t>
            </a:r>
            <a:r>
              <a:rPr b="1" lang="ko" sz="1500">
                <a:latin typeface="Open Sans"/>
                <a:ea typeface="Open Sans"/>
                <a:cs typeface="Open Sans"/>
                <a:sym typeface="Open Sans"/>
              </a:rPr>
              <a:t>MyBatis XML Mapper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85" name="Google Shape;685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1450" y="383925"/>
            <a:ext cx="2620800" cy="6552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86" name="Google Shape;686;p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9663" y="1538850"/>
            <a:ext cx="3028018" cy="3362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87" name="Google Shape;687;p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50743" y="1538850"/>
            <a:ext cx="3912291" cy="3286325"/>
          </a:xfrm>
          <a:prstGeom prst="rect">
            <a:avLst/>
          </a:prstGeom>
          <a:noFill/>
          <a:ln>
            <a:noFill/>
          </a:ln>
        </p:spPr>
      </p:pic>
      <p:sp>
        <p:nvSpPr>
          <p:cNvPr id="688" name="Google Shape;688;p85"/>
          <p:cNvSpPr/>
          <p:nvPr/>
        </p:nvSpPr>
        <p:spPr>
          <a:xfrm>
            <a:off x="7443750" y="2326050"/>
            <a:ext cx="1201200" cy="655200"/>
          </a:xfrm>
          <a:prstGeom prst="wedgeRoundRectCallout">
            <a:avLst>
              <a:gd fmla="val -94547" name="adj1"/>
              <a:gd fmla="val -71669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resources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 경로변경</a:t>
            </a:r>
            <a:endParaRPr/>
          </a:p>
        </p:txBody>
      </p:sp>
      <p:sp>
        <p:nvSpPr>
          <p:cNvPr id="689" name="Google Shape;689;p85"/>
          <p:cNvSpPr/>
          <p:nvPr/>
        </p:nvSpPr>
        <p:spPr>
          <a:xfrm>
            <a:off x="7138950" y="3636475"/>
            <a:ext cx="1624200" cy="487800"/>
          </a:xfrm>
          <a:prstGeom prst="wedgeRoundRectCallout">
            <a:avLst>
              <a:gd fmla="val -94547" name="adj1"/>
              <a:gd fmla="val -71669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TicketDAO.xml</a:t>
            </a:r>
            <a:endParaRPr/>
          </a:p>
        </p:txBody>
      </p:sp>
      <p:sp>
        <p:nvSpPr>
          <p:cNvPr id="690" name="Google Shape;690;p85"/>
          <p:cNvSpPr/>
          <p:nvPr/>
        </p:nvSpPr>
        <p:spPr>
          <a:xfrm>
            <a:off x="3872775" y="3112300"/>
            <a:ext cx="1070100" cy="41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85"/>
          <p:cNvSpPr/>
          <p:nvPr/>
        </p:nvSpPr>
        <p:spPr>
          <a:xfrm>
            <a:off x="0" y="2729600"/>
            <a:ext cx="1624200" cy="487800"/>
          </a:xfrm>
          <a:prstGeom prst="wedgeRoundRectCallout">
            <a:avLst>
              <a:gd fmla="val 53971" name="adj1"/>
              <a:gd fmla="val -83477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일단 같은 경로에 만드려 한다.</a:t>
            </a:r>
            <a:endParaRPr sz="110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86"/>
          <p:cNvSpPr txBox="1"/>
          <p:nvPr>
            <p:ph type="title"/>
          </p:nvPr>
        </p:nvSpPr>
        <p:spPr>
          <a:xfrm>
            <a:off x="311700" y="1829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매퍼 파일 생성 결과</a:t>
            </a:r>
            <a:endParaRPr/>
          </a:p>
        </p:txBody>
      </p:sp>
      <p:pic>
        <p:nvPicPr>
          <p:cNvPr id="697" name="Google Shape;697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175" y="1053650"/>
            <a:ext cx="2705100" cy="204787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98" name="Google Shape;698;p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494175"/>
            <a:ext cx="8591550" cy="10668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87"/>
          <p:cNvSpPr txBox="1"/>
          <p:nvPr>
            <p:ph type="title"/>
          </p:nvPr>
        </p:nvSpPr>
        <p:spPr>
          <a:xfrm>
            <a:off x="2355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TicketDAO.xml 작성</a:t>
            </a:r>
            <a:endParaRPr/>
          </a:p>
        </p:txBody>
      </p:sp>
      <p:sp>
        <p:nvSpPr>
          <p:cNvPr id="704" name="Google Shape;704;p87"/>
          <p:cNvSpPr txBox="1"/>
          <p:nvPr>
            <p:ph idx="1" type="body"/>
          </p:nvPr>
        </p:nvSpPr>
        <p:spPr>
          <a:xfrm>
            <a:off x="378250" y="3964100"/>
            <a:ext cx="8454000" cy="6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05" name="Google Shape;705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075" y="771425"/>
            <a:ext cx="7913524" cy="257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88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mapperLocations 수정</a:t>
            </a:r>
            <a:endParaRPr/>
          </a:p>
        </p:txBody>
      </p:sp>
      <p:sp>
        <p:nvSpPr>
          <p:cNvPr id="711" name="Google Shape;711;p88"/>
          <p:cNvSpPr txBox="1"/>
          <p:nvPr>
            <p:ph idx="1" type="body"/>
          </p:nvPr>
        </p:nvSpPr>
        <p:spPr>
          <a:xfrm>
            <a:off x="311700" y="961525"/>
            <a:ext cx="2436300" cy="5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/>
              <a:t>servlet-context.xml </a:t>
            </a:r>
            <a:endParaRPr b="1"/>
          </a:p>
        </p:txBody>
      </p:sp>
      <p:pic>
        <p:nvPicPr>
          <p:cNvPr id="712" name="Google Shape;712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316542"/>
            <a:ext cx="8520599" cy="2180758"/>
          </a:xfrm>
          <a:prstGeom prst="rect">
            <a:avLst/>
          </a:prstGeom>
          <a:noFill/>
          <a:ln>
            <a:noFill/>
          </a:ln>
        </p:spPr>
      </p:pic>
      <p:sp>
        <p:nvSpPr>
          <p:cNvPr id="713" name="Google Shape;713;p88"/>
          <p:cNvSpPr/>
          <p:nvPr/>
        </p:nvSpPr>
        <p:spPr>
          <a:xfrm>
            <a:off x="0" y="2511700"/>
            <a:ext cx="1255800" cy="502200"/>
          </a:xfrm>
          <a:prstGeom prst="wedgeRoundRectCallout">
            <a:avLst>
              <a:gd fmla="val 49687" name="adj1"/>
              <a:gd fmla="val -80446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여러 경로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등록가능.</a:t>
            </a:r>
            <a:endParaRPr/>
          </a:p>
        </p:txBody>
      </p:sp>
      <p:sp>
        <p:nvSpPr>
          <p:cNvPr id="714" name="Google Shape;714;p88"/>
          <p:cNvSpPr/>
          <p:nvPr/>
        </p:nvSpPr>
        <p:spPr>
          <a:xfrm>
            <a:off x="5806200" y="3347225"/>
            <a:ext cx="2042100" cy="502200"/>
          </a:xfrm>
          <a:prstGeom prst="wedgeRoundRectCallout">
            <a:avLst>
              <a:gd fmla="val -32414" name="adj1"/>
              <a:gd fmla="val -131571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특정 경로 의 sub 경로 모두 검색.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8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TicketService 작성 : 트랜잭션 정의!!!</a:t>
            </a:r>
            <a:endParaRPr/>
          </a:p>
        </p:txBody>
      </p:sp>
      <p:sp>
        <p:nvSpPr>
          <p:cNvPr id="720" name="Google Shape;720;p8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MyBatis 의 SqlSession 을 사용하여 동작하는 </a:t>
            </a:r>
            <a:r>
              <a:rPr b="1" lang="ko"/>
              <a:t>다양한 트랜잭션들</a:t>
            </a:r>
            <a:r>
              <a:rPr lang="ko"/>
              <a:t> 정의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(일전의 Command 객체들을 만든것이 바로 ‘서비스 단’에 해당함)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이번 예제에선 하나의 서비스만 있으므로 굳이 인터페이스는 만들지 않겠습니다. </a:t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90"/>
          <p:cNvSpPr txBox="1"/>
          <p:nvPr>
            <p:ph type="title"/>
          </p:nvPr>
        </p:nvSpPr>
        <p:spPr>
          <a:xfrm>
            <a:off x="115150" y="74700"/>
            <a:ext cx="52878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TicketService 작성</a:t>
            </a:r>
            <a:endParaRPr/>
          </a:p>
        </p:txBody>
      </p:sp>
      <p:pic>
        <p:nvPicPr>
          <p:cNvPr id="726" name="Google Shape;726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8075" y="834125"/>
            <a:ext cx="8052127" cy="4080774"/>
          </a:xfrm>
          <a:prstGeom prst="rect">
            <a:avLst/>
          </a:prstGeom>
          <a:noFill/>
          <a:ln>
            <a:noFill/>
          </a:ln>
        </p:spPr>
      </p:pic>
      <p:sp>
        <p:nvSpPr>
          <p:cNvPr id="727" name="Google Shape;727;p90"/>
          <p:cNvSpPr/>
          <p:nvPr/>
        </p:nvSpPr>
        <p:spPr>
          <a:xfrm>
            <a:off x="39700" y="819025"/>
            <a:ext cx="884700" cy="873600"/>
          </a:xfrm>
          <a:prstGeom prst="wedgeRectCallout">
            <a:avLst>
              <a:gd fmla="val 73545" name="adj1"/>
              <a:gd fmla="val -31250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서비스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빈 등록</a:t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9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TicketService 작성 (계속)</a:t>
            </a:r>
            <a:endParaRPr/>
          </a:p>
        </p:txBody>
      </p:sp>
      <p:pic>
        <p:nvPicPr>
          <p:cNvPr id="733" name="Google Shape;733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8839199" cy="2924412"/>
          </a:xfrm>
          <a:prstGeom prst="rect">
            <a:avLst/>
          </a:prstGeom>
          <a:noFill/>
          <a:ln>
            <a:noFill/>
          </a:ln>
        </p:spPr>
      </p:pic>
      <p:sp>
        <p:nvSpPr>
          <p:cNvPr id="734" name="Google Shape;734;p91"/>
          <p:cNvSpPr txBox="1"/>
          <p:nvPr>
            <p:ph idx="1" type="body"/>
          </p:nvPr>
        </p:nvSpPr>
        <p:spPr>
          <a:xfrm>
            <a:off x="5984400" y="835225"/>
            <a:ext cx="2793300" cy="4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/>
              <a:t>TicketService.java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생성</a:t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프로젝트명 : </a:t>
            </a:r>
            <a:r>
              <a:rPr b="1" lang="ko" sz="2400"/>
              <a:t>STS15_MyBatis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프로젝트: Spring Legacy Project</a:t>
            </a:r>
            <a:br>
              <a:rPr lang="ko"/>
            </a:br>
            <a:r>
              <a:rPr lang="ko"/>
              <a:t>템플릿 : Spring MVC Project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base-package : </a:t>
            </a:r>
            <a:r>
              <a:rPr b="1" lang="ko"/>
              <a:t>com.lec.sts15_mybatis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web.xml 에  utf-8 &lt;filter&gt;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0"/>
          <p:cNvSpPr/>
          <p:nvPr/>
        </p:nvSpPr>
        <p:spPr>
          <a:xfrm>
            <a:off x="5880425" y="2290250"/>
            <a:ext cx="1830300" cy="10758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Spring : 5.2.1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Java : 1.8</a:t>
            </a:r>
            <a:endParaRPr sz="180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9" name="Google Shape;739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75500"/>
            <a:ext cx="5831725" cy="3281725"/>
          </a:xfrm>
          <a:prstGeom prst="rect">
            <a:avLst/>
          </a:prstGeom>
          <a:noFill/>
          <a:ln>
            <a:noFill/>
          </a:ln>
        </p:spPr>
      </p:pic>
      <p:sp>
        <p:nvSpPr>
          <p:cNvPr id="740" name="Google Shape;740;p92"/>
          <p:cNvSpPr txBox="1"/>
          <p:nvPr>
            <p:ph type="title"/>
          </p:nvPr>
        </p:nvSpPr>
        <p:spPr>
          <a:xfrm>
            <a:off x="311700" y="2157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컨트롤러  TicketController 작성</a:t>
            </a:r>
            <a:endParaRPr/>
          </a:p>
        </p:txBody>
      </p:sp>
      <p:sp>
        <p:nvSpPr>
          <p:cNvPr id="741" name="Google Shape;741;p92"/>
          <p:cNvSpPr/>
          <p:nvPr/>
        </p:nvSpPr>
        <p:spPr>
          <a:xfrm>
            <a:off x="6623150" y="2394050"/>
            <a:ext cx="2289000" cy="1126500"/>
          </a:xfrm>
          <a:prstGeom prst="wedgeRoundRectCallout">
            <a:avLst>
              <a:gd fmla="val -82423" name="adj1"/>
              <a:gd fmla="val -1187" name="adj2"/>
              <a:gd fmla="val 0" name="adj3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TicketService 를 자동주입</a:t>
            </a:r>
            <a:endParaRPr/>
          </a:p>
        </p:txBody>
      </p:sp>
      <p:sp>
        <p:nvSpPr>
          <p:cNvPr id="742" name="Google Shape;742;p92"/>
          <p:cNvSpPr txBox="1"/>
          <p:nvPr>
            <p:ph idx="1" type="body"/>
          </p:nvPr>
        </p:nvSpPr>
        <p:spPr>
          <a:xfrm>
            <a:off x="5984400" y="835225"/>
            <a:ext cx="2793300" cy="4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/>
              <a:t>TicketController.java</a:t>
            </a:r>
            <a:endParaRPr b="1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93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컨트롤러 : 티켓 구매 트랜잭션 처리</a:t>
            </a:r>
            <a:endParaRPr/>
          </a:p>
        </p:txBody>
      </p:sp>
      <p:pic>
        <p:nvPicPr>
          <p:cNvPr id="748" name="Google Shape;748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500" y="835225"/>
            <a:ext cx="7127676" cy="3807375"/>
          </a:xfrm>
          <a:prstGeom prst="rect">
            <a:avLst/>
          </a:prstGeom>
          <a:noFill/>
          <a:ln>
            <a:noFill/>
          </a:ln>
        </p:spPr>
      </p:pic>
      <p:sp>
        <p:nvSpPr>
          <p:cNvPr id="749" name="Google Shape;749;p93"/>
          <p:cNvSpPr txBox="1"/>
          <p:nvPr>
            <p:ph idx="1" type="body"/>
          </p:nvPr>
        </p:nvSpPr>
        <p:spPr>
          <a:xfrm>
            <a:off x="5984400" y="835225"/>
            <a:ext cx="2793300" cy="4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/>
              <a:t>TicketController.java</a:t>
            </a:r>
            <a:endParaRPr b="1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9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동작 확인해보자</a:t>
            </a:r>
            <a:endParaRPr/>
          </a:p>
        </p:txBody>
      </p:sp>
      <p:sp>
        <p:nvSpPr>
          <p:cNvPr id="755" name="Google Shape;755;p9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지난 단원과 동일한 결과로 동작하는지 확인하기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http://localhost:8080/sts15_mybatis/ticket/buy_ticket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95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지금까지의 게시판 만들기</a:t>
            </a:r>
            <a:endParaRPr/>
          </a:p>
        </p:txBody>
      </p:sp>
      <p:sp>
        <p:nvSpPr>
          <p:cNvPr id="761" name="Google Shape;761;p95"/>
          <p:cNvSpPr txBox="1"/>
          <p:nvPr>
            <p:ph idx="1" type="body"/>
          </p:nvPr>
        </p:nvSpPr>
        <p:spPr>
          <a:xfrm>
            <a:off x="311700" y="885325"/>
            <a:ext cx="8578500" cy="24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JSP15_JDBC</a:t>
            </a:r>
            <a:br>
              <a:rPr lang="ko"/>
            </a:br>
            <a:r>
              <a:rPr lang="ko"/>
              <a:t>JSP16_DAODTO</a:t>
            </a:r>
            <a:br>
              <a:rPr lang="ko"/>
            </a:br>
            <a:r>
              <a:rPr lang="ko"/>
              <a:t>JSP17_ConnectionPool</a:t>
            </a:r>
            <a:br>
              <a:rPr lang="ko"/>
            </a:br>
            <a:r>
              <a:rPr lang="ko"/>
              <a:t>JSP18_MVC</a:t>
            </a:r>
            <a:br>
              <a:rPr lang="ko"/>
            </a:br>
            <a:r>
              <a:rPr lang="ko"/>
              <a:t>JSP22_JSTL</a:t>
            </a:r>
            <a:br>
              <a:rPr lang="ko"/>
            </a:br>
            <a:r>
              <a:rPr lang="ko"/>
              <a:t>STS13_JDBC ( 스프링 MVC + spring-jdbc 사용 버젼 )</a:t>
            </a:r>
            <a:br>
              <a:rPr lang="ko"/>
            </a:br>
            <a:r>
              <a:rPr lang="ko"/>
              <a:t>STS15_MyBatis</a:t>
            </a:r>
            <a:br>
              <a:rPr lang="ko"/>
            </a:br>
            <a:endParaRPr/>
          </a:p>
        </p:txBody>
      </p:sp>
      <p:sp>
        <p:nvSpPr>
          <p:cNvPr id="762" name="Google Shape;762;p95"/>
          <p:cNvSpPr txBox="1"/>
          <p:nvPr/>
        </p:nvSpPr>
        <p:spPr>
          <a:xfrm>
            <a:off x="483075" y="3785525"/>
            <a:ext cx="8211900" cy="630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이정도 비즈니스 로직은 자유자재로 만들수 있어야,  실력이 화~ㄱ 업그레이드 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힘들게 익혔다면,  멈추지 말고, 지우고 또 다시 만들어 보세요.</a:t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96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MyBatis 는 과연 영속성 프레임워크일까?</a:t>
            </a:r>
            <a:endParaRPr/>
          </a:p>
        </p:txBody>
      </p:sp>
      <p:pic>
        <p:nvPicPr>
          <p:cNvPr id="768" name="Google Shape;768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000025"/>
            <a:ext cx="8258867" cy="391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235500" y="140225"/>
            <a:ext cx="30612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생성</a:t>
            </a:r>
            <a:endParaRPr/>
          </a:p>
        </p:txBody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1977000" y="809125"/>
            <a:ext cx="2427600" cy="10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← 단원10의 home.jsp. comn.jsp . CSS 복사, 붙여넣기</a:t>
            </a:r>
            <a:endParaRPr/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100" y="838550"/>
            <a:ext cx="1763400" cy="237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6091800" y="2836800"/>
            <a:ext cx="2759400" cy="8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설정파일에 CSS 리소스 폴더 설정 ↓</a:t>
            </a:r>
            <a:endParaRPr/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7842" y="3579075"/>
            <a:ext cx="6580683" cy="50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1"/>
          <p:cNvSpPr/>
          <p:nvPr/>
        </p:nvSpPr>
        <p:spPr>
          <a:xfrm>
            <a:off x="1192100" y="4389900"/>
            <a:ext cx="6975600" cy="5076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이후 RunOnServer 로 동작 확인</a:t>
            </a:r>
            <a:endParaRPr/>
          </a:p>
        </p:txBody>
      </p:sp>
      <p:pic>
        <p:nvPicPr>
          <p:cNvPr id="133" name="Google Shape;13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69332" y="988773"/>
            <a:ext cx="3435068" cy="860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5973950" y="281075"/>
            <a:ext cx="27594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HomeController에</a:t>
            </a:r>
            <a:br>
              <a:rPr lang="ko"/>
            </a:br>
            <a:r>
              <a:rPr lang="ko"/>
              <a:t>/common 추가 ↓</a:t>
            </a:r>
            <a:endParaRPr/>
          </a:p>
        </p:txBody>
      </p:sp>
      <p:sp>
        <p:nvSpPr>
          <p:cNvPr id="135" name="Google Shape;135;p21"/>
          <p:cNvSpPr txBox="1"/>
          <p:nvPr/>
        </p:nvSpPr>
        <p:spPr>
          <a:xfrm>
            <a:off x="5841325" y="1829275"/>
            <a:ext cx="3061200" cy="39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+"/>
            </a:pPr>
            <a:r>
              <a:rPr lang="ko" sz="1200"/>
              <a:t>이클립스 Validation 세팅하기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