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0CB226-E80C-460F-AAA9-935CFF01271D}">
  <a:tblStyle styleId="{530CB226-E80C-460F-AAA9-935CFF0127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ongscodinghistory.tistory.com/2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b20188a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b20188a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20188a9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20188a9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b20188a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b20188a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b20188a9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b20188a9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20188a9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20188a9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b20188a9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b20188a9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b20188a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b20188a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b20188a9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b20188a9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Interceptor 빈(bean) 생성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&lt;beans:bean name="loginInterceptor"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class="com.lec.sts16_interceptor.board.controller.LoginInterceptor"/&gt;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Interceptor 등록/설정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&lt;interceptors&gt;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&lt;interceptor&gt;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&lt;mapping path="/board/list.do"/&gt;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&lt;beans:ref bean="loginInterceptor"/&gt;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&lt;/interceptor&gt;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&lt;/interceptors&gt;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b20188a9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b20188a9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b20188a9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b20188a9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20188a9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20188a9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20188a9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20188a9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b20188a9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b20188a9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&lt;title&gt;로그인&lt;/title&gt;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&lt;h2&gt;로그인&lt;/h2&gt;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&lt;form action="loginOk" method="POST"&gt;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id : &lt;input name="id" required/&gt;&lt;br&gt;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pw : &lt;input name="pw" required/&gt;&lt;br&gt;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&lt;input type="submit" value="로그인"/&gt;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b20188a9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b20188a9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b20188a9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b20188a9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b20188a9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b20188a9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b20188a9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b20188a9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alert("로그아웃 되었습니다");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location.href = "${pageContext.request.contextPath}/board/list.do";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b20188a9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b20188a9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b20188a9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b20188a9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b20188a9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b20188a9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boolean preHandle(HttpServletRequest request, HttpServletResponse response, Object handler)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throws 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session 객체 가져오기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HttpSession session = request.getSession();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id = (String)session.getAttribute("id");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컨트롤러 실행전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System.out.println("[preHandle] " + 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if(id == null)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만약 로그인이 되어 있지 않다면. 로그인 페이지로 redirect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response.sendRedirect(request.getContextPath() + "/user/login");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return false;  // ★ 더이상 컨트롤러 핸들러 진행하지 않도록 false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true;  // ★ true 리턴하면 컨트롤러 핸들러 진행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b20188a9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b20188a9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1db8839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1db8839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b20188a9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b20188a9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20188a9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20188a9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b20188a9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b20188a9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※ 실제 회원DB 테이블에서 쿼리해야 하는 부분입니다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if(ADMIN_ID.equals(id) &amp;&amp; ADMIN_PW.equals(pw)){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로그인 성공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session.setAttribute("id", id); // 세션에 추가!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원래 가고자 했던 url 이 있었다면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String priorUrl = (String)session.getAttribute("url_prior_login");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if(priorUrl !=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returnURL = "redirect:" + priorUrl;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session.removeAttribute("url_prior_login");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// 없었다면 디폴트로 list.do 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returnURL = "redirect:/board/list.do";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b20188a9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b20188a9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b20188a9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b20188a9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b1db8839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b1db8839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1db8839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1db8839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b1db8839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b1db8839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8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https://rongscodinghistory.tistory.com/2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20188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20188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b20188a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b20188a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0abbfc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0abbfc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8080/sts16_interceptor/board/list.d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Interceptor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property  :  Context root 설정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228600" y="1266325"/>
            <a:ext cx="360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server.xml</a:t>
            </a:r>
            <a:r>
              <a:rPr lang="ko"/>
              <a:t> 에 세팅되는 값이다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28625"/>
            <a:ext cx="425643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311700" y="52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스프링 버젼 업그레이드    &gt;= 4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28494" t="0"/>
          <a:stretch/>
        </p:blipFill>
        <p:spPr>
          <a:xfrm>
            <a:off x="411225" y="1420375"/>
            <a:ext cx="5800098" cy="8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669950" y="3318775"/>
            <a:ext cx="5642100" cy="707400"/>
          </a:xfrm>
          <a:prstGeom prst="wedgeRoundRectCallout">
            <a:avLst>
              <a:gd fmla="val -18795" name="adj1"/>
              <a:gd fmla="val -8367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 예제에선 </a:t>
            </a:r>
            <a:r>
              <a:rPr b="1" lang="ko"/>
              <a:t>스프링 4</a:t>
            </a:r>
            <a:r>
              <a:rPr lang="ko"/>
              <a:t> 이상에서 사용하는 설정 태그 적용 할예정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동작확인.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게시판 동작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http://localhost:8080/sts16_interceptor/board/list.do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시나리오.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961525"/>
            <a:ext cx="8520600" cy="30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/board/list.do</a:t>
            </a:r>
            <a:r>
              <a:rPr lang="ko"/>
              <a:t>   는  비회원 (즉 로그인 하지 않은상태) 에게도 보이기</a:t>
            </a:r>
            <a:br>
              <a:rPr lang="ko"/>
            </a:br>
            <a:br>
              <a:rPr lang="ko"/>
            </a:br>
            <a:r>
              <a:rPr lang="ko"/>
              <a:t>나머지</a:t>
            </a:r>
            <a:r>
              <a:rPr b="1" lang="ko"/>
              <a:t>/board/write.do</a:t>
            </a:r>
            <a:r>
              <a:rPr lang="ko"/>
              <a:t> ~</a:t>
            </a:r>
            <a:r>
              <a:rPr b="1" lang="ko"/>
              <a:t> /board/deleteOk.do</a:t>
            </a:r>
            <a:r>
              <a:rPr lang="ko"/>
              <a:t>   는 로그인 한 회원만 가능</a:t>
            </a:r>
            <a:br>
              <a:rPr lang="ko"/>
            </a:br>
            <a:br>
              <a:rPr lang="ko"/>
            </a:br>
            <a:r>
              <a:rPr lang="ko"/>
              <a:t>로그인 하지 않은상태에서 위 URI request 발생하면</a:t>
            </a:r>
            <a:br>
              <a:rPr lang="ko"/>
            </a:br>
            <a:r>
              <a:rPr b="1" lang="ko"/>
              <a:t>Interceptor</a:t>
            </a:r>
            <a:r>
              <a:rPr lang="ko"/>
              <a:t> 가  로그인 페이지 /user/login 으로 redirect 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로그인  정보는 </a:t>
            </a:r>
            <a:r>
              <a:rPr b="1" lang="ko"/>
              <a:t>‘세션’</a:t>
            </a:r>
            <a:r>
              <a:rPr lang="ko"/>
              <a:t>객체에 담습니다 :    attribute 는 </a:t>
            </a:r>
            <a:r>
              <a:rPr b="1" lang="ko"/>
              <a:t>id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Interceptor 클래스 생성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230750" y="914225"/>
            <a:ext cx="62004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com.lec.sts16_interceptor.board.controller</a:t>
            </a:r>
            <a:br>
              <a:rPr lang="ko"/>
            </a:br>
            <a:r>
              <a:rPr lang="ko"/>
              <a:t>클래스 : </a:t>
            </a:r>
            <a:r>
              <a:rPr b="1" lang="ko"/>
              <a:t>LoginInterceptor</a:t>
            </a:r>
            <a:br>
              <a:rPr lang="ko"/>
            </a:br>
            <a:r>
              <a:rPr lang="ko"/>
              <a:t>부모클래스 : </a:t>
            </a:r>
            <a:r>
              <a:rPr lang="ko">
                <a:solidFill>
                  <a:srgbClr val="0000FF"/>
                </a:solidFill>
              </a:rPr>
              <a:t>HandlerInterceptorAdapter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50" y="2094175"/>
            <a:ext cx="4188100" cy="24602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249" y="1863425"/>
            <a:ext cx="3416351" cy="800707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725" y="2372950"/>
            <a:ext cx="4181898" cy="26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Interceptor 클래스 생성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5967600" y="339075"/>
            <a:ext cx="188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응, 오버라이딩은?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00" y="1167225"/>
            <a:ext cx="6205749" cy="5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/>
          <p:nvPr/>
        </p:nvSpPr>
        <p:spPr>
          <a:xfrm>
            <a:off x="2337325" y="1550625"/>
            <a:ext cx="3706800" cy="930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SHIFT + ALT + s + v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동작 여부 확인 위한 Interceptor 작성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71425"/>
            <a:ext cx="450258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0300"/>
            <a:ext cx="8052200" cy="27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Interceptor 클래스 등록 → 설정파일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5180750" y="1889000"/>
            <a:ext cx="3550500" cy="707400"/>
          </a:xfrm>
          <a:prstGeom prst="wedgeRoundRectCallout">
            <a:avLst>
              <a:gd fmla="val -128619" name="adj1"/>
              <a:gd fmla="val 3598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&lt;interceptors&gt; 안에 여러개의 &lt;interceptor&gt; 등록 가능.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5409350" y="2651000"/>
            <a:ext cx="3515400" cy="838200"/>
          </a:xfrm>
          <a:prstGeom prst="wedgeRoundRectCallout">
            <a:avLst>
              <a:gd fmla="val -66032" name="adj1"/>
              <a:gd fmla="val -25391" name="adj2"/>
              <a:gd fmla="val 0" name="adj3"/>
            </a:avLst>
          </a:prstGeom>
          <a:solidFill>
            <a:srgbClr val="F3F3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</a:t>
            </a:r>
            <a:r>
              <a:rPr b="1" lang="ko"/>
              <a:t>request mapping</a:t>
            </a:r>
            <a:r>
              <a:rPr lang="ko"/>
              <a:t> 에 interceptor 를 걸어놓는다!</a:t>
            </a:r>
            <a:br>
              <a:rPr lang="ko"/>
            </a:br>
            <a:r>
              <a:rPr lang="ko"/>
              <a:t>여러개의 request mapping  지정 가능</a:t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2500075" y="3894675"/>
            <a:ext cx="1941600" cy="707400"/>
          </a:xfrm>
          <a:prstGeom prst="wedgeRoundRectCallout">
            <a:avLst>
              <a:gd fmla="val -13345" name="adj1"/>
              <a:gd fmla="val -115628" name="adj2"/>
              <a:gd fmla="val 0" name="adj3"/>
            </a:avLst>
          </a:prstGeom>
          <a:solidFill>
            <a:srgbClr val="F3F3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어떤 interceptor</a:t>
            </a:r>
            <a:r>
              <a:rPr lang="ko"/>
              <a:t> 를 걸어놓을지 지정</a:t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029300" y="4145000"/>
            <a:ext cx="2917800" cy="662400"/>
          </a:xfrm>
          <a:prstGeom prst="wedgeRoundRectCallout">
            <a:avLst>
              <a:gd fmla="val -22164" name="adj1"/>
              <a:gd fmla="val -11967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이래서, 스프링 MVC 웹 에선,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처리할때 AOP 보단 Interceptor 사용하라는 것임!</a:t>
            </a:r>
            <a:endParaRPr/>
          </a:p>
        </p:txBody>
      </p:sp>
      <p:cxnSp>
        <p:nvCxnSpPr>
          <p:cNvPr id="205" name="Google Shape;205;p29"/>
          <p:cNvCxnSpPr/>
          <p:nvPr/>
        </p:nvCxnSpPr>
        <p:spPr>
          <a:xfrm>
            <a:off x="3109600" y="1474500"/>
            <a:ext cx="482700" cy="168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266325"/>
            <a:ext cx="35292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 가동 해보고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/board/list.do</a:t>
            </a:r>
            <a:br>
              <a:rPr b="1" lang="ko"/>
            </a:br>
            <a:r>
              <a:rPr b="1" lang="ko"/>
              <a:t>/board/write.do</a:t>
            </a:r>
            <a:br>
              <a:rPr b="1" lang="ko"/>
            </a:br>
            <a:r>
              <a:rPr lang="ko"/>
              <a:t>  를 해보고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결과창 확인해보자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list.do 가 뜨는데 시간이 좀더 걸린다면 시차 확인 가능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900" y="1498350"/>
            <a:ext cx="30670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Interceptor mapping url 지정하기.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732925"/>
            <a:ext cx="8520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직전의 예처럼 일일히 지정할수 있지만.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50" y="1276225"/>
            <a:ext cx="6174650" cy="5236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14300"/>
            <a:ext cx="8839199" cy="85731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11700" y="2333125"/>
            <a:ext cx="8520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다양하게 mapping url 지정 가능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379650" y="3950100"/>
            <a:ext cx="8452800" cy="580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동작 확인 해보자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.   /board/list.do 만 빼고 /board/*.do 에 Interceptor 가 적용되는지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Authentication (인증)   /  Authorization (인가)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885325"/>
            <a:ext cx="565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ko">
                <a:solidFill>
                  <a:srgbClr val="0000FF"/>
                </a:solidFill>
              </a:rPr>
              <a:t>인증(Authentication)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시스템 접근 시, 등록된 사용자인지 여부를 확인하는 것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>
                <a:solidFill>
                  <a:srgbClr val="FF00FF"/>
                </a:solidFill>
              </a:rPr>
              <a:t>로그인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ko">
                <a:solidFill>
                  <a:srgbClr val="0000FF"/>
                </a:solidFill>
              </a:rPr>
              <a:t>인가(Authorization)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접근 후, 인증된 사용자에게 권한을 부여하는 것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>
                <a:solidFill>
                  <a:srgbClr val="FF00FF"/>
                </a:solidFill>
              </a:rPr>
              <a:t>권한</a:t>
            </a:r>
            <a:r>
              <a:rPr lang="ko"/>
              <a:t>에따라 사용 가능한 기능이 제한</a:t>
            </a:r>
            <a:r>
              <a:rPr lang="ko"/>
              <a:t>됨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등급(일반/VIP/관리자)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13625" y="3692050"/>
            <a:ext cx="8359200" cy="707400"/>
          </a:xfrm>
          <a:prstGeom prst="wedgeRoundRectCallout">
            <a:avLst>
              <a:gd fmla="val -23909" name="adj1"/>
              <a:gd fmla="val -94194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‘웹 어플리케이션’ 에서  </a:t>
            </a:r>
            <a:r>
              <a:rPr b="1" lang="ko"/>
              <a:t>인증</a:t>
            </a:r>
            <a:r>
              <a:rPr lang="ko"/>
              <a:t> 이나 </a:t>
            </a:r>
            <a:r>
              <a:rPr b="1" lang="ko"/>
              <a:t>인가</a:t>
            </a:r>
            <a:r>
              <a:rPr lang="ko"/>
              <a:t>  가 적용된 페이지를 작성하면 ,  </a:t>
            </a:r>
            <a:r>
              <a:rPr b="1" lang="ko"/>
              <a:t>해당</a:t>
            </a:r>
            <a:r>
              <a:rPr b="1" lang="ko"/>
              <a:t>  URL request  발생시</a:t>
            </a:r>
            <a:r>
              <a:rPr lang="ko"/>
              <a:t>마다 체크해주어야 한다.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: 컨트롤러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266325"/>
            <a:ext cx="85206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</a:t>
            </a:r>
            <a:r>
              <a:rPr b="1" lang="ko"/>
              <a:t>com.lec.sts16_interceptor</a:t>
            </a:r>
            <a:br>
              <a:rPr b="1" lang="ko"/>
            </a:br>
            <a:r>
              <a:rPr lang="ko"/>
              <a:t>컨트롤러 : </a:t>
            </a:r>
            <a:r>
              <a:rPr b="1" lang="ko"/>
              <a:t>UserController</a:t>
            </a:r>
            <a:r>
              <a:rPr lang="ko"/>
              <a:t>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@Controller</a:t>
            </a:r>
            <a:br>
              <a:rPr lang="ko"/>
            </a:br>
            <a:r>
              <a:rPr lang="ko"/>
              <a:t>@RequestMapping("/user")</a:t>
            </a:r>
            <a:br>
              <a:rPr lang="ko"/>
            </a:br>
            <a:r>
              <a:rPr lang="ko"/>
              <a:t>public class UserController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폼 :  뷰 jsp 파일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87100" y="1227250"/>
            <a:ext cx="33645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user/login.jsp </a:t>
            </a:r>
            <a:r>
              <a:rPr lang="ko"/>
              <a:t>작성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25" y="1895475"/>
            <a:ext cx="14382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450" y="1263100"/>
            <a:ext cx="5686917" cy="30357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실패시 처리 페이지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266325"/>
            <a:ext cx="3105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: </a:t>
            </a:r>
            <a:r>
              <a:rPr b="1" lang="ko"/>
              <a:t>/user/logfail.jsp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025" y="1448500"/>
            <a:ext cx="3209925" cy="20859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4"/>
          <p:cNvSpPr/>
          <p:nvPr/>
        </p:nvSpPr>
        <p:spPr>
          <a:xfrm>
            <a:off x="5158400" y="3839275"/>
            <a:ext cx="3210000" cy="622800"/>
          </a:xfrm>
          <a:prstGeom prst="wedgeRoundRectCallout">
            <a:avLst>
              <a:gd fmla="val -30569" name="adj1"/>
              <a:gd fmla="val -6695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오직 history.back() 만을 위한 뷰 페이지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885825"/>
            <a:ext cx="5119001" cy="19443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user/loginOk  컨트롤러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250" y="1992050"/>
            <a:ext cx="5203847" cy="31514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35"/>
          <p:cNvSpPr/>
          <p:nvPr/>
        </p:nvSpPr>
        <p:spPr>
          <a:xfrm>
            <a:off x="5806000" y="192475"/>
            <a:ext cx="3026400" cy="1287600"/>
          </a:xfrm>
          <a:prstGeom prst="wedgeRoundRectCallout">
            <a:avLst>
              <a:gd fmla="val -2531" name="adj1"/>
              <a:gd fmla="val 6908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handler 의 매개변수로 </a:t>
            </a:r>
            <a:br>
              <a:rPr lang="ko" sz="1200"/>
            </a:br>
            <a:r>
              <a:rPr b="1" lang="ko" sz="1200">
                <a:solidFill>
                  <a:srgbClr val="9900FF"/>
                </a:solidFill>
              </a:rPr>
              <a:t>HttpSession</a:t>
            </a:r>
            <a:r>
              <a:rPr lang="ko" sz="1200"/>
              <a:t> 객체 가능</a:t>
            </a:r>
            <a:br>
              <a:rPr lang="ko" sz="1200"/>
            </a:br>
            <a:br>
              <a:rPr lang="ko" sz="1200"/>
            </a:br>
            <a:r>
              <a:rPr lang="ko" sz="1200"/>
              <a:t>JSP 때 배웠던 그거 맞습니다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    /user/login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311700" y="1266325"/>
            <a:ext cx="85206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서버 restart</a:t>
            </a:r>
            <a:r>
              <a:rPr lang="ko"/>
              <a:t>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105125"/>
            <a:ext cx="3207200" cy="1406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36"/>
          <p:cNvSpPr/>
          <p:nvPr/>
        </p:nvSpPr>
        <p:spPr>
          <a:xfrm rot="-529">
            <a:off x="3794437" y="2452932"/>
            <a:ext cx="1950300" cy="6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성공</a:t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137" y="1571725"/>
            <a:ext cx="3094464" cy="191067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36"/>
          <p:cNvSpPr/>
          <p:nvPr/>
        </p:nvSpPr>
        <p:spPr>
          <a:xfrm flipH="1">
            <a:off x="1265300" y="3661175"/>
            <a:ext cx="1600500" cy="952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실패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 동작 설정 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961525"/>
            <a:ext cx="85206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예제 테스트 동작 확인을 위해 필요.</a:t>
            </a:r>
            <a:br>
              <a:rPr lang="ko"/>
            </a:br>
            <a:r>
              <a:rPr lang="ko"/>
              <a:t>↓ 컨트롤러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5" y="1740125"/>
            <a:ext cx="4239301" cy="9949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25" y="3347250"/>
            <a:ext cx="8839198" cy="114190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37"/>
          <p:cNvSpPr txBox="1"/>
          <p:nvPr/>
        </p:nvSpPr>
        <p:spPr>
          <a:xfrm>
            <a:off x="223725" y="3030625"/>
            <a:ext cx="5746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뷰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user/logout.jsp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생성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7056525" y="2366375"/>
            <a:ext cx="1674900" cy="1071900"/>
          </a:xfrm>
          <a:prstGeom prst="wedgeRoundRectCallout">
            <a:avLst>
              <a:gd fmla="val -2893" name="adj1"/>
              <a:gd fmla="val 9374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 아웃 하면 일단 list.do 로 이동.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266325"/>
            <a:ext cx="36930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/user/logout</a:t>
            </a:r>
            <a:endParaRPr b="1"/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48" y="1901550"/>
            <a:ext cx="4051725" cy="1453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137" y="1571725"/>
            <a:ext cx="3094464" cy="191067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38"/>
          <p:cNvSpPr/>
          <p:nvPr/>
        </p:nvSpPr>
        <p:spPr>
          <a:xfrm rot="-816">
            <a:off x="4480854" y="2452816"/>
            <a:ext cx="1263900" cy="6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863475" y="3661175"/>
            <a:ext cx="3230400" cy="841200"/>
          </a:xfrm>
          <a:prstGeom prst="wedgeRoundRectCallout">
            <a:avLst>
              <a:gd fmla="val -27189" name="adj1"/>
              <a:gd fmla="val -7831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세션 정보 지우고 테스트 해보기 위한 용도.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이제, Interceptor 에 설정해야 한다.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Interceptor 에서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handler 를 수행하기 전( </a:t>
            </a:r>
            <a:r>
              <a:rPr b="1" lang="ko">
                <a:solidFill>
                  <a:srgbClr val="0000FF"/>
                </a:solidFill>
              </a:rPr>
              <a:t>preHandle </a:t>
            </a:r>
            <a:r>
              <a:rPr lang="ko"/>
              <a:t>) 에 로그인 여부를 체크해서,</a:t>
            </a:r>
            <a:br>
              <a:rPr lang="ko"/>
            </a:br>
            <a:r>
              <a:rPr lang="ko"/>
              <a:t>로그인이 되어 있지 않으면   </a:t>
            </a:r>
            <a:r>
              <a:rPr b="1" lang="ko"/>
              <a:t>user/login</a:t>
            </a:r>
            <a:r>
              <a:rPr lang="ko"/>
              <a:t> 으로 보내야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** 꼭 preHandle 에서 처리하라는 법은 없다. </a:t>
            </a:r>
            <a:br>
              <a:rPr lang="ko" sz="1400">
                <a:solidFill>
                  <a:srgbClr val="000000"/>
                </a:solidFill>
              </a:rPr>
            </a:br>
            <a:r>
              <a:rPr lang="ko" sz="1400">
                <a:solidFill>
                  <a:srgbClr val="000000"/>
                </a:solidFill>
              </a:rPr>
              <a:t>경우에 따라서는 handler 처리이후에 Interceptor 가 수행할 필요도 있다.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Interceptor  의 preHandler() 수정</a:t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52425"/>
            <a:ext cx="7579801" cy="35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동작해보자.  Interceptor 가 동작하는지!</a:t>
            </a:r>
            <a:endParaRPr/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/user/logout 을 하고.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/board/list.do</a:t>
            </a:r>
            <a:r>
              <a:rPr lang="ko"/>
              <a:t>  부터 시작하자</a:t>
            </a:r>
            <a:endParaRPr/>
          </a:p>
        </p:txBody>
      </p:sp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62" y="2517050"/>
            <a:ext cx="3094464" cy="191067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41"/>
          <p:cNvSpPr/>
          <p:nvPr/>
        </p:nvSpPr>
        <p:spPr>
          <a:xfrm rot="-691">
            <a:off x="3609525" y="2999728"/>
            <a:ext cx="1492500" cy="912000"/>
          </a:xfrm>
          <a:prstGeom prst="rightArrow">
            <a:avLst>
              <a:gd fmla="val 72231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항목 클릭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/view.do</a:t>
            </a:r>
            <a:endParaRPr b="1"/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025" y="2904725"/>
            <a:ext cx="2733800" cy="11991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41"/>
          <p:cNvSpPr/>
          <p:nvPr/>
        </p:nvSpPr>
        <p:spPr>
          <a:xfrm>
            <a:off x="461525" y="3513575"/>
            <a:ext cx="722100" cy="22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41"/>
          <p:cNvCxnSpPr>
            <a:stCxn id="304" idx="3"/>
            <a:endCxn id="302" idx="1"/>
          </p:cNvCxnSpPr>
          <p:nvPr/>
        </p:nvCxnSpPr>
        <p:spPr>
          <a:xfrm flipH="1" rot="10800000">
            <a:off x="1183625" y="3455975"/>
            <a:ext cx="2425800" cy="16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1"/>
          <p:cNvSpPr/>
          <p:nvPr/>
        </p:nvSpPr>
        <p:spPr>
          <a:xfrm>
            <a:off x="4153525" y="1737300"/>
            <a:ext cx="2389500" cy="677400"/>
          </a:xfrm>
          <a:prstGeom prst="wedgeRectCallout">
            <a:avLst>
              <a:gd fmla="val -46884" name="adj1"/>
              <a:gd fmla="val 152882" name="adj2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/view.do 는 Interceptor 가 걸려있다!</a:t>
            </a: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7417325" y="3455975"/>
            <a:ext cx="1589400" cy="1236900"/>
          </a:xfrm>
          <a:prstGeom prst="wedgeRectCallout">
            <a:avLst>
              <a:gd fmla="val -62398" name="adj1"/>
              <a:gd fmla="val -64601" name="adj2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로그인이 안되있디ㅏ면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Interceptor 에선</a:t>
            </a:r>
            <a:br>
              <a:rPr lang="ko"/>
            </a:br>
            <a:r>
              <a:rPr lang="ko"/>
              <a:t>user/login 으로 redirect 함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MVC, 이를 구현하려면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885325"/>
            <a:ext cx="85206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각 URL  request 처리마다.  측 해당 url request 를 처리하는  </a:t>
            </a:r>
            <a:r>
              <a:rPr b="1" lang="ko"/>
              <a:t>컨트롤러 핸들러</a:t>
            </a:r>
            <a:r>
              <a:rPr lang="ko"/>
              <a:t>에서 </a:t>
            </a:r>
            <a:br>
              <a:rPr lang="ko"/>
            </a:br>
            <a:r>
              <a:rPr lang="ko"/>
              <a:t>로그인 을 체크하는 코드가 </a:t>
            </a:r>
            <a:r>
              <a:rPr b="1" lang="ko"/>
              <a:t>‘공통코드’</a:t>
            </a:r>
            <a:r>
              <a:rPr lang="ko"/>
              <a:t> 로 동작 되어야 한다.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21700" y="1871150"/>
            <a:ext cx="1568700" cy="231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/list.do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245708" y="1871150"/>
            <a:ext cx="1568700" cy="231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/write.do</a:t>
            </a:r>
            <a:br>
              <a:rPr lang="ko" sz="2400"/>
            </a:br>
            <a:br>
              <a:rPr lang="ko"/>
            </a:br>
            <a:endParaRPr sz="2400"/>
          </a:p>
        </p:txBody>
      </p:sp>
      <p:sp>
        <p:nvSpPr>
          <p:cNvPr id="83" name="Google Shape;83;p15"/>
          <p:cNvSpPr/>
          <p:nvPr/>
        </p:nvSpPr>
        <p:spPr>
          <a:xfrm>
            <a:off x="3969742" y="1871150"/>
            <a:ext cx="1568700" cy="231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/view.do</a:t>
            </a:r>
            <a:br>
              <a:rPr lang="ko" sz="2400"/>
            </a:br>
            <a:br>
              <a:rPr lang="ko"/>
            </a:br>
            <a:endParaRPr sz="2400">
              <a:solidFill>
                <a:srgbClr val="0000F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63525" y="2546600"/>
            <a:ext cx="1350600" cy="42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처리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339925" y="2546600"/>
            <a:ext cx="1350600" cy="42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처리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092525" y="2546600"/>
            <a:ext cx="1350600" cy="42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처리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65550" y="2456150"/>
            <a:ext cx="5328900" cy="587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929200" y="1882850"/>
            <a:ext cx="2903100" cy="2292600"/>
          </a:xfrm>
          <a:prstGeom prst="leftArrowCallout">
            <a:avLst>
              <a:gd fmla="val 24853" name="adj1"/>
              <a:gd fmla="val 25000" name="adj2"/>
              <a:gd fmla="val 11509" name="adj3"/>
              <a:gd fmla="val 84501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일전에 배운 AOP 로</a:t>
            </a:r>
            <a:br>
              <a:rPr lang="ko"/>
            </a:br>
            <a:r>
              <a:rPr lang="ko"/>
              <a:t>이러한 공통코드 처리하는 것을 MVC 컨트롤러에도 적용할수는 있다…</a:t>
            </a:r>
            <a:br>
              <a:rPr lang="ko"/>
            </a:br>
            <a:br>
              <a:rPr lang="ko"/>
            </a:br>
            <a:r>
              <a:rPr lang="ko"/>
              <a:t>그러나 스프링 MVC 에선</a:t>
            </a:r>
            <a:br>
              <a:rPr lang="ko"/>
            </a:br>
            <a:r>
              <a:rPr lang="ko"/>
              <a:t>이러한 상황을 편리하게 다루기 위한 용도로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rgbClr val="FFFF00"/>
                </a:highlight>
              </a:rPr>
              <a:t>Interceptor</a:t>
            </a:r>
            <a:r>
              <a:rPr lang="ko">
                <a:solidFill>
                  <a:srgbClr val="9900FF"/>
                </a:solidFill>
              </a:rPr>
              <a:t> </a:t>
            </a:r>
            <a:r>
              <a:rPr lang="ko"/>
              <a:t>를 제공합니다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로그인 성공후,  원래 request 하려던 곳으로?</a:t>
            </a:r>
            <a:endParaRPr sz="3000"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그런데… 기왕이면..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로그인 처리후,  무조건 list.do 로 가는게 아니라.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login 한 다음에는 </a:t>
            </a:r>
            <a:r>
              <a:rPr b="1" lang="ko"/>
              <a:t>내가 원래 가고자 했던 페이지로</a:t>
            </a:r>
            <a:r>
              <a:rPr lang="ko"/>
              <a:t> 가게 하고 싶다..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/view.do?id=34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어떻게?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Interceptor 에서, 원래 request url 을 기록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6721550" y="3303875"/>
            <a:ext cx="21108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나중에 log in 성공하면 세션에 기록된 url 로 가면 됨.</a:t>
            </a:r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28625"/>
            <a:ext cx="6416752" cy="340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 /loginOk</a:t>
            </a:r>
            <a:endParaRPr/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6714125" y="1266325"/>
            <a:ext cx="2118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409326" cy="283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5"/>
          <p:cNvPicPr preferRelativeResize="0"/>
          <p:nvPr/>
        </p:nvPicPr>
        <p:blipFill rotWithShape="1">
          <a:blip r:embed="rId3">
            <a:alphaModFix/>
          </a:blip>
          <a:srcRect b="0" l="0" r="10730" t="0"/>
          <a:stretch/>
        </p:blipFill>
        <p:spPr>
          <a:xfrm>
            <a:off x="6967125" y="2147225"/>
            <a:ext cx="1929575" cy="2390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3" name="Google Shape;333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</a:t>
            </a:r>
            <a:endParaRPr/>
          </a:p>
        </p:txBody>
      </p:sp>
      <p:sp>
        <p:nvSpPr>
          <p:cNvPr id="334" name="Google Shape;334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/user/logout 을 하고.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/board/list.do</a:t>
            </a:r>
            <a:r>
              <a:rPr lang="ko"/>
              <a:t>  부터 시작하자</a:t>
            </a:r>
            <a:endParaRPr/>
          </a:p>
        </p:txBody>
      </p:sp>
      <p:pic>
        <p:nvPicPr>
          <p:cNvPr id="335" name="Google Shape;3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62" y="2517050"/>
            <a:ext cx="3094464" cy="191067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5">
            <a:alphaModFix/>
          </a:blip>
          <a:srcRect b="0" l="0" r="37714" t="0"/>
          <a:stretch/>
        </p:blipFill>
        <p:spPr>
          <a:xfrm>
            <a:off x="4797225" y="3057125"/>
            <a:ext cx="1235500" cy="8700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p45"/>
          <p:cNvSpPr/>
          <p:nvPr/>
        </p:nvSpPr>
        <p:spPr>
          <a:xfrm>
            <a:off x="461525" y="3513575"/>
            <a:ext cx="722100" cy="22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45"/>
          <p:cNvCxnSpPr>
            <a:stCxn id="337" idx="3"/>
            <a:endCxn id="339" idx="1"/>
          </p:cNvCxnSpPr>
          <p:nvPr/>
        </p:nvCxnSpPr>
        <p:spPr>
          <a:xfrm flipH="1" rot="10800000">
            <a:off x="1183625" y="3455975"/>
            <a:ext cx="2273400" cy="16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45"/>
          <p:cNvSpPr/>
          <p:nvPr/>
        </p:nvSpPr>
        <p:spPr>
          <a:xfrm>
            <a:off x="4153525" y="1737300"/>
            <a:ext cx="2389500" cy="677400"/>
          </a:xfrm>
          <a:prstGeom prst="wedgeRectCallout">
            <a:avLst>
              <a:gd fmla="val 50381" name="adj1"/>
              <a:gd fmla="val 126653" name="adj2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원래 가고자 했던 url 로 이동한다.</a:t>
            </a:r>
            <a:endParaRPr/>
          </a:p>
        </p:txBody>
      </p:sp>
      <p:sp>
        <p:nvSpPr>
          <p:cNvPr id="341" name="Google Shape;341;p45"/>
          <p:cNvSpPr/>
          <p:nvPr/>
        </p:nvSpPr>
        <p:spPr>
          <a:xfrm rot="-937">
            <a:off x="6124125" y="2999721"/>
            <a:ext cx="1101000" cy="912000"/>
          </a:xfrm>
          <a:prstGeom prst="rightArrow">
            <a:avLst>
              <a:gd fmla="val 72231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br>
              <a:rPr lang="ko"/>
            </a:br>
            <a:r>
              <a:rPr lang="ko"/>
              <a:t>성공</a:t>
            </a:r>
            <a:endParaRPr b="1"/>
          </a:p>
        </p:txBody>
      </p:sp>
      <p:sp>
        <p:nvSpPr>
          <p:cNvPr id="339" name="Google Shape;339;p45"/>
          <p:cNvSpPr/>
          <p:nvPr/>
        </p:nvSpPr>
        <p:spPr>
          <a:xfrm rot="-835">
            <a:off x="3457125" y="2999721"/>
            <a:ext cx="1235400" cy="912000"/>
          </a:xfrm>
          <a:prstGeom prst="rightArrow">
            <a:avLst>
              <a:gd fmla="val 72231" name="adj1"/>
              <a:gd fmla="val 26562" name="adj2"/>
            </a:avLst>
          </a:prstGeom>
          <a:solidFill>
            <a:srgbClr val="CFE2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항목 클릭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/view.do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도전</a:t>
            </a:r>
            <a:endParaRPr/>
          </a:p>
        </p:txBody>
      </p:sp>
      <p:sp>
        <p:nvSpPr>
          <p:cNvPr id="347" name="Google Shape;347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 방식 뿐 아니라 cookie 방식으로도 가능하니,  도전해보자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** MVC 방식에선,  view 파일( jsp) 에서 직접 session, cookie 다루는 것은 지양하는 것이 좋다...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에서 지원하는 Interceptor 객체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스프링에서 인터셉터 지원 하는 주요 객체 2가지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HandlerInterceptor </a:t>
            </a:r>
            <a:r>
              <a:rPr lang="ko"/>
              <a:t>인터페이스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└─ </a:t>
            </a:r>
            <a:r>
              <a:rPr b="1" lang="ko"/>
              <a:t>HandlerInterceptorAdapter </a:t>
            </a:r>
            <a:r>
              <a:rPr lang="ko"/>
              <a:t>클래스</a:t>
            </a:r>
            <a:br>
              <a:rPr lang="ko"/>
            </a:br>
            <a:r>
              <a:rPr lang="ko"/>
              <a:t>                      위 인터페이스를 사용하기 편리하게 구현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Interceptor 를 사용하면.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30400" y="2667650"/>
            <a:ext cx="8424300" cy="1533300"/>
          </a:xfrm>
          <a:prstGeom prst="rightArrow">
            <a:avLst>
              <a:gd fmla="val 66989" name="adj1"/>
              <a:gd fmla="val 38097" name="adj2"/>
            </a:avLst>
          </a:prstGeom>
          <a:solidFill>
            <a:srgbClr val="CFE2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1601150" y="3052575"/>
            <a:ext cx="1206600" cy="744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Dispatcher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Servlet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29600" y="3164200"/>
            <a:ext cx="939900" cy="590100"/>
          </a:xfrm>
          <a:prstGeom prst="rightArrow">
            <a:avLst>
              <a:gd fmla="val 64481" name="adj1"/>
              <a:gd fmla="val 35530" name="adj2"/>
            </a:avLst>
          </a:prstGeom>
          <a:solidFill>
            <a:srgbClr val="FFFF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Request</a:t>
            </a:r>
            <a:endParaRPr sz="1200"/>
          </a:p>
        </p:txBody>
      </p:sp>
      <p:sp>
        <p:nvSpPr>
          <p:cNvPr id="103" name="Google Shape;103;p17"/>
          <p:cNvSpPr/>
          <p:nvPr/>
        </p:nvSpPr>
        <p:spPr>
          <a:xfrm>
            <a:off x="2907975" y="3137800"/>
            <a:ext cx="8925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Handler</a:t>
            </a:r>
            <a:br>
              <a:rPr lang="ko" sz="1200"/>
            </a:br>
            <a:r>
              <a:rPr lang="ko" sz="1200"/>
              <a:t>Mapping</a:t>
            </a:r>
            <a:endParaRPr sz="1200"/>
          </a:p>
        </p:txBody>
      </p:sp>
      <p:sp>
        <p:nvSpPr>
          <p:cNvPr id="104" name="Google Shape;104;p17"/>
          <p:cNvSpPr/>
          <p:nvPr/>
        </p:nvSpPr>
        <p:spPr>
          <a:xfrm>
            <a:off x="4249450" y="3137800"/>
            <a:ext cx="8925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Controller</a:t>
            </a:r>
            <a:endParaRPr sz="1200"/>
          </a:p>
        </p:txBody>
      </p:sp>
      <p:sp>
        <p:nvSpPr>
          <p:cNvPr id="105" name="Google Shape;105;p17"/>
          <p:cNvSpPr/>
          <p:nvPr/>
        </p:nvSpPr>
        <p:spPr>
          <a:xfrm>
            <a:off x="5438525" y="3137800"/>
            <a:ext cx="8925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View</a:t>
            </a:r>
            <a:br>
              <a:rPr lang="ko" sz="1200"/>
            </a:br>
            <a:r>
              <a:rPr lang="ko" sz="1200"/>
              <a:t>Resolver</a:t>
            </a:r>
            <a:endParaRPr sz="1200"/>
          </a:p>
        </p:txBody>
      </p:sp>
      <p:sp>
        <p:nvSpPr>
          <p:cNvPr id="106" name="Google Shape;106;p17"/>
          <p:cNvSpPr/>
          <p:nvPr/>
        </p:nvSpPr>
        <p:spPr>
          <a:xfrm>
            <a:off x="6399000" y="3136250"/>
            <a:ext cx="892500" cy="59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View</a:t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>
            <a:off x="7371700" y="3129675"/>
            <a:ext cx="1071600" cy="590100"/>
          </a:xfrm>
          <a:prstGeom prst="rightArrow">
            <a:avLst>
              <a:gd fmla="val 64481" name="adj1"/>
              <a:gd fmla="val 35530" name="adj2"/>
            </a:avLst>
          </a:prstGeom>
          <a:solidFill>
            <a:srgbClr val="FFFF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Response</a:t>
            </a:r>
            <a:endParaRPr sz="1200"/>
          </a:p>
        </p:txBody>
      </p:sp>
      <p:sp>
        <p:nvSpPr>
          <p:cNvPr id="108" name="Google Shape;108;p17"/>
          <p:cNvSpPr/>
          <p:nvPr/>
        </p:nvSpPr>
        <p:spPr>
          <a:xfrm>
            <a:off x="3128350" y="969350"/>
            <a:ext cx="5469000" cy="9330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Interceptor</a:t>
            </a:r>
            <a:endParaRPr b="1" sz="1800"/>
          </a:p>
        </p:txBody>
      </p:sp>
      <p:sp>
        <p:nvSpPr>
          <p:cNvPr id="109" name="Google Shape;109;p17"/>
          <p:cNvSpPr/>
          <p:nvPr/>
        </p:nvSpPr>
        <p:spPr>
          <a:xfrm>
            <a:off x="3334300" y="1420575"/>
            <a:ext cx="1071600" cy="30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preHandle</a:t>
            </a:r>
            <a:r>
              <a:rPr lang="ko" sz="1200"/>
              <a:t>()</a:t>
            </a:r>
            <a:endParaRPr sz="1200"/>
          </a:p>
        </p:txBody>
      </p:sp>
      <p:sp>
        <p:nvSpPr>
          <p:cNvPr id="110" name="Google Shape;110;p17"/>
          <p:cNvSpPr/>
          <p:nvPr/>
        </p:nvSpPr>
        <p:spPr>
          <a:xfrm>
            <a:off x="4705900" y="1420575"/>
            <a:ext cx="1071600" cy="30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postHandle()</a:t>
            </a:r>
            <a:endParaRPr sz="1200"/>
          </a:p>
        </p:txBody>
      </p:sp>
      <p:sp>
        <p:nvSpPr>
          <p:cNvPr id="111" name="Google Shape;111;p17"/>
          <p:cNvSpPr/>
          <p:nvPr/>
        </p:nvSpPr>
        <p:spPr>
          <a:xfrm>
            <a:off x="6991900" y="1420575"/>
            <a:ext cx="1413000" cy="30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afterCompletion</a:t>
            </a:r>
            <a:r>
              <a:rPr lang="ko" sz="1200"/>
              <a:t>()</a:t>
            </a:r>
            <a:endParaRPr sz="1200"/>
          </a:p>
        </p:txBody>
      </p:sp>
      <p:cxnSp>
        <p:nvCxnSpPr>
          <p:cNvPr id="112" name="Google Shape;112;p17"/>
          <p:cNvCxnSpPr>
            <a:stCxn id="109" idx="2"/>
          </p:cNvCxnSpPr>
          <p:nvPr/>
        </p:nvCxnSpPr>
        <p:spPr>
          <a:xfrm>
            <a:off x="3870100" y="1720875"/>
            <a:ext cx="173700" cy="1709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10" idx="2"/>
          </p:cNvCxnSpPr>
          <p:nvPr/>
        </p:nvCxnSpPr>
        <p:spPr>
          <a:xfrm>
            <a:off x="5241700" y="1720875"/>
            <a:ext cx="37800" cy="1739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11" idx="2"/>
          </p:cNvCxnSpPr>
          <p:nvPr/>
        </p:nvCxnSpPr>
        <p:spPr>
          <a:xfrm>
            <a:off x="7698400" y="1720875"/>
            <a:ext cx="892800" cy="16722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455125" y="2564225"/>
            <a:ext cx="2352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스프링 MVC 흐름 &gt;&gt;&gt;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HandlerInterceptorAdapter 의 3 메소드</a:t>
            </a: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237925" y="9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{530CB226-E80C-460F-AAA9-935CFF01271D}</a:tableStyleId>
              </a:tblPr>
              <a:tblGrid>
                <a:gridCol w="2498050"/>
                <a:gridCol w="6249600"/>
              </a:tblGrid>
              <a:tr h="159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컨트롤러(핸들러) 실행전</a:t>
                      </a:r>
                      <a:b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000">
                          <a:solidFill>
                            <a:srgbClr val="A61C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컨트롤러로 request 가 들어가기 전에 수행</a:t>
                      </a:r>
                      <a:br>
                        <a:rPr lang="ko" sz="1000">
                          <a:solidFill>
                            <a:srgbClr val="A61C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ko" sz="1000">
                          <a:solidFill>
                            <a:srgbClr val="A61C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리턴값 : </a:t>
                      </a:r>
                      <a:br>
                        <a:rPr lang="ko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ko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r>
                        <a:rPr lang="ko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→ 컨트롤러 uri 로 감.</a:t>
                      </a:r>
                      <a:br>
                        <a:rPr lang="ko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ko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false</a:t>
                      </a:r>
                      <a:r>
                        <a:rPr lang="ko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→ 컨트롤러로 요청안감</a:t>
                      </a:r>
                      <a:endParaRPr sz="1000">
                        <a:solidFill>
                          <a:srgbClr val="A61C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boolean </a:t>
                      </a:r>
                      <a:r>
                        <a:rPr b="1" lang="ko" sz="1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preHandle</a:t>
                      </a: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</a:t>
                      </a:r>
                      <a:b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HttpServletRequest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request,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HttpServletResponse 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response,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 handler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  <a:b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 매개변수 </a:t>
                      </a:r>
                      <a:r>
                        <a:rPr lang="ko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handler 는  preHandle() 수행후 수행될 컨트롤러 </a:t>
                      </a:r>
                      <a:r>
                        <a:rPr b="1" lang="ko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‘메소드’</a:t>
                      </a:r>
                      <a:r>
                        <a:rPr lang="ko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에 대한 정보 담고 있다.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31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컨트롤러(핸들러) 실행후</a:t>
                      </a:r>
                      <a:b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아직 뷰 실행전</a:t>
                      </a:r>
                      <a:b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000">
                          <a:solidFill>
                            <a:srgbClr val="A61C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컨트롤러의 핸들러 처리가 끝나 return 되고, 뷰(화면)을 response 되기 직전에 이 메서드가 수행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</a:t>
                      </a:r>
                      <a:r>
                        <a:rPr b="1" lang="ko" sz="1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postHandle</a:t>
                      </a: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</a:t>
                      </a:r>
                      <a:b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HttpServletRequest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request,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HttpServletResponse 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response,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 handler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b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ModelAndView 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modelAndView)</a:t>
                      </a:r>
                      <a:b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 ModelAndView 에는 뷰 에 넘어갈 데이터들이 있다.  뷰 직전에 처리할 내용 있으면 여기서 처리한다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뷰 실행후</a:t>
                      </a:r>
                      <a:b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000">
                          <a:solidFill>
                            <a:srgbClr val="A61C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뷰(화면)을 response  끝난뒤 수행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void </a:t>
                      </a:r>
                      <a:r>
                        <a:rPr b="1" lang="ko" sz="18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afterCompletion</a:t>
                      </a: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</a:t>
                      </a:r>
                      <a:b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HttpServletRequest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request,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HttpServletResponse 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response,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 handler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b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</a:t>
                      </a:r>
                      <a:r>
                        <a:rPr lang="ko" sz="1200">
                          <a:solidFill>
                            <a:srgbClr val="99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Exception 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</a:t>
                      </a:r>
                      <a:r>
                        <a:rPr lang="ko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  <a:r>
                        <a:rPr lang="ko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18"/>
          <p:cNvSpPr txBox="1"/>
          <p:nvPr/>
        </p:nvSpPr>
        <p:spPr>
          <a:xfrm>
            <a:off x="208450" y="558875"/>
            <a:ext cx="8747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다음의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3 시점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에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공통기능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을 넣을수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66325"/>
            <a:ext cx="85206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STS13_JDBC 로부터 복사 생성 →  </a:t>
            </a:r>
            <a:r>
              <a:rPr b="1" lang="ko"/>
              <a:t>STS16_Interceptor</a:t>
            </a:r>
            <a:endParaRPr b="1"/>
          </a:p>
        </p:txBody>
      </p:sp>
      <p:sp>
        <p:nvSpPr>
          <p:cNvPr id="129" name="Google Shape;129;p19"/>
          <p:cNvSpPr txBox="1"/>
          <p:nvPr/>
        </p:nvSpPr>
        <p:spPr>
          <a:xfrm>
            <a:off x="5223725" y="3705825"/>
            <a:ext cx="27915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복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사 생성후, 빌드진행, 끝날때까지 대기..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738" y="4476075"/>
            <a:ext cx="3771900" cy="400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919425"/>
            <a:ext cx="42576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패키지들 rename 을...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6021850" y="3013575"/>
            <a:ext cx="28104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28625"/>
            <a:ext cx="5292776" cy="241132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0"/>
          <p:cNvSpPr/>
          <p:nvPr/>
        </p:nvSpPr>
        <p:spPr>
          <a:xfrm>
            <a:off x="6013900" y="1569525"/>
            <a:ext cx="2826300" cy="1117200"/>
          </a:xfrm>
          <a:prstGeom prst="wedgeRoundRectCallout">
            <a:avLst>
              <a:gd fmla="val -134983" name="adj1"/>
              <a:gd fmla="val -7713" name="adj2"/>
              <a:gd fmla="val 0" name="adj3"/>
            </a:avLst>
          </a:prstGeom>
          <a:solidFill>
            <a:srgbClr val="FFF2CC">
              <a:alpha val="62290"/>
            </a:srgbClr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반드시 Rename subpackages 옵션 켜세요.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그래야 나머지 패키지들도 일괄수정됩니다.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servlet-context.xml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14192"/>
          <a:stretch/>
        </p:blipFill>
        <p:spPr>
          <a:xfrm>
            <a:off x="152400" y="1433874"/>
            <a:ext cx="8839201" cy="7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