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embeddedFontLst>
    <p:embeddedFont>
      <p:font typeface="PT Sans Narrow"/>
      <p:regular r:id="rId77"/>
      <p:bold r:id="rId78"/>
    </p:embeddedFont>
    <p:embeddedFont>
      <p:font typeface="Open Sans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ECDEF8-A788-4F20-A7EE-F5620279D0ED}">
  <a:tblStyle styleId="{05ECDEF8-A788-4F20-A7EE-F5620279D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penSans-bold.fntdata"/><Relationship Id="rId82" Type="http://schemas.openxmlformats.org/officeDocument/2006/relationships/font" Target="fonts/OpenSans-boldItalic.fntdata"/><Relationship Id="rId8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PTSansNarrow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OpenSans-regular.fntdata"/><Relationship Id="rId34" Type="http://schemas.openxmlformats.org/officeDocument/2006/relationships/slide" Target="slides/slide28.xml"/><Relationship Id="rId78" Type="http://schemas.openxmlformats.org/officeDocument/2006/relationships/font" Target="fonts/PTSansNarrow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avacan.tistory.com/entry/58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e9ef44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e9ef44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0264ef5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0264ef5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0264ef5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0264ef5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Security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&lt;groupId&gt;org.springframework.security&lt;/groupId&gt;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&lt;artifactId&gt;spring-security-web&lt;/artifactId&gt;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&lt;version&gt;${org.springframework-version}&lt;/version&gt;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&lt;groupId&gt;org.springframework.security&lt;/groupId&gt;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&lt;artifactId&gt;spring-security-config&lt;/artifactId&gt;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&lt;version&gt;${org.springframework-version}&lt;/version&gt;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&lt;groupId&gt;org.springframework.security&lt;/groupId&gt;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&lt;artifactId&gt;spring-security-core&lt;/artifactId&gt;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&lt;version&gt;${org.springframework-version}&lt;/version&gt;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&lt;groupId&gt;org.springframework.security&lt;/groupId&gt;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&lt;artifactId&gt;spring-security-taglibs&lt;/artifactId&gt;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&lt;version&gt;${org.springframework-version}&lt;/version&gt;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e9ef44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e9ef44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0264ef5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0264ef5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e9ef44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e9ef44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0264ef5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0264ef5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0264ef5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0264ef5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컨테이너의 HTTP security 요소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&lt;security:http&gt;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&lt;security:form-login/&gt;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&lt;/security:http&gt;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AuthenticationManager 빈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&lt;security:authentication-manager&gt;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&lt;/security:authentication-manager&gt;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0264ef5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0264ef5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/WEB-INF/spring/appServlet/security-context.xml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0264ef5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0264ef5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Security 관련 filter 추가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&lt;filter&gt;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&lt;filter-name&gt;springSecurityFilterChain&lt;/filter-name&gt;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&lt;filter-class&gt;org.springframework.web.filter.DelegatingFilterProxy&lt;/filter-class&gt;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&lt;/filter&gt;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&lt;filter-mapping&gt;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&lt;filter-name&gt;springSecurityFilterChain&lt;/filter-name&gt;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&lt;url-pattern&gt;/*&lt;/url-pattern&gt;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&lt;/filter-mapping&gt;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264ef54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264ef5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20264ef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20264ef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CCCC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https://javacan.tistory.com/entry/58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20264ef5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20264ef5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d7db6fe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d7db6fe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d7db6fe3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d7db6fe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d7db6fe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d7db6fe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@RequestMapping("/sample/*")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SampleController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@GetMapping("/all")  // @RequestMapping(method = RequestMethod.GET) 의 축약형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doAll() {  // 리턴타입 없으면 url 과 같은 경로의 jsp 파일을 찾는다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System.out.println("doAll() : access everybody");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@GetMapping("/member")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doMember()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System.out.println("doMember() : access member only");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@GetMapping("/admin")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doAdmin()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System.out.println("doAdmin() : access admin only");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7db6fe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d7db6fe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d7db6fe3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d7db6fe3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d7db6fe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d7db6fe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d7db6fe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d7db6fe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d7db6fe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d7db6fe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0264ef5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0264ef5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7db6fe3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d7db6fe3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d7db6fe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d7db6fe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7db6fe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7db6fe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7db6fe3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7db6fe3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d7db6fe3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d7db6fe3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d7db6fe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d7db6fe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컨테이너의 HTTP security 요소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&lt;security:http&gt;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특정 url pattern 요청이 들어올때 인터셉터를 이용해 접근 제한 설정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&lt;security:intercept-url pattern="/sample/all" access="permitAll"/&gt;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/sample/member URI 요청은 ROLE_MEMBER 라는 권한이 있는 사용자만이 접근 가능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&lt;security:intercept-url pattern="/sample/member" access="hasRole('ROLE_MEMBER')"/&gt;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&lt;security:form-login/&gt;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&lt;/security:http&gt;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AuthenticationManager 빈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&lt;security:authentication-manager&gt;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&lt;/security:authentication-manager&gt;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d7db6fe3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d7db6fe3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d7db6fe3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d7db6fe3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d7db6fe3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d7db6fe3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d7db6fe3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d7db6fe3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0264ef5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0264ef5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d7db6fe3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d7db6fe3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d7db6fe3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d7db6fe3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d7db6fe3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d7db6fe3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d7db6fe3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d7db6fe3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d7db6fe3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d7db6fe3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d7db6fe3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d7db6fe3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d81c387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d81c38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d7db6fe3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d7db6fe3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d81c387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d81c387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d81c387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d81c387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0264ef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0264ef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d81c387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d81c387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d81c387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d81c387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d81c387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d81c387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d81c387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d81c387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d81c387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d81c387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d81c387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d81c387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d81c387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d81c387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d81c387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d81c387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d81c387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d81c387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&lt;%@ page language="java" contentType="text/html; charset=UTF-8"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pageEncoding="UTF-8"%&gt;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&lt;%@ taglib uri="http://java.sun.com/jsp/jstl/core" prefix="c" 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&lt;!DOCTYPE 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&lt;html lang="ko"&gt;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&lt;meta charset="UTF-8"&gt;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&lt;title&gt;로그인페이지&lt;/title&gt;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&lt;h1&gt;Custom Login Page&lt;/h1&gt;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&lt;h2&gt;&lt;c:out value="${error}"/&gt;&lt;/h2&gt;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&lt;h2&gt;&lt;c:out value="${logout}"/&gt;&lt;/h2&gt;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&lt;form method='post' action="${pageContext.request.contextPath}/login"&gt;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&lt;input type='text' name='username' value='admin'&gt;&lt;br&gt;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&lt;input type='password' name='password' value='admin'&gt;&lt;br&gt;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&lt;input type='checkbox' name='remember-me'&gt; Remember Me 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&lt;input type='submit' value='로그인'&gt;&lt;br&gt;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&lt;input type="hidden" name="${_csrf.parameterName }" value="${_csrf.token }" /&gt;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&lt;/form&gt;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d81c387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d81c387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0264ef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0264ef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ed527d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ed527d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ed527df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ed527df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CustomLoginSuccessHandler implements AuthenticationSuccessHandler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onAuthenticationSuccess(HttpServletRequest request, HttpServletResponse response,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Authentication authentication) throws IOException, ServletException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System.out.println("Login Success");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Authentication 객체를 이용해서 사용자가 가진 모든 권한을 문자열로 체크가능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List&lt;String&gt; roleNames = new ArrayList&lt;&gt;();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authentication.getAuthorities().forEach(authority -&gt;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roleNames.add(authority.getAuthority());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System.out.println("ROLE NAMES: " + roleNames);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만약 사용자가 ROLE_ADMIN 권한을 가졌다면 로그인 후 곧바로 /sample/admin 으로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 (roleNames.contains("ROLE_ADMIN"))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response.sendRedirect(request.getContextPath() + "/sample/admin");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return;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 (roleNames.contains("ROLE_MEMBER"))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response.sendRedirect(request.getContextPath() + "/sample/member");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return;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response.sendRedirect(request.getContextPath());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onAuthenticationSuccess()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ed527df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ed527df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ed527df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ed527df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ed527df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6ed527df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ed527df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ed527df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ed527df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ed527df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@GetMapping("/customLogout")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logoutGET()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System.out.println("cutsom logout");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ed527df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ed527df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&lt;title&gt;로그아웃&lt;/title&gt;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&lt;h1&gt; Logout Page&lt;/h1&gt;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action="${pageContext.request.contextPath}/customLogout" method='post'&gt;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type="hidden"name="${_csrf.parameterName}"value="${_csrf.token}"/&gt;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&lt;button&gt;로그아웃&lt;/button&gt;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ed527df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ed527df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6ed527df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6ed527df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0264ef5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0264ef5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ed527df5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ed527df5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0264ef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0264ef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&lt;!-- 스프링 컨테이너 인코딩 설정 --&gt;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org.springframework.web.filter.CharacterEncodingFilter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&lt;param-name&gt;encoding&lt;/param-name&gt;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&lt;param-value&gt;UTF-8&lt;/param-value&gt;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&lt;param-name&gt;forceEncoding&lt;/param-name&gt;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&lt;param-value&gt;true&lt;/param-value&gt;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&lt;/filter&gt;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&lt;url-pattern&gt;/*&lt;/url-pattern&gt;            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0264ef5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0264ef5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hyperlink" Target="https://spring.io/project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spring.io/spring-security/site/docs/5.0.2.BUILD-SNAPSHOT/api/org/springframework/security/authentication/AuthenticationManager.html" TargetMode="External"/><Relationship Id="rId4" Type="http://schemas.openxmlformats.org/officeDocument/2006/relationships/hyperlink" Target="https://docs.spring.io/spring-security/site/docs/5.0.2.BUILD-SNAPSHOT/api/org/springframework/security/authentication/ProviderManag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spring.io/spring-security/site/docs/5.0.2.BUILD-SNAPSHOT/api/org/springframework/security/authentication/AuthenticationManager.html" TargetMode="External"/><Relationship Id="rId4" Type="http://schemas.openxmlformats.org/officeDocument/2006/relationships/hyperlink" Target="https://docs.spring.io/spring-security/site/docs/5.0.2.BUILD-SNAPSHOT/api/org/springframework/security/authentication/ProviderManager.html" TargetMode="External"/><Relationship Id="rId5" Type="http://schemas.openxmlformats.org/officeDocument/2006/relationships/hyperlink" Target="https://docs.spring.io/spring-security/site/docs/5.0.2.BUILD-SNAPSHOT/api/org/springframework/security/authentication/AuthenticationProvider.html" TargetMode="External"/><Relationship Id="rId6" Type="http://schemas.openxmlformats.org/officeDocument/2006/relationships/hyperlink" Target="https://docs.spring.io/spring-security/site/docs/5.0.1.RELEASE/api/org/springframework/security/core/userdetails/UserDetailsService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spring.io/projects/spring-security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hyperlink" Target="https://spring.io/blog/2017/11/01/spring-security-5-0-0-rc1-released#password-storage-forma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Software_release_life_cycl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66.png"/><Relationship Id="rId5" Type="http://schemas.openxmlformats.org/officeDocument/2006/relationships/image" Target="../media/image58.png"/><Relationship Id="rId6" Type="http://schemas.openxmlformats.org/officeDocument/2006/relationships/image" Target="../media/image56.png"/><Relationship Id="rId7" Type="http://schemas.openxmlformats.org/officeDocument/2006/relationships/image" Target="../media/image59.png"/><Relationship Id="rId8" Type="http://schemas.openxmlformats.org/officeDocument/2006/relationships/image" Target="../media/image6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Relationship Id="rId5" Type="http://schemas.openxmlformats.org/officeDocument/2006/relationships/image" Target="../media/image70.png"/><Relationship Id="rId6" Type="http://schemas.openxmlformats.org/officeDocument/2006/relationships/image" Target="../media/image73.png"/><Relationship Id="rId7" Type="http://schemas.openxmlformats.org/officeDocument/2006/relationships/image" Target="../media/image7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#1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JVM 버젼 변경 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pom.xml 에서 설정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49925"/>
            <a:ext cx="4265600" cy="483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2"/>
          <p:cNvSpPr/>
          <p:nvPr/>
        </p:nvSpPr>
        <p:spPr>
          <a:xfrm>
            <a:off x="789250" y="2987325"/>
            <a:ext cx="1512000" cy="828600"/>
          </a:xfrm>
          <a:prstGeom prst="wedgeRoundRectCallout">
            <a:avLst>
              <a:gd fmla="val -19782" name="adj1"/>
              <a:gd fmla="val -7929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Update!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필요한 것은 다음 4가지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spring-security-web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spring-security-config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spring-security-core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spring-security-taglibs</a:t>
            </a:r>
            <a:r>
              <a:rPr lang="ko"/>
              <a:t>   :   JSP 에서 Spring Security 관련 태그라이브러리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관련 dependency 추가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50" y="847625"/>
            <a:ext cx="4403250" cy="38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type="title"/>
          </p:nvPr>
        </p:nvSpPr>
        <p:spPr>
          <a:xfrm>
            <a:off x="2355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Spring Security 관련 dependency 추가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5461425" y="1129475"/>
            <a:ext cx="344400" cy="2713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5862300" y="880750"/>
            <a:ext cx="966000" cy="2330100"/>
          </a:xfrm>
          <a:prstGeom prst="wedgeRoundRectCallout">
            <a:avLst>
              <a:gd fmla="val -63033" name="adj1"/>
              <a:gd fmla="val 19456" name="adj2"/>
              <a:gd fmla="val 0" name="adj3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주의!!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이 3개는 반.드.시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버젼이 동일해야 합니다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스프링 버젼과 맞아야지 제대로 동작함.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결과 확인.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847625"/>
            <a:ext cx="3456925" cy="21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설정 파일 만들기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039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servlet-context.xml 이라는 스프링 설정파일이 있긴 하지만.</a:t>
            </a:r>
            <a:br>
              <a:rPr lang="ko"/>
            </a:br>
            <a:r>
              <a:rPr lang="ko"/>
              <a:t>꼭 하나의 설정파일만 사용하라는 법은 없습니다.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기능, 역할등에 따라 설정파일은 따로 만들어 운영하는게 일반입니다.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26" y="2622826"/>
            <a:ext cx="3213449" cy="14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378" y="2160653"/>
            <a:ext cx="3363543" cy="252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6"/>
          <p:cNvCxnSpPr/>
          <p:nvPr/>
        </p:nvCxnSpPr>
        <p:spPr>
          <a:xfrm>
            <a:off x="3253425" y="3196500"/>
            <a:ext cx="1528500" cy="48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설정 파일 작성하기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266325"/>
            <a:ext cx="85206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security  namespace 추가,  xsd 파일 설정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675825"/>
            <a:ext cx="5370375" cy="31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7097475" y="3842650"/>
            <a:ext cx="1449900" cy="636900"/>
          </a:xfrm>
          <a:prstGeom prst="wedgeRoundRectCallout">
            <a:avLst>
              <a:gd fmla="val -37161" name="adj1"/>
              <a:gd fmla="val -6845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음.. 그런데..</a:t>
            </a:r>
            <a:endParaRPr sz="900"/>
          </a:p>
        </p:txBody>
      </p:sp>
      <p:sp>
        <p:nvSpPr>
          <p:cNvPr id="170" name="Google Shape;170;p27"/>
          <p:cNvSpPr/>
          <p:nvPr/>
        </p:nvSpPr>
        <p:spPr>
          <a:xfrm>
            <a:off x="153075" y="3990300"/>
            <a:ext cx="1449900" cy="943200"/>
          </a:xfrm>
          <a:prstGeom prst="wedgeRoundRectCallout">
            <a:avLst>
              <a:gd fmla="val 71065" name="adj1"/>
              <a:gd fmla="val 2996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하단 탭 안보일때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Open With -</a:t>
            </a:r>
            <a:br>
              <a:rPr lang="ko" sz="1100"/>
            </a:br>
            <a:r>
              <a:rPr lang="ko" sz="1100"/>
              <a:t>Spring Config Editor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설정파일의 xsd 버젼 주의!!  → 수정 요망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809125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5.0 네임스페이스 문제 발생 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22250" y="2648375"/>
            <a:ext cx="6054900" cy="41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XSD  :  XML Schema Definition  ( XML 구문 정의,  XML 스키마 정의 파일)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8225"/>
            <a:ext cx="8839202" cy="1282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398350"/>
            <a:ext cx="7586675" cy="988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80" name="Google Shape;180;p28"/>
          <p:cNvSpPr/>
          <p:nvPr/>
        </p:nvSpPr>
        <p:spPr>
          <a:xfrm>
            <a:off x="7799075" y="3277550"/>
            <a:ext cx="811500" cy="501600"/>
          </a:xfrm>
          <a:prstGeom prst="wedgeRoundRectCallout">
            <a:avLst>
              <a:gd fmla="val -42314" name="adj1"/>
              <a:gd fmla="val 6088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바꾸어 보자.</a:t>
            </a:r>
            <a:endParaRPr sz="900"/>
          </a:p>
        </p:txBody>
      </p:sp>
      <p:cxnSp>
        <p:nvCxnSpPr>
          <p:cNvPr id="181" name="Google Shape;181;p28"/>
          <p:cNvCxnSpPr/>
          <p:nvPr/>
        </p:nvCxnSpPr>
        <p:spPr>
          <a:xfrm flipH="1">
            <a:off x="6935800" y="2311925"/>
            <a:ext cx="880200" cy="154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security-context.xml 설정 파일 기본 포맷 작성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325"/>
            <a:ext cx="85206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security 관련 기본적인 빈(bean) 과 세팅값이 있어야 동작한다.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64125"/>
            <a:ext cx="6053214" cy="3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6618625" y="2640675"/>
            <a:ext cx="2353200" cy="1696800"/>
          </a:xfrm>
          <a:prstGeom prst="wedgeRoundRectCallout">
            <a:avLst>
              <a:gd fmla="val -66505" name="adj1"/>
              <a:gd fmla="val 33752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가 동작하기 위해서는 </a:t>
            </a:r>
            <a:r>
              <a:rPr b="1" lang="ko"/>
              <a:t>AuthenticationManager</a:t>
            </a:r>
            <a:r>
              <a:rPr lang="ko"/>
              <a:t> 가 필요하다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4898100" y="2625675"/>
            <a:ext cx="1085700" cy="436800"/>
          </a:xfrm>
          <a:prstGeom prst="wedgeRoundRectCallout">
            <a:avLst>
              <a:gd fmla="val -65585" name="adj1"/>
              <a:gd fmla="val -32885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 정체는 잠시 뒤에..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설정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26632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 설정파일 을 context-param 에 추가.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14525"/>
            <a:ext cx="8839199" cy="2686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3593300" y="4095900"/>
            <a:ext cx="4934100" cy="707400"/>
          </a:xfrm>
          <a:prstGeom prst="wedgeRoundRectCallout">
            <a:avLst>
              <a:gd fmla="val -22740" name="adj1"/>
              <a:gd fmla="val -8345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컨테이너 생성에 복수개의 설정파일 가능하다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에 security 관련 filter 추가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025"/>
            <a:ext cx="8839198" cy="195410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2800250" y="3268150"/>
            <a:ext cx="5010000" cy="1115700"/>
          </a:xfrm>
          <a:prstGeom prst="wedgeRoundRectCallout">
            <a:avLst>
              <a:gd fmla="val -28267" name="adj1"/>
              <a:gd fmla="val -6317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springSecurityFilterChain 은 CSRF 보호기능이 있다.</a:t>
            </a:r>
            <a:br>
              <a:rPr lang="ko"/>
            </a:br>
            <a:r>
              <a:rPr lang="ko"/>
              <a:t>POST 방식의  request 에는 반드시 csrf 토큰 값을 보내야 하게 된다.   (나중에 보자)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Authentication (인증)   /  Authorization (인가)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ko">
                <a:solidFill>
                  <a:srgbClr val="0000FF"/>
                </a:solidFill>
              </a:rPr>
              <a:t>인증(Authentication)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시스템 접근 시, 등록된 사용자인지 여부를 확인하는 것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rgbClr val="FF00FF"/>
                </a:solidFill>
              </a:rPr>
              <a:t>로그인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ko">
                <a:solidFill>
                  <a:srgbClr val="0000FF"/>
                </a:solidFill>
              </a:rPr>
              <a:t>인가(Authorization)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접근 후, 인증된 사용자에게 권한을 부여하는 것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rgbClr val="FF00FF"/>
                </a:solidFill>
              </a:rPr>
              <a:t>권한</a:t>
            </a:r>
            <a:r>
              <a:rPr lang="ko"/>
              <a:t>에따라 사용 가능한 기능이 제한됨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등급(ex: 일반/VIP/관리자)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148925"/>
            <a:ext cx="6178174" cy="25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type="title"/>
          </p:nvPr>
        </p:nvSpPr>
        <p:spPr>
          <a:xfrm>
            <a:off x="186875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: &lt;filter&gt; 란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86875" y="809125"/>
            <a:ext cx="85206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서블릿 2.3 부터 도입</a:t>
            </a:r>
            <a:br>
              <a:rPr lang="ko" sz="1400"/>
            </a:br>
            <a:r>
              <a:rPr lang="ko" sz="1400"/>
              <a:t>'HTTP 요청과 응답을 변경할 수 있는 재사용가능한 코드'이다. 필터는 ‘객체의 형태’로 존재하며 클라이언트로부터 오는 요청(request)과 최종 자원(서블릿/JSP/기타 문서) 사이에 위치하여 클라이언트의 요청 정보를 알맞게 변경할 수 있으며, 또한 필터는 최종 자원과 클라이언트로 가는 응답(response) 사이에 위치하여 최종 자원의 요청 결과를 알맞게 변경할 수 있다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여기까지 에러 없이 서버 동작 확인!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66325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 On Server 를 해보고, 에러 없이 서버가 정상 가동 됨을 확인해보자..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이상이 스프링 시큐리티를 사용하기 위한 ‘최소한의 설정’ 이다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세팅이 참 골치 아프다.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위의 내용중에서 하나라도 버젼을 어긋 나게 해보고 어떠한 에러들이 뜨는지 확인+관찰 해보자.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7308150" y="1946200"/>
            <a:ext cx="1835700" cy="70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의심되면 클린3종세트.!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학습예제] 시큐리티가 필요한 URI 설계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037725"/>
            <a:ext cx="85206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시큐리티에 의해 제어가 필요한 URI 를 설계하고 적용하기 위하여 아래와 같이 URI 설계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		</a:t>
            </a:r>
            <a:br>
              <a:rPr lang="ko"/>
            </a:br>
            <a:r>
              <a:rPr lang="ko"/>
              <a:t> 	</a:t>
            </a:r>
            <a:br>
              <a:rPr lang="ko"/>
            </a:br>
            <a:r>
              <a:rPr lang="ko"/>
              <a:t>		</a:t>
            </a:r>
            <a:endParaRPr/>
          </a:p>
        </p:txBody>
      </p:sp>
      <p:graphicFrame>
        <p:nvGraphicFramePr>
          <p:cNvPr id="231" name="Google Shape;231;p35"/>
          <p:cNvGraphicFramePr/>
          <p:nvPr/>
        </p:nvGraphicFramePr>
        <p:xfrm>
          <a:off x="148475" y="207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{05ECDEF8-A788-4F20-A7EE-F5620279D0ED}</a:tableStyleId>
              </a:tblPr>
              <a:tblGrid>
                <a:gridCol w="2713225"/>
                <a:gridCol w="615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/sample/all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→ 로그인을 하지 않은 </a:t>
                      </a:r>
                      <a:r>
                        <a:rPr b="1" lang="ko" sz="1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모든 사용자</a:t>
                      </a: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가 접근 가능한 URI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/sample/member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→ </a:t>
                      </a:r>
                      <a:r>
                        <a:rPr b="1" lang="ko" sz="1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로그인 한 사용자</a:t>
                      </a: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들 만이 접근 할 수 있는 URI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/sample/admin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→ 로그인 한 사용자들 중에서 </a:t>
                      </a:r>
                      <a:r>
                        <a:rPr b="1" lang="ko" sz="1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관리자 권한</a:t>
                      </a: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을 가진 사용자만 접근 가능한 URI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00025"/>
            <a:ext cx="6963649" cy="358524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SampleController.java 작성</a:t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7195125" y="3456025"/>
            <a:ext cx="1716300" cy="1357500"/>
          </a:xfrm>
          <a:prstGeom prst="wedgeRoundRectCallout">
            <a:avLst>
              <a:gd fmla="val -70049" name="adj1"/>
              <a:gd fmla="val -32184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서버가 가동중이었다면 ‘재시작’ 해야 한다.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3679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파일들 작성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685825"/>
            <a:ext cx="17240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850" y="2164825"/>
            <a:ext cx="3141900" cy="11528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000" y="834167"/>
            <a:ext cx="3280950" cy="105430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476" y="3472950"/>
            <a:ext cx="3437800" cy="1103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8" name="Google Shape;248;p37"/>
          <p:cNvCxnSpPr>
            <a:stCxn id="244" idx="3"/>
            <a:endCxn id="246" idx="1"/>
          </p:cNvCxnSpPr>
          <p:nvPr/>
        </p:nvCxnSpPr>
        <p:spPr>
          <a:xfrm flipH="1" rot="10800000">
            <a:off x="2714625" y="1361263"/>
            <a:ext cx="1360500" cy="10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7"/>
          <p:cNvCxnSpPr>
            <a:endCxn id="245" idx="1"/>
          </p:cNvCxnSpPr>
          <p:nvPr/>
        </p:nvCxnSpPr>
        <p:spPr>
          <a:xfrm>
            <a:off x="2315050" y="2566350"/>
            <a:ext cx="18228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7"/>
          <p:cNvCxnSpPr>
            <a:endCxn id="247" idx="1"/>
          </p:cNvCxnSpPr>
          <p:nvPr/>
        </p:nvCxnSpPr>
        <p:spPr>
          <a:xfrm>
            <a:off x="2671176" y="2891350"/>
            <a:ext cx="1401300" cy="11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 동작 확인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266325"/>
            <a:ext cx="20559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아직 시큐리티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적용하지 않은 단계..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413" y="749825"/>
            <a:ext cx="3063412" cy="844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425" y="1932298"/>
            <a:ext cx="3263313" cy="1017052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2425" y="3439647"/>
            <a:ext cx="3554775" cy="844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794275"/>
            <a:ext cx="85713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 (Authentication)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인가 (Authorization)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 (Authentication : 자신을 증명)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885325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내가</a:t>
            </a:r>
            <a:r>
              <a:rPr lang="ko"/>
              <a:t> (스스로) 자신을 </a:t>
            </a:r>
            <a:r>
              <a:rPr b="1" lang="ko">
                <a:solidFill>
                  <a:srgbClr val="0000FF"/>
                </a:solidFill>
              </a:rPr>
              <a:t>증명말 만한 자료</a:t>
            </a:r>
            <a:r>
              <a:rPr lang="ko"/>
              <a:t>를 제시 하는 것.</a:t>
            </a:r>
            <a:endParaRPr/>
          </a:p>
        </p:txBody>
      </p:sp>
      <p:sp>
        <p:nvSpPr>
          <p:cNvPr id="271" name="Google Shape;271;p40"/>
          <p:cNvSpPr txBox="1"/>
          <p:nvPr>
            <p:ph type="title"/>
          </p:nvPr>
        </p:nvSpPr>
        <p:spPr>
          <a:xfrm>
            <a:off x="387900" y="1969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인가 (Authorizatoin : 권한부여)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279032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남</a:t>
            </a:r>
            <a:r>
              <a:rPr lang="ko"/>
              <a:t>에 의해서 </a:t>
            </a:r>
            <a:r>
              <a:rPr b="1" lang="ko">
                <a:solidFill>
                  <a:srgbClr val="0000FF"/>
                </a:solidFill>
              </a:rPr>
              <a:t>‘자격’ 이 부여</a:t>
            </a:r>
            <a:r>
              <a:rPr lang="ko"/>
              <a:t>된것.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 b="0" l="0" r="0" t="19801"/>
          <a:stretch/>
        </p:blipFill>
        <p:spPr>
          <a:xfrm>
            <a:off x="709775" y="94125"/>
            <a:ext cx="7886225" cy="44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 txBox="1"/>
          <p:nvPr/>
        </p:nvSpPr>
        <p:spPr>
          <a:xfrm>
            <a:off x="5038050" y="4483550"/>
            <a:ext cx="3394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권한 부여는 ‘군 부대’ 내에서 발생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542250" y="4483550"/>
            <a:ext cx="2789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내가 제시된 인증자료를 검토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038" y="1862375"/>
            <a:ext cx="3375741" cy="16809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155625"/>
            <a:ext cx="3259238" cy="375927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Projects 를 보자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732925"/>
            <a:ext cx="85206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https://spring.io/projects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323125" y="2380475"/>
            <a:ext cx="1449900" cy="1101000"/>
          </a:xfrm>
          <a:prstGeom prst="rightArrow">
            <a:avLst>
              <a:gd fmla="val 64359" name="adj1"/>
              <a:gd fmla="val 29486" name="adj2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Spring Security 도 그 중의 하나</a:t>
            </a:r>
            <a:endParaRPr sz="1300"/>
          </a:p>
        </p:txBody>
      </p:sp>
      <p:sp>
        <p:nvSpPr>
          <p:cNvPr id="83" name="Google Shape;83;p15"/>
          <p:cNvSpPr/>
          <p:nvPr/>
        </p:nvSpPr>
        <p:spPr>
          <a:xfrm>
            <a:off x="14800" y="2581550"/>
            <a:ext cx="1622700" cy="1841700"/>
          </a:xfrm>
          <a:prstGeom prst="wedgeRoundRectCallout">
            <a:avLst>
              <a:gd fmla="val 25451" name="adj1"/>
              <a:gd fmla="val -6842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스프링 프로젝트들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스프링은.. ‘웹’ 만을 위한 프레임워크가 아닌 범용 프레임워크다!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42"/>
          <p:cNvCxnSpPr>
            <a:stCxn id="285" idx="0"/>
            <a:endCxn id="286" idx="2"/>
          </p:cNvCxnSpPr>
          <p:nvPr/>
        </p:nvCxnSpPr>
        <p:spPr>
          <a:xfrm flipH="1" rot="10800000">
            <a:off x="1568425" y="2878100"/>
            <a:ext cx="26652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42"/>
          <p:cNvCxnSpPr>
            <a:stCxn id="288" idx="0"/>
            <a:endCxn id="286" idx="2"/>
          </p:cNvCxnSpPr>
          <p:nvPr/>
        </p:nvCxnSpPr>
        <p:spPr>
          <a:xfrm flipH="1" rot="10800000">
            <a:off x="4217226" y="2878100"/>
            <a:ext cx="162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2"/>
          <p:cNvCxnSpPr>
            <a:stCxn id="290" idx="0"/>
            <a:endCxn id="286" idx="2"/>
          </p:cNvCxnSpPr>
          <p:nvPr/>
        </p:nvCxnSpPr>
        <p:spPr>
          <a:xfrm rot="10800000">
            <a:off x="4233475" y="2878100"/>
            <a:ext cx="28956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2"/>
          <p:cNvCxnSpPr>
            <a:stCxn id="292" idx="0"/>
            <a:endCxn id="286" idx="2"/>
          </p:cNvCxnSpPr>
          <p:nvPr/>
        </p:nvCxnSpPr>
        <p:spPr>
          <a:xfrm rot="10800000">
            <a:off x="4233475" y="2878100"/>
            <a:ext cx="1676400" cy="10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에서 인증 (Authentication)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AuthenticationManager</a:t>
            </a:r>
            <a:r>
              <a:rPr lang="ko"/>
              <a:t> 객체가 ‘인증’ 담당.</a:t>
            </a:r>
            <a:br>
              <a:rPr lang="ko"/>
            </a:br>
            <a:r>
              <a:rPr lang="ko"/>
              <a:t>다양한 방식의 인증을 처리할수 있도록 아래와 같은 구조로 설계</a:t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2839825" y="18341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AuthenticationManager</a:t>
            </a:r>
            <a:r>
              <a:rPr b="1" lang="ko">
                <a:solidFill>
                  <a:srgbClr val="0000FF"/>
                </a:solidFill>
              </a:rPr>
              <a:t> (I)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2839825" y="25199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ProviderManager</a:t>
            </a:r>
            <a:r>
              <a:rPr b="1" lang="ko">
                <a:solidFill>
                  <a:srgbClr val="0000FF"/>
                </a:solidFill>
              </a:rPr>
              <a:t> (C)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296" name="Google Shape;296;p42"/>
          <p:cNvCxnSpPr>
            <a:stCxn id="286" idx="0"/>
            <a:endCxn id="295" idx="2"/>
          </p:cNvCxnSpPr>
          <p:nvPr/>
        </p:nvCxnSpPr>
        <p:spPr>
          <a:xfrm rot="10800000">
            <a:off x="4233475" y="2192300"/>
            <a:ext cx="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42"/>
          <p:cNvSpPr/>
          <p:nvPr/>
        </p:nvSpPr>
        <p:spPr>
          <a:xfrm>
            <a:off x="325225" y="3358100"/>
            <a:ext cx="24864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DaoAutenticationProvider</a:t>
            </a:r>
            <a:endParaRPr b="1"/>
          </a:p>
        </p:txBody>
      </p:sp>
      <p:sp>
        <p:nvSpPr>
          <p:cNvPr id="288" name="Google Shape;288;p42"/>
          <p:cNvSpPr/>
          <p:nvPr/>
        </p:nvSpPr>
        <p:spPr>
          <a:xfrm>
            <a:off x="3020826" y="3358100"/>
            <a:ext cx="23928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CasAutenticationProvider</a:t>
            </a:r>
            <a:endParaRPr b="1"/>
          </a:p>
        </p:txBody>
      </p:sp>
      <p:sp>
        <p:nvSpPr>
          <p:cNvPr id="290" name="Google Shape;290;p42"/>
          <p:cNvSpPr/>
          <p:nvPr/>
        </p:nvSpPr>
        <p:spPr>
          <a:xfrm>
            <a:off x="5735425" y="3358100"/>
            <a:ext cx="27873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RemoteAutenticationProvider</a:t>
            </a:r>
            <a:endParaRPr b="1"/>
          </a:p>
        </p:txBody>
      </p:sp>
      <p:sp>
        <p:nvSpPr>
          <p:cNvPr id="292" name="Google Shape;292;p42"/>
          <p:cNvSpPr/>
          <p:nvPr/>
        </p:nvSpPr>
        <p:spPr>
          <a:xfrm>
            <a:off x="4516225" y="3891500"/>
            <a:ext cx="27873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LdapAutenticationProvider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AuthenticatoinProvider 객체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1037725"/>
            <a:ext cx="85206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ProviderManager 는 인증에 대한 처리를 </a:t>
            </a:r>
            <a:r>
              <a:rPr b="1" lang="ko"/>
              <a:t>AuthenticatonProvider </a:t>
            </a:r>
            <a:r>
              <a:rPr lang="ko"/>
              <a:t>라는 타입의 객체를 이용해서 처리 위임함</a:t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172825" y="19103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AuthenticationManager</a:t>
            </a:r>
            <a:r>
              <a:rPr b="1" lang="ko">
                <a:solidFill>
                  <a:srgbClr val="0000FF"/>
                </a:solidFill>
              </a:rPr>
              <a:t> (I)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172825" y="28247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ProviderManager</a:t>
            </a:r>
            <a:r>
              <a:rPr b="1" lang="ko">
                <a:solidFill>
                  <a:srgbClr val="0000FF"/>
                </a:solidFill>
              </a:rPr>
              <a:t> (C)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305" name="Google Shape;305;p43"/>
          <p:cNvCxnSpPr>
            <a:stCxn id="304" idx="0"/>
            <a:endCxn id="303" idx="2"/>
          </p:cNvCxnSpPr>
          <p:nvPr/>
        </p:nvCxnSpPr>
        <p:spPr>
          <a:xfrm rot="10800000">
            <a:off x="1566475" y="2268500"/>
            <a:ext cx="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3"/>
          <p:cNvSpPr/>
          <p:nvPr/>
        </p:nvSpPr>
        <p:spPr>
          <a:xfrm>
            <a:off x="3220825" y="2367500"/>
            <a:ext cx="25668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AuthenticationProvider (I)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307" name="Google Shape;307;p43"/>
          <p:cNvCxnSpPr>
            <a:stCxn id="306" idx="1"/>
            <a:endCxn id="304" idx="3"/>
          </p:cNvCxnSpPr>
          <p:nvPr/>
        </p:nvCxnSpPr>
        <p:spPr>
          <a:xfrm flipH="1">
            <a:off x="2960125" y="2546600"/>
            <a:ext cx="2607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8" name="Google Shape;308;p43"/>
          <p:cNvSpPr/>
          <p:nvPr/>
        </p:nvSpPr>
        <p:spPr>
          <a:xfrm>
            <a:off x="6040225" y="2367500"/>
            <a:ext cx="25668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UserDetailsService</a:t>
            </a:r>
            <a:r>
              <a:rPr b="1" lang="ko">
                <a:solidFill>
                  <a:srgbClr val="0000FF"/>
                </a:solidFill>
              </a:rPr>
              <a:t> (I)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309" name="Google Shape;309;p43"/>
          <p:cNvCxnSpPr>
            <a:stCxn id="308" idx="1"/>
            <a:endCxn id="306" idx="3"/>
          </p:cNvCxnSpPr>
          <p:nvPr/>
        </p:nvCxnSpPr>
        <p:spPr>
          <a:xfrm rot="10800000">
            <a:off x="5787625" y="2546600"/>
            <a:ext cx="2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0" name="Google Shape;310;p43"/>
          <p:cNvSpPr/>
          <p:nvPr/>
        </p:nvSpPr>
        <p:spPr>
          <a:xfrm>
            <a:off x="3188575" y="3269225"/>
            <a:ext cx="2253000" cy="904800"/>
          </a:xfrm>
          <a:prstGeom prst="wedgeRoundRectCallout">
            <a:avLst>
              <a:gd fmla="val -6356" name="adj1"/>
              <a:gd fmla="val -98563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이 AuthenticationProvider (인증제공자) 가 실제 인증 작업을 진행</a:t>
            </a:r>
            <a:endParaRPr sz="1200"/>
          </a:p>
        </p:txBody>
      </p:sp>
      <p:sp>
        <p:nvSpPr>
          <p:cNvPr id="311" name="Google Shape;311;p43"/>
          <p:cNvSpPr/>
          <p:nvPr/>
        </p:nvSpPr>
        <p:spPr>
          <a:xfrm>
            <a:off x="6084175" y="3269225"/>
            <a:ext cx="2253000" cy="904800"/>
          </a:xfrm>
          <a:prstGeom prst="wedgeRoundRectCallout">
            <a:avLst>
              <a:gd fmla="val -18978" name="adj1"/>
              <a:gd fmla="val -101918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이때 사용자의 정보/권한 정보는 UserDetailsService 객체에 담겨 반환됩니다.</a:t>
            </a:r>
            <a:endParaRPr sz="1200"/>
          </a:p>
        </p:txBody>
      </p:sp>
      <p:cxnSp>
        <p:nvCxnSpPr>
          <p:cNvPr id="312" name="Google Shape;312;p43"/>
          <p:cNvCxnSpPr/>
          <p:nvPr/>
        </p:nvCxnSpPr>
        <p:spPr>
          <a:xfrm flipH="1" rot="10800000">
            <a:off x="4226525" y="3570775"/>
            <a:ext cx="19554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를 커스터마이징 할때</a:t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방법1 : AuthenticationProvider 를 직접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방법2 : UserDetailsService 구현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대부분의 경우는 ‘방법2’ 로도 충분</a:t>
            </a:r>
            <a:r>
              <a:rPr lang="ko"/>
              <a:t>하지만,  새로운 프로토콜이나 인증 구현 방식을 직접 구현하는 경우에는 ‘방법1’ 을 사용합니다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로그인과 로그아웃 처리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428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시큐리티의 내부구조는 상당히 복잡하지만,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실제 사용은 약간의 설정 만으로도 처리 가능합니다.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앞서 설계한 URI 에 대한 접근 제한을 통해 스프링 시큐리티를 적용해봅니다.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접근제한 설정 : security-context.xml</a:t>
            </a:r>
            <a:endParaRPr/>
          </a:p>
        </p:txBody>
      </p:sp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00025"/>
            <a:ext cx="8839199" cy="371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access 속성값은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11700" y="1113925"/>
            <a:ext cx="85206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 두가지 방식으로 사용 가능.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표현식    (디폴트*)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권한명을 의미하는 문자열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431225"/>
            <a:ext cx="8839202" cy="15867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42" name="Google Shape;342;p48"/>
          <p:cNvSpPr/>
          <p:nvPr/>
        </p:nvSpPr>
        <p:spPr>
          <a:xfrm>
            <a:off x="6296350" y="1604750"/>
            <a:ext cx="1779000" cy="879300"/>
          </a:xfrm>
          <a:prstGeom prst="wedgeRoundRectCallout">
            <a:avLst>
              <a:gd fmla="val -46348" name="adj1"/>
              <a:gd fmla="val 780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 예제에서는 사용하지 않습니다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 동작 확인!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11700" y="1266325"/>
            <a:ext cx="54759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/sample/all 은 정상 가동하나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/sample/member</a:t>
            </a:r>
            <a:r>
              <a:rPr lang="ko"/>
              <a:t>   요청시 강제로   로그인 페이지로 이동함</a:t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100" y="2156775"/>
            <a:ext cx="3409859" cy="24968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49"/>
          <p:cNvSpPr/>
          <p:nvPr/>
        </p:nvSpPr>
        <p:spPr>
          <a:xfrm>
            <a:off x="2505275" y="2997100"/>
            <a:ext cx="2229300" cy="1359900"/>
          </a:xfrm>
          <a:prstGeom prst="wedgeRectCallout">
            <a:avLst>
              <a:gd fmla="val 65133" name="adj1"/>
              <a:gd fmla="val -19922" name="adj2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시큐리티가 제공하는 기본적인 로그인 페이지.  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 용도로  사용됨..</a:t>
            </a:r>
            <a:endParaRPr/>
          </a:p>
        </p:txBody>
      </p:sp>
      <p:sp>
        <p:nvSpPr>
          <p:cNvPr id="351" name="Google Shape;351;p49"/>
          <p:cNvSpPr/>
          <p:nvPr/>
        </p:nvSpPr>
        <p:spPr>
          <a:xfrm>
            <a:off x="5808175" y="562400"/>
            <a:ext cx="1564500" cy="858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재가동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아직은 로그인 처리 안됨.</a:t>
            </a:r>
            <a:endParaRPr/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11700" y="1266325"/>
            <a:ext cx="85206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/sample/member</a:t>
            </a:r>
            <a:r>
              <a:rPr lang="ko"/>
              <a:t>  에 접근할수 있는 방법이 아무것도 없는 상태.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이제 ‘아이디’ 와 ‘패스워드’ 로 로그인 가능하도록 설정해보자.</a:t>
            </a:r>
            <a:endParaRPr/>
          </a:p>
        </p:txBody>
      </p:sp>
      <p:pic>
        <p:nvPicPr>
          <p:cNvPr id="358" name="Google Shape;3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025" y="2380275"/>
            <a:ext cx="2374059" cy="23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 혼돈 주의</a:t>
            </a:r>
            <a:endParaRPr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879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시큐리티에서 말하는 </a:t>
            </a:r>
            <a:r>
              <a:rPr b="1" lang="ko"/>
              <a:t>username</a:t>
            </a:r>
            <a:r>
              <a:rPr lang="ko"/>
              <a:t>  우리가 일반적으로 사용하는 user id 에 해당합니다.   </a:t>
            </a:r>
            <a:r>
              <a:rPr lang="ko">
                <a:solidFill>
                  <a:srgbClr val="FF0000"/>
                </a:solidFill>
              </a:rPr>
              <a:t>username 을 ‘사용자 이름’이라고 착각하지 맙시다</a:t>
            </a:r>
            <a:r>
              <a:rPr lang="ko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스프링 시큐리티에서 말하는 </a:t>
            </a:r>
            <a:r>
              <a:rPr b="1" lang="ko"/>
              <a:t>User </a:t>
            </a:r>
            <a:r>
              <a:rPr lang="ko"/>
              <a:t>는 ‘인증정보와 권한을 가진 객체’ 입니다.   일반적으로 우리가 사용하는 ‘사용자 정보’ 와는 다른 것입니다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25" y="1032700"/>
            <a:ext cx="8079774" cy="35904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 txBox="1"/>
          <p:nvPr/>
        </p:nvSpPr>
        <p:spPr>
          <a:xfrm>
            <a:off x="457200" y="609600"/>
            <a:ext cx="3461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>
                <a:solidFill>
                  <a:schemeClr val="hlink"/>
                </a:solidFill>
                <a:hlinkClick r:id="rId4"/>
              </a:rPr>
              <a:t>https://spring.io/projects/spring-security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 로그인 처리 : security-context.xml</a:t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311700" y="12663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UserDetailsService </a:t>
            </a:r>
            <a:r>
              <a:rPr lang="ko"/>
              <a:t>를 사용하여 </a:t>
            </a:r>
            <a:r>
              <a:rPr lang="ko"/>
              <a:t>인증과 권한에 대한 처리.</a:t>
            </a:r>
            <a:endParaRPr/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0425"/>
            <a:ext cx="8839200" cy="210040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/>
          <p:nvPr/>
        </p:nvSpPr>
        <p:spPr>
          <a:xfrm>
            <a:off x="5246125" y="2055950"/>
            <a:ext cx="1447200" cy="638700"/>
          </a:xfrm>
          <a:prstGeom prst="wedgeRoundRectCallout">
            <a:avLst>
              <a:gd fmla="val -49467" name="adj1"/>
              <a:gd fmla="val 8367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패스워드 인코딩 처리 없이 사용할 경우</a:t>
            </a:r>
            <a:endParaRPr sz="1200"/>
          </a:p>
        </p:txBody>
      </p:sp>
      <p:sp>
        <p:nvSpPr>
          <p:cNvPr id="373" name="Google Shape;373;p52"/>
          <p:cNvSpPr/>
          <p:nvPr/>
        </p:nvSpPr>
        <p:spPr>
          <a:xfrm>
            <a:off x="7279750" y="3579950"/>
            <a:ext cx="1799700" cy="930600"/>
          </a:xfrm>
          <a:prstGeom prst="wedgeRoundRectCallout">
            <a:avLst>
              <a:gd fmla="val -16476" name="adj1"/>
              <a:gd fmla="val -86259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성공시 부여되는 권한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479625" y="4243650"/>
            <a:ext cx="6472800" cy="623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Spring Security 5 부터는 반드시 PasswordEncoder 를 사용해야 함.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임시방편으로 포매팅 지정을 위와 같이 사용 가능  </a:t>
            </a:r>
            <a:r>
              <a:rPr lang="ko" u="sng">
                <a:solidFill>
                  <a:schemeClr val="hlink"/>
                </a:solidFill>
                <a:hlinkClick r:id="rId4"/>
              </a:rPr>
              <a:t>공식 링크 참조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311700" y="1266325"/>
            <a:ext cx="49953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/sample/member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에서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id:member,pw:member 로 로그인 하면 </a:t>
            </a:r>
            <a:br>
              <a:rPr lang="ko"/>
            </a:br>
            <a:r>
              <a:rPr lang="ko"/>
              <a:t>정상페이지 보임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이후 리로딩 해도 보임</a:t>
            </a:r>
            <a:endParaRPr/>
          </a:p>
        </p:txBody>
      </p:sp>
      <p:sp>
        <p:nvSpPr>
          <p:cNvPr id="381" name="Google Shape;381;p53"/>
          <p:cNvSpPr/>
          <p:nvPr/>
        </p:nvSpPr>
        <p:spPr>
          <a:xfrm>
            <a:off x="4055575" y="562400"/>
            <a:ext cx="1564500" cy="858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재가동</a:t>
            </a:r>
            <a:endParaRPr/>
          </a:p>
        </p:txBody>
      </p:sp>
      <p:pic>
        <p:nvPicPr>
          <p:cNvPr id="382" name="Google Shape;3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3025225"/>
            <a:ext cx="53530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204" y="771425"/>
            <a:ext cx="1963400" cy="1437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4" name="Google Shape;384;p53"/>
          <p:cNvSpPr/>
          <p:nvPr/>
        </p:nvSpPr>
        <p:spPr>
          <a:xfrm>
            <a:off x="7146750" y="2285925"/>
            <a:ext cx="644100" cy="66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11700" y="64025"/>
            <a:ext cx="5271600" cy="1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크롬에서 로그 아웃 처리. </a:t>
            </a:r>
            <a:br>
              <a:rPr lang="ko"/>
            </a:br>
            <a:r>
              <a:rPr lang="ko" sz="1800"/>
              <a:t>(수동으로 세션 삭제)</a:t>
            </a:r>
            <a:endParaRPr sz="1800"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2902500" y="656725"/>
            <a:ext cx="24696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크롬에서 확인</a:t>
            </a:r>
            <a:endParaRPr/>
          </a:p>
        </p:txBody>
      </p:sp>
      <p:pic>
        <p:nvPicPr>
          <p:cNvPr id="391" name="Google Shape;3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0" y="1239825"/>
            <a:ext cx="5722000" cy="339240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2" name="Google Shape;39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399" y="542825"/>
            <a:ext cx="2393801" cy="201355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54"/>
          <p:cNvSpPr/>
          <p:nvPr/>
        </p:nvSpPr>
        <p:spPr>
          <a:xfrm>
            <a:off x="5723700" y="1717225"/>
            <a:ext cx="910200" cy="6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4"/>
          <p:cNvSpPr/>
          <p:nvPr/>
        </p:nvSpPr>
        <p:spPr>
          <a:xfrm>
            <a:off x="7638550" y="2532325"/>
            <a:ext cx="623700" cy="41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700" y="3400225"/>
            <a:ext cx="2435237" cy="16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 txBox="1"/>
          <p:nvPr/>
        </p:nvSpPr>
        <p:spPr>
          <a:xfrm>
            <a:off x="6544425" y="2817650"/>
            <a:ext cx="25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/sample/member 다시 요청하면 로그인 창 뜬다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여러권한을 가지는 사용자 설정</a:t>
            </a:r>
            <a:endParaRPr/>
          </a:p>
        </p:txBody>
      </p:sp>
      <p:sp>
        <p:nvSpPr>
          <p:cNvPr id="402" name="Google Shape;402;p55"/>
          <p:cNvSpPr txBox="1"/>
          <p:nvPr>
            <p:ph idx="1" type="body"/>
          </p:nvPr>
        </p:nvSpPr>
        <p:spPr>
          <a:xfrm>
            <a:off x="311700" y="12663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/sample/admin</a:t>
            </a:r>
            <a:r>
              <a:rPr lang="ko"/>
              <a:t>  요청 처리 를 위한 세팅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</a:t>
            </a:r>
            <a:endParaRPr/>
          </a:p>
        </p:txBody>
      </p:sp>
      <p:pic>
        <p:nvPicPr>
          <p:cNvPr id="408" name="Google Shape;4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225"/>
            <a:ext cx="6581674" cy="235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3450"/>
            <a:ext cx="9061875" cy="128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56"/>
          <p:cNvCxnSpPr/>
          <p:nvPr/>
        </p:nvCxnSpPr>
        <p:spPr>
          <a:xfrm rot="10800000">
            <a:off x="5971750" y="2464275"/>
            <a:ext cx="2382600" cy="16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416" name="Google Shape;416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/sample/admin </a:t>
            </a:r>
            <a:r>
              <a:rPr lang="ko"/>
              <a:t>  요청후 로그인  동작 확인하기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admin 로그인후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/sample/member</a:t>
            </a:r>
            <a:r>
              <a:rPr lang="ko"/>
              <a:t> 페이지도 열어보자 → 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admin 은 ROLE_MEMBER, ROLE_ADMIN 둘다 가지고 있기 때문에 가능!</a:t>
            </a:r>
            <a:endParaRPr/>
          </a:p>
        </p:txBody>
      </p:sp>
      <p:sp>
        <p:nvSpPr>
          <p:cNvPr id="417" name="Google Shape;417;p57"/>
          <p:cNvSpPr/>
          <p:nvPr/>
        </p:nvSpPr>
        <p:spPr>
          <a:xfrm>
            <a:off x="2760175" y="486200"/>
            <a:ext cx="1564500" cy="450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재가동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423" name="Google Shape;423;p58"/>
          <p:cNvSpPr txBox="1"/>
          <p:nvPr>
            <p:ph idx="1" type="body"/>
          </p:nvPr>
        </p:nvSpPr>
        <p:spPr>
          <a:xfrm>
            <a:off x="311700" y="1266325"/>
            <a:ext cx="5199900" cy="23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</a:t>
            </a:r>
            <a:r>
              <a:rPr b="1" lang="ko"/>
              <a:t>로그아웃</a:t>
            </a:r>
            <a:r>
              <a:rPr lang="ko"/>
              <a:t> 한뒤.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/sample/member 에 로그인 한뒤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/sample/admin 을 요청하면 어케 되는지 보자.</a:t>
            </a:r>
            <a:endParaRPr/>
          </a:p>
        </p:txBody>
      </p:sp>
      <p:pic>
        <p:nvPicPr>
          <p:cNvPr id="424" name="Google Shape;4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800" y="2419350"/>
            <a:ext cx="3327601" cy="205062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8"/>
          <p:cNvSpPr/>
          <p:nvPr/>
        </p:nvSpPr>
        <p:spPr>
          <a:xfrm>
            <a:off x="4887850" y="3313100"/>
            <a:ext cx="695400" cy="2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8"/>
          <p:cNvSpPr/>
          <p:nvPr/>
        </p:nvSpPr>
        <p:spPr>
          <a:xfrm>
            <a:off x="2392800" y="3763050"/>
            <a:ext cx="2566800" cy="869100"/>
          </a:xfrm>
          <a:prstGeom prst="wedgeRoundRectCallout">
            <a:avLst>
              <a:gd fmla="val 64335" name="adj1"/>
              <a:gd fmla="val -2882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권한관련 오류는 403 에러 발생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접근 제한 메세지 처리</a:t>
            </a:r>
            <a:endParaRPr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311700" y="961525"/>
            <a:ext cx="85206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위와 같이 권한이 없는 상황에서의 에러 메세지 처리를 </a:t>
            </a:r>
            <a:r>
              <a:rPr b="1" lang="ko"/>
              <a:t>AccessDeniedHandler</a:t>
            </a:r>
            <a:r>
              <a:rPr lang="ko"/>
              <a:t> 를 통해 직접 구현 가능</a:t>
            </a:r>
            <a:br>
              <a:rPr lang="ko"/>
            </a:br>
            <a:br>
              <a:rPr lang="ko"/>
            </a:br>
            <a:r>
              <a:rPr lang="ko"/>
              <a:t>우선 </a:t>
            </a:r>
            <a:r>
              <a:rPr b="1" lang="ko"/>
              <a:t>security-context.xml </a:t>
            </a:r>
            <a:r>
              <a:rPr lang="ko"/>
              <a:t>에 아래 추가</a:t>
            </a:r>
            <a:endParaRPr/>
          </a:p>
        </p:txBody>
      </p:sp>
      <p:pic>
        <p:nvPicPr>
          <p:cNvPr id="433" name="Google Shape;4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00" y="2317650"/>
            <a:ext cx="6619250" cy="11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9"/>
          <p:cNvSpPr txBox="1"/>
          <p:nvPr/>
        </p:nvSpPr>
        <p:spPr>
          <a:xfrm>
            <a:off x="511275" y="3640325"/>
            <a:ext cx="82113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&lt;access-denied-handler&gt; 는  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1. AccessDeniedHandler 객체를 지정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하거나,  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2.  error-page 지정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가능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위의 경우 권한 에러 발생시 /accessError  URI 로  에러 화면 지정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59"/>
          <p:cNvSpPr/>
          <p:nvPr/>
        </p:nvSpPr>
        <p:spPr>
          <a:xfrm>
            <a:off x="6350125" y="4131150"/>
            <a:ext cx="2239500" cy="838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권한 에러화면 다룰 컨트롤러 제적하자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77725"/>
            <a:ext cx="8839201" cy="2304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CommonController.java 생성</a:t>
            </a:r>
            <a:endParaRPr/>
          </a:p>
        </p:txBody>
      </p:sp>
      <p:sp>
        <p:nvSpPr>
          <p:cNvPr id="442" name="Google Shape;442;p60"/>
          <p:cNvSpPr txBox="1"/>
          <p:nvPr/>
        </p:nvSpPr>
        <p:spPr>
          <a:xfrm>
            <a:off x="358875" y="1221475"/>
            <a:ext cx="5409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com.lec.stc18_security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 패키지에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60"/>
          <p:cNvSpPr/>
          <p:nvPr/>
        </p:nvSpPr>
        <p:spPr>
          <a:xfrm>
            <a:off x="6094475" y="956725"/>
            <a:ext cx="2157600" cy="1002000"/>
          </a:xfrm>
          <a:prstGeom prst="wedgeRoundRectCallout">
            <a:avLst>
              <a:gd fmla="val -78436" name="adj1"/>
              <a:gd fmla="val 5715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재시작 필요!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권한 에러 페이지 뷰 jsp 작성</a:t>
            </a:r>
            <a:endParaRPr/>
          </a:p>
        </p:txBody>
      </p:sp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311700" y="1037725"/>
            <a:ext cx="8520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views/accessError.jsp</a:t>
            </a:r>
            <a:r>
              <a:rPr lang="ko"/>
              <a:t> 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8525"/>
            <a:ext cx="8839201" cy="322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09600"/>
            <a:ext cx="5766193" cy="39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6235975" y="1744825"/>
            <a:ext cx="2222700" cy="540600"/>
          </a:xfrm>
          <a:prstGeom prst="wedgeRoundRectCallout">
            <a:avLst>
              <a:gd fmla="val -232941" name="adj1"/>
              <a:gd fmla="val -712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최신버젼 확인 가능.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388375" y="3421225"/>
            <a:ext cx="2222700" cy="650100"/>
          </a:xfrm>
          <a:prstGeom prst="wedgeRoundRectCallout">
            <a:avLst>
              <a:gd fmla="val -97088" name="adj1"/>
              <a:gd fmla="val -4936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GA </a:t>
            </a:r>
            <a:r>
              <a:rPr lang="ko"/>
              <a:t>(General availability)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release </a:t>
            </a:r>
            <a:br>
              <a:rPr lang="ko"/>
            </a:br>
            <a:r>
              <a:rPr lang="ko"/>
              <a:t>가장 안정된 버젼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051075" y="4280600"/>
            <a:ext cx="2805600" cy="425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참조 :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Software Release Lifecycle</a:t>
            </a:r>
            <a:endParaRPr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311700" y="1266325"/>
            <a:ext cx="46887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서버재시작,  브라우저에서는 로그아웃 처리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/sample/member 로 로그인 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/sample/admin 페이지 요청하면? → </a:t>
            </a:r>
            <a:br>
              <a:rPr lang="ko"/>
            </a:br>
            <a:br>
              <a:rPr lang="ko"/>
            </a:br>
            <a:r>
              <a:rPr lang="ko"/>
              <a:t>콘솔창의 메세지도 확인하자(길~다)</a:t>
            </a:r>
            <a:br>
              <a:rPr lang="ko"/>
            </a:br>
            <a:endParaRPr/>
          </a:p>
        </p:txBody>
      </p:sp>
      <p:pic>
        <p:nvPicPr>
          <p:cNvPr id="457" name="Google Shape;4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359" y="1884624"/>
            <a:ext cx="3418065" cy="152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8" name="Google Shape;45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875" y="1418722"/>
            <a:ext cx="3569725" cy="4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/>
          <p:nvPr/>
        </p:nvSpPr>
        <p:spPr>
          <a:xfrm>
            <a:off x="6360350" y="889625"/>
            <a:ext cx="2055300" cy="529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URI 변화는 없슴에 주목</a:t>
            </a:r>
            <a:endParaRPr/>
          </a:p>
        </p:txBody>
      </p:sp>
      <p:sp>
        <p:nvSpPr>
          <p:cNvPr id="460" name="Google Shape;460;p62"/>
          <p:cNvSpPr txBox="1"/>
          <p:nvPr/>
        </p:nvSpPr>
        <p:spPr>
          <a:xfrm>
            <a:off x="144150" y="3461875"/>
            <a:ext cx="5634300" cy="152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access Denied : org.springframework.security.authentication.UsernamePasswordAuthenticationToken@ff708b41: Principal: org.springframework.security.core.userdetails.User@bfc28a9a: Username: member; Password: [PROTECTED]; Enabled: true; AccountNonExpired: true; credentialsNonExpired: true; AccountNonLocked: true; Granted Authorities: ROLE_MEMBER; Credentials: [PROTECTED]; Authenticated: true; Details: org.springframework.security.web.authentication.WebAuthenticationDetails@ffff4c9c: RemoteIpAddress: 0:0:0:0:0:0:0:1; SessionId: 1BD8CE001C35543273685CFB13CC5A30; Granted Authorities: ROLE_MEMBER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AccessDeniedHandler 구현하기</a:t>
            </a:r>
            <a:endParaRPr/>
          </a:p>
        </p:txBody>
      </p:sp>
      <p:sp>
        <p:nvSpPr>
          <p:cNvPr id="466" name="Google Shape;466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접근제한 처리를 다양하게 구현하려면 , 직접 AccessDeniedHandler 구현하는 방법이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가령, 접근 제한 발생시 쿠키나 세션에 특정한 작업을 하거나 HttpServletResponse 에 특정한 헤더 정보를 추가하는 등의 행위를 할 경우 </a:t>
            </a:r>
            <a:r>
              <a:rPr lang="ko"/>
              <a:t>AccessDeniedHandler 를 구현하여 처리 가능.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작성</a:t>
            </a:r>
            <a:endParaRPr/>
          </a:p>
        </p:txBody>
      </p:sp>
      <p:sp>
        <p:nvSpPr>
          <p:cNvPr id="472" name="Google Shape;472;p64"/>
          <p:cNvSpPr txBox="1"/>
          <p:nvPr>
            <p:ph idx="1" type="body"/>
          </p:nvPr>
        </p:nvSpPr>
        <p:spPr>
          <a:xfrm>
            <a:off x="3420275" y="519850"/>
            <a:ext cx="48930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패키지: </a:t>
            </a:r>
            <a:r>
              <a:rPr b="1" lang="ko"/>
              <a:t>com.lec.sts18_security.security</a:t>
            </a:r>
            <a:br>
              <a:rPr lang="ko"/>
            </a:br>
            <a:r>
              <a:rPr lang="ko"/>
              <a:t>클래스: </a:t>
            </a:r>
            <a:r>
              <a:rPr b="1" lang="ko"/>
              <a:t>CustomAccessDeniedHandler</a:t>
            </a:r>
            <a:br>
              <a:rPr lang="ko"/>
            </a:br>
            <a:r>
              <a:rPr lang="ko"/>
              <a:t>인터페이스: </a:t>
            </a:r>
            <a:r>
              <a:rPr b="1" lang="ko"/>
              <a:t>AccessDeniedHandler</a:t>
            </a:r>
            <a:endParaRPr b="1"/>
          </a:p>
        </p:txBody>
      </p:sp>
      <p:pic>
        <p:nvPicPr>
          <p:cNvPr id="473" name="Google Shape;47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1350"/>
            <a:ext cx="8839199" cy="222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수정</a:t>
            </a:r>
            <a:endParaRPr/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00025"/>
            <a:ext cx="7919679" cy="391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65"/>
          <p:cNvCxnSpPr/>
          <p:nvPr/>
        </p:nvCxnSpPr>
        <p:spPr>
          <a:xfrm rot="10800000">
            <a:off x="2760825" y="1186275"/>
            <a:ext cx="1994100" cy="314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</a:t>
            </a:r>
            <a:endParaRPr/>
          </a:p>
        </p:txBody>
      </p:sp>
      <p:sp>
        <p:nvSpPr>
          <p:cNvPr id="486" name="Google Shape;486;p66"/>
          <p:cNvSpPr txBox="1"/>
          <p:nvPr>
            <p:ph idx="1" type="body"/>
          </p:nvPr>
        </p:nvSpPr>
        <p:spPr>
          <a:xfrm>
            <a:off x="311700" y="1266325"/>
            <a:ext cx="37173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재시작!   브라우저 로그 아웃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/sample/member 로그인후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/sample/admin 페이지 요청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4775"/>
            <a:ext cx="3443500" cy="11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025" y="1361125"/>
            <a:ext cx="38671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6"/>
          <p:cNvSpPr/>
          <p:nvPr/>
        </p:nvSpPr>
        <p:spPr>
          <a:xfrm>
            <a:off x="4969675" y="695350"/>
            <a:ext cx="1881600" cy="623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변화 발생!</a:t>
            </a:r>
            <a:endParaRPr/>
          </a:p>
        </p:txBody>
      </p:sp>
      <p:sp>
        <p:nvSpPr>
          <p:cNvPr id="490" name="Google Shape;490;p66"/>
          <p:cNvSpPr/>
          <p:nvPr/>
        </p:nvSpPr>
        <p:spPr>
          <a:xfrm>
            <a:off x="6684425" y="3294400"/>
            <a:ext cx="2146800" cy="945900"/>
          </a:xfrm>
          <a:prstGeom prst="wedgeRoundRectCallout">
            <a:avLst>
              <a:gd fmla="val -46039" name="adj1"/>
              <a:gd fmla="val -11628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${SPRING_SECURITY_403_EXCEPTION.getMessage() } 값은 안보인다.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커스텀 로그인 페이지</a:t>
            </a:r>
            <a:endParaRPr/>
          </a:p>
        </p:txBody>
      </p:sp>
      <p:sp>
        <p:nvSpPr>
          <p:cNvPr id="496" name="Google Shape;496;p67"/>
          <p:cNvSpPr txBox="1"/>
          <p:nvPr>
            <p:ph idx="1" type="body"/>
          </p:nvPr>
        </p:nvSpPr>
        <p:spPr>
          <a:xfrm>
            <a:off x="311700" y="1266325"/>
            <a:ext cx="8520600" cy="1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스프링에서 제공하는 기본 로그인 페이지를 보았으나..</a:t>
            </a:r>
            <a:br>
              <a:rPr lang="ko"/>
            </a:br>
            <a:r>
              <a:rPr lang="ko"/>
              <a:t>이는 테스트 단계에서만 잠시 사용할뿐..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직접 제작한 로그인 페이지를 작성하여 제공 가능</a:t>
            </a:r>
            <a:br>
              <a:rPr lang="ko"/>
            </a:br>
            <a:r>
              <a:rPr lang="ko"/>
              <a:t>(직전 예제의 권한제한 페이지와 유사)</a:t>
            </a:r>
            <a:br>
              <a:rPr lang="ko"/>
            </a:br>
            <a:br>
              <a:rPr lang="ko"/>
            </a:br>
            <a:endParaRPr/>
          </a:p>
        </p:txBody>
      </p:sp>
      <p:pic>
        <p:nvPicPr>
          <p:cNvPr id="497" name="Google Shape;49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13725"/>
            <a:ext cx="5958900" cy="3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275" y="1693525"/>
            <a:ext cx="2435237" cy="16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수정</a:t>
            </a:r>
            <a:endParaRPr/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311700" y="1266325"/>
            <a:ext cx="85206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9225"/>
            <a:ext cx="8839199" cy="81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CommonController.java 에 추가</a:t>
            </a:r>
            <a:endParaRPr/>
          </a:p>
        </p:txBody>
      </p:sp>
      <p:pic>
        <p:nvPicPr>
          <p:cNvPr id="511" name="Google Shape;51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8839200" cy="361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375"/>
            <a:ext cx="7820601" cy="41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0"/>
          <p:cNvSpPr txBox="1"/>
          <p:nvPr>
            <p:ph type="title"/>
          </p:nvPr>
        </p:nvSpPr>
        <p:spPr>
          <a:xfrm>
            <a:off x="123875" y="-10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views/customLogin.jsp 추가</a:t>
            </a:r>
            <a:endParaRPr/>
          </a:p>
        </p:txBody>
      </p:sp>
      <p:sp>
        <p:nvSpPr>
          <p:cNvPr id="518" name="Google Shape;518;p70"/>
          <p:cNvSpPr/>
          <p:nvPr/>
        </p:nvSpPr>
        <p:spPr>
          <a:xfrm>
            <a:off x="4325450" y="1269950"/>
            <a:ext cx="3896100" cy="1370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규칙!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값이 </a:t>
            </a:r>
            <a:r>
              <a:rPr b="1" lang="ko"/>
              <a:t>/login </a:t>
            </a:r>
            <a:r>
              <a:rPr lang="ko"/>
              <a:t>  </a:t>
            </a:r>
            <a:br>
              <a:rPr lang="ko"/>
            </a:br>
            <a:r>
              <a:rPr lang="ko"/>
              <a:t>반드시</a:t>
            </a:r>
            <a:r>
              <a:rPr b="1" lang="ko"/>
              <a:t> POST</a:t>
            </a:r>
            <a:r>
              <a:rPr lang="ko"/>
              <a:t> 로 submit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name 값은 </a:t>
            </a:r>
            <a:r>
              <a:rPr b="1" lang="ko"/>
              <a:t>‘username’ </a:t>
            </a:r>
            <a:r>
              <a:rPr lang="ko"/>
              <a:t>  / </a:t>
            </a:r>
            <a:r>
              <a:rPr b="1" lang="ko"/>
              <a:t> ‘password’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0"/>
          <p:cNvSpPr/>
          <p:nvPr/>
        </p:nvSpPr>
        <p:spPr>
          <a:xfrm>
            <a:off x="6738700" y="3468475"/>
            <a:ext cx="1973700" cy="419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소스보기 확인해보자</a:t>
            </a:r>
            <a:endParaRPr/>
          </a:p>
        </p:txBody>
      </p:sp>
      <p:sp>
        <p:nvSpPr>
          <p:cNvPr id="520" name="Google Shape;520;p70"/>
          <p:cNvSpPr/>
          <p:nvPr/>
        </p:nvSpPr>
        <p:spPr>
          <a:xfrm>
            <a:off x="2418100" y="4355275"/>
            <a:ext cx="4128300" cy="654600"/>
          </a:xfrm>
          <a:prstGeom prst="wedgeRoundRectCallout">
            <a:avLst>
              <a:gd fmla="val -21726" name="adj1"/>
              <a:gd fmla="val -7142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CSRF 보호 기능이있는 springSecurityFilterChain을 사용하고 있습니다. 즉, POST 요청을 통해 양식을 보낼 때 토큰을 보내야 합니다.  </a:t>
            </a:r>
            <a:br>
              <a:rPr lang="ko" sz="900"/>
            </a:br>
            <a:r>
              <a:rPr lang="ko" sz="900"/>
              <a:t>만약 이 토큰이 없는 경우 access denied 됨.</a:t>
            </a:r>
            <a:endParaRPr sz="9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11700" y="1266325"/>
            <a:ext cx="2226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재가동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/sample/member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375" y="744525"/>
            <a:ext cx="5428567" cy="29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 + Secutiry 관련 세팅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성공 : AuthenticationSuccessHandler</a:t>
            </a:r>
            <a:endParaRPr/>
          </a:p>
        </p:txBody>
      </p:sp>
      <p:sp>
        <p:nvSpPr>
          <p:cNvPr id="533" name="Google Shape;533;p72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</a:rPr>
              <a:t>로그인 성공 이후</a:t>
            </a:r>
            <a:r>
              <a:rPr lang="ko"/>
              <a:t>에 특정한 동작을 수행할 경우.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가령 </a:t>
            </a:r>
            <a:br>
              <a:rPr lang="ko"/>
            </a:br>
            <a:r>
              <a:rPr lang="ko"/>
              <a:t>admin 으로 로그인 했다면 어떤 경로로 로그인 페이지 들어오건, </a:t>
            </a:r>
            <a:br>
              <a:rPr lang="ko"/>
            </a:br>
            <a:r>
              <a:rPr lang="ko"/>
              <a:t>무조건 /sample/admin 으로 이동하게 한다든지..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별도의 쿠키등을 생성해서 처리케 한다든지..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이를 위해 스프링 시큐리티는 </a:t>
            </a:r>
            <a:r>
              <a:rPr b="1" lang="ko"/>
              <a:t>AuthenticationSuccessHandler </a:t>
            </a:r>
            <a:r>
              <a:rPr lang="ko"/>
              <a:t>를 구현하여 설정 가능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CustomLoginSuccessHandler.java 생성</a:t>
            </a:r>
            <a:endParaRPr/>
          </a:p>
        </p:txBody>
      </p:sp>
      <p:pic>
        <p:nvPicPr>
          <p:cNvPr id="539" name="Google Shape;5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649" y="727599"/>
            <a:ext cx="6196000" cy="42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6900" y="1190125"/>
            <a:ext cx="3749700" cy="27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패키지 : </a:t>
            </a:r>
            <a:r>
              <a:rPr b="1" lang="ko" sz="1400"/>
              <a:t>com.lec.sts18_security.security</a:t>
            </a:r>
            <a:r>
              <a:rPr lang="ko" sz="1400"/>
              <a:t> </a:t>
            </a:r>
            <a:br>
              <a:rPr lang="ko" sz="1400"/>
            </a:br>
            <a:r>
              <a:rPr lang="ko" sz="1400"/>
              <a:t>인터페이스 : </a:t>
            </a:r>
            <a:r>
              <a:rPr b="1" lang="ko" sz="1400"/>
              <a:t>AuthenticationSuccessHandler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에 설정</a:t>
            </a:r>
            <a:endParaRPr/>
          </a:p>
        </p:txBody>
      </p:sp>
      <p:pic>
        <p:nvPicPr>
          <p:cNvPr id="546" name="Google Shape;5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7625"/>
            <a:ext cx="686349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/>
          <p:nvPr>
            <p:ph type="title"/>
          </p:nvPr>
        </p:nvSpPr>
        <p:spPr>
          <a:xfrm>
            <a:off x="6900" y="292625"/>
            <a:ext cx="247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동작확인. </a:t>
            </a:r>
            <a:endParaRPr/>
          </a:p>
        </p:txBody>
      </p:sp>
      <p:sp>
        <p:nvSpPr>
          <p:cNvPr id="552" name="Google Shape;552;p75"/>
          <p:cNvSpPr txBox="1"/>
          <p:nvPr>
            <p:ph idx="1" type="body"/>
          </p:nvPr>
        </p:nvSpPr>
        <p:spPr>
          <a:xfrm>
            <a:off x="2772400" y="437225"/>
            <a:ext cx="46320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80000"/>
                </a:solidFill>
              </a:rPr>
              <a:t>서버 재시작</a:t>
            </a:r>
            <a:r>
              <a:rPr lang="ko"/>
              <a:t>, </a:t>
            </a:r>
            <a:endParaRPr/>
          </a:p>
        </p:txBody>
      </p:sp>
      <p:pic>
        <p:nvPicPr>
          <p:cNvPr id="553" name="Google Shape;553;p75"/>
          <p:cNvPicPr preferRelativeResize="0"/>
          <p:nvPr/>
        </p:nvPicPr>
        <p:blipFill rotWithShape="1">
          <a:blip r:embed="rId3">
            <a:alphaModFix/>
          </a:blip>
          <a:srcRect b="0" l="0" r="0" t="34972"/>
          <a:stretch/>
        </p:blipFill>
        <p:spPr>
          <a:xfrm>
            <a:off x="304800" y="1385127"/>
            <a:ext cx="3658276" cy="160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5"/>
          <p:cNvPicPr preferRelativeResize="0"/>
          <p:nvPr/>
        </p:nvPicPr>
        <p:blipFill rotWithShape="1">
          <a:blip r:embed="rId3">
            <a:alphaModFix/>
          </a:blip>
          <a:srcRect b="87708" l="0" r="0" t="0"/>
          <a:stretch/>
        </p:blipFill>
        <p:spPr>
          <a:xfrm>
            <a:off x="304800" y="998575"/>
            <a:ext cx="3658276" cy="30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5"/>
          <p:cNvPicPr preferRelativeResize="0"/>
          <p:nvPr/>
        </p:nvPicPr>
        <p:blipFill rotWithShape="1">
          <a:blip r:embed="rId4">
            <a:alphaModFix/>
          </a:blip>
          <a:srcRect b="0" l="0" r="0" t="64206"/>
          <a:stretch/>
        </p:blipFill>
        <p:spPr>
          <a:xfrm>
            <a:off x="228600" y="3630520"/>
            <a:ext cx="4103451" cy="53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5"/>
          <p:cNvPicPr preferRelativeResize="0"/>
          <p:nvPr/>
        </p:nvPicPr>
        <p:blipFill rotWithShape="1">
          <a:blip r:embed="rId4">
            <a:alphaModFix/>
          </a:blip>
          <a:srcRect b="74448" l="0" r="0" t="0"/>
          <a:stretch/>
        </p:blipFill>
        <p:spPr>
          <a:xfrm>
            <a:off x="228600" y="3245325"/>
            <a:ext cx="4103451" cy="38519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5"/>
          <p:cNvSpPr/>
          <p:nvPr/>
        </p:nvSpPr>
        <p:spPr>
          <a:xfrm>
            <a:off x="1787450" y="2808050"/>
            <a:ext cx="778200" cy="4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75"/>
          <p:cNvPicPr preferRelativeResize="0"/>
          <p:nvPr/>
        </p:nvPicPr>
        <p:blipFill rotWithShape="1">
          <a:blip r:embed="rId5">
            <a:alphaModFix/>
          </a:blip>
          <a:srcRect b="90191" l="0" r="0" t="0"/>
          <a:stretch/>
        </p:blipFill>
        <p:spPr>
          <a:xfrm>
            <a:off x="5017850" y="931625"/>
            <a:ext cx="4004364" cy="2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5"/>
          <p:cNvPicPr preferRelativeResize="0"/>
          <p:nvPr/>
        </p:nvPicPr>
        <p:blipFill rotWithShape="1">
          <a:blip r:embed="rId6">
            <a:alphaModFix/>
          </a:blip>
          <a:srcRect b="0" l="0" r="0" t="32564"/>
          <a:stretch/>
        </p:blipFill>
        <p:spPr>
          <a:xfrm>
            <a:off x="5155382" y="1200825"/>
            <a:ext cx="3866830" cy="178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75"/>
          <p:cNvPicPr preferRelativeResize="0"/>
          <p:nvPr/>
        </p:nvPicPr>
        <p:blipFill rotWithShape="1">
          <a:blip r:embed="rId7">
            <a:alphaModFix/>
          </a:blip>
          <a:srcRect b="0" l="0" r="0" t="59514"/>
          <a:stretch/>
        </p:blipFill>
        <p:spPr>
          <a:xfrm>
            <a:off x="5162750" y="3536223"/>
            <a:ext cx="3677385" cy="55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5"/>
          <p:cNvPicPr preferRelativeResize="0"/>
          <p:nvPr/>
        </p:nvPicPr>
        <p:blipFill rotWithShape="1">
          <a:blip r:embed="rId7">
            <a:alphaModFix/>
          </a:blip>
          <a:srcRect b="81156" l="0" r="0" t="0"/>
          <a:stretch/>
        </p:blipFill>
        <p:spPr>
          <a:xfrm>
            <a:off x="5212065" y="3276653"/>
            <a:ext cx="3677385" cy="25957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5"/>
          <p:cNvSpPr/>
          <p:nvPr/>
        </p:nvSpPr>
        <p:spPr>
          <a:xfrm>
            <a:off x="6791525" y="2858450"/>
            <a:ext cx="778200" cy="4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75"/>
          <p:cNvPicPr preferRelativeResize="0"/>
          <p:nvPr/>
        </p:nvPicPr>
        <p:blipFill rotWithShape="1">
          <a:blip r:embed="rId8">
            <a:alphaModFix/>
          </a:blip>
          <a:srcRect b="39911" l="0" r="0" t="0"/>
          <a:stretch/>
        </p:blipFill>
        <p:spPr>
          <a:xfrm>
            <a:off x="436325" y="4202650"/>
            <a:ext cx="3330980" cy="7074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4" name="Google Shape;564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8963" y="4170123"/>
            <a:ext cx="4347250" cy="7967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5" name="Google Shape;565;p75"/>
          <p:cNvSpPr/>
          <p:nvPr/>
        </p:nvSpPr>
        <p:spPr>
          <a:xfrm>
            <a:off x="3646150" y="4287875"/>
            <a:ext cx="1196100" cy="632100"/>
          </a:xfrm>
          <a:prstGeom prst="leftRightArrow">
            <a:avLst>
              <a:gd fmla="val 66160" name="adj1"/>
              <a:gd fmla="val 23073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콘솔확인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로그아웃처리 : LogoutSuccessHandler</a:t>
            </a:r>
            <a:endParaRPr/>
          </a:p>
        </p:txBody>
      </p:sp>
      <p:sp>
        <p:nvSpPr>
          <p:cNvPr id="571" name="Google Shape;571;p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로그인 과 마찬가지로 특정한 URI 를 지정하고,  로그아웃 처리 후 직접 로직을 처리할 수 있는 핸들러를 등록할수 있습니다.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7"/>
          <p:cNvSpPr txBox="1"/>
          <p:nvPr>
            <p:ph type="title"/>
          </p:nvPr>
        </p:nvSpPr>
        <p:spPr>
          <a:xfrm>
            <a:off x="311700" y="311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</a:t>
            </a:r>
            <a:endParaRPr/>
          </a:p>
        </p:txBody>
      </p:sp>
      <p:sp>
        <p:nvSpPr>
          <p:cNvPr id="577" name="Google Shape;577;p77"/>
          <p:cNvSpPr txBox="1"/>
          <p:nvPr>
            <p:ph idx="1" type="body"/>
          </p:nvPr>
        </p:nvSpPr>
        <p:spPr>
          <a:xfrm>
            <a:off x="311700" y="2485525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로그아웃을 수행할 동작 지정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로그 아웃시 세션 무효화 설정(invalid-session)이나, </a:t>
            </a:r>
            <a:br>
              <a:rPr lang="ko"/>
            </a:br>
            <a:r>
              <a:rPr lang="ko"/>
              <a:t>특정한 쿠키 지우는 작업 (delete-cookies) 지정 가능.</a:t>
            </a:r>
            <a:endParaRPr/>
          </a:p>
        </p:txBody>
      </p:sp>
      <p:pic>
        <p:nvPicPr>
          <p:cNvPr id="578" name="Google Shape;57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725"/>
            <a:ext cx="8839200" cy="79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CommonController.java 에 추가</a:t>
            </a:r>
            <a:endParaRPr/>
          </a:p>
        </p:txBody>
      </p:sp>
      <p:pic>
        <p:nvPicPr>
          <p:cNvPr id="584" name="Google Shape;58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5876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추가</a:t>
            </a:r>
            <a:endParaRPr/>
          </a:p>
        </p:txBody>
      </p:sp>
      <p:sp>
        <p:nvSpPr>
          <p:cNvPr id="590" name="Google Shape;590;p79"/>
          <p:cNvSpPr txBox="1"/>
          <p:nvPr>
            <p:ph idx="1" type="body"/>
          </p:nvPr>
        </p:nvSpPr>
        <p:spPr>
          <a:xfrm>
            <a:off x="311700" y="885325"/>
            <a:ext cx="8520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views</a:t>
            </a:r>
            <a:r>
              <a:rPr b="1" lang="ko"/>
              <a:t>/customLogout.jsp</a:t>
            </a:r>
            <a:r>
              <a:rPr lang="ko"/>
              <a:t> 파일 생성</a:t>
            </a:r>
            <a:endParaRPr/>
          </a:p>
        </p:txBody>
      </p:sp>
      <p:pic>
        <p:nvPicPr>
          <p:cNvPr id="591" name="Google Shape;59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82125"/>
            <a:ext cx="7601890" cy="34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9"/>
          <p:cNvSpPr/>
          <p:nvPr/>
        </p:nvSpPr>
        <p:spPr>
          <a:xfrm>
            <a:off x="3539400" y="1899700"/>
            <a:ext cx="4729500" cy="1324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로그아웃의 실제작업은 /customLogout 으로 처리하고</a:t>
            </a:r>
            <a:br>
              <a:rPr lang="ko"/>
            </a:br>
            <a:r>
              <a:rPr lang="ko"/>
              <a:t>POST 방식으로 진행. → CSRF 토큰값을 같이 지정 가능.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CommonController.java 수정</a:t>
            </a:r>
            <a:endParaRPr/>
          </a:p>
        </p:txBody>
      </p:sp>
      <p:pic>
        <p:nvPicPr>
          <p:cNvPr id="598" name="Google Shape;59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67437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80"/>
          <p:cNvSpPr txBox="1"/>
          <p:nvPr/>
        </p:nvSpPr>
        <p:spPr>
          <a:xfrm>
            <a:off x="827925" y="3052975"/>
            <a:ext cx="6085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80"/>
          <p:cNvSpPr/>
          <p:nvPr/>
        </p:nvSpPr>
        <p:spPr>
          <a:xfrm>
            <a:off x="4213300" y="2878175"/>
            <a:ext cx="3994500" cy="1247700"/>
          </a:xfrm>
          <a:prstGeom prst="wedgeRoundRectCallout">
            <a:avLst>
              <a:gd fmla="val -37946" name="adj1"/>
              <a:gd fmla="val -7982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이것은 안찍힐 것이다(확인!),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 로그아웃 되어 있는 상태에서 /customLogout 이 요청되면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자동으로 로그인 페이지로 이동하도록 동작한다.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 페이지 이동 링크 추가</a:t>
            </a:r>
            <a:endParaRPr/>
          </a:p>
        </p:txBody>
      </p:sp>
      <p:sp>
        <p:nvSpPr>
          <p:cNvPr id="606" name="Google Shape;606;p81"/>
          <p:cNvSpPr txBox="1"/>
          <p:nvPr>
            <p:ph idx="1" type="body"/>
          </p:nvPr>
        </p:nvSpPr>
        <p:spPr>
          <a:xfrm>
            <a:off x="311700" y="885325"/>
            <a:ext cx="8520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/sample/admin.jsp</a:t>
            </a:r>
            <a:r>
              <a:rPr lang="ko"/>
              <a:t> 과  </a:t>
            </a:r>
            <a:r>
              <a:rPr b="1" lang="ko"/>
              <a:t>/sample/member.jsp </a:t>
            </a:r>
            <a:br>
              <a:rPr lang="ko"/>
            </a:br>
            <a:r>
              <a:rPr lang="ko"/>
              <a:t>각각에  로그 아웃 이동 링크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Google Shape;60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7629"/>
            <a:ext cx="9144000" cy="115584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8" name="Google Shape;60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27375"/>
            <a:ext cx="8958175" cy="771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세팅.. 세팅이 문제 입니다.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버젼 등이 안맞는 이유로 세팅에 애먹는 경우 많습니다.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프로젝트 생성</a:t>
            </a:r>
            <a:br>
              <a:rPr lang="ko"/>
            </a:br>
            <a:r>
              <a:rPr lang="ko"/>
              <a:t>한글 처리</a:t>
            </a:r>
            <a:br>
              <a:rPr lang="ko"/>
            </a:br>
            <a:r>
              <a:rPr lang="ko"/>
              <a:t>보안 관련 라이브러리 추가</a:t>
            </a:r>
            <a:br>
              <a:rPr lang="ko"/>
            </a:br>
            <a:r>
              <a:rPr lang="ko"/>
              <a:t>스프링 설정 파일 분리</a:t>
            </a:r>
            <a:br>
              <a:rPr lang="ko"/>
            </a:br>
            <a:r>
              <a:rPr lang="ko"/>
              <a:t>보안 관련 설정 파일 만들기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2"/>
          <p:cNvSpPr txBox="1"/>
          <p:nvPr>
            <p:ph type="title"/>
          </p:nvPr>
        </p:nvSpPr>
        <p:spPr>
          <a:xfrm>
            <a:off x="235500" y="140225"/>
            <a:ext cx="211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동작확인</a:t>
            </a:r>
            <a:endParaRPr sz="2400"/>
          </a:p>
        </p:txBody>
      </p:sp>
      <p:sp>
        <p:nvSpPr>
          <p:cNvPr id="614" name="Google Shape;614;p82"/>
          <p:cNvSpPr txBox="1"/>
          <p:nvPr>
            <p:ph idx="1" type="body"/>
          </p:nvPr>
        </p:nvSpPr>
        <p:spPr>
          <a:xfrm>
            <a:off x="2162250" y="56225"/>
            <a:ext cx="1471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80000"/>
                </a:solidFill>
              </a:rPr>
              <a:t>서버 재시작</a:t>
            </a:r>
            <a:r>
              <a:rPr lang="ko"/>
              <a:t>, </a:t>
            </a:r>
            <a:endParaRPr/>
          </a:p>
        </p:txBody>
      </p:sp>
      <p:pic>
        <p:nvPicPr>
          <p:cNvPr id="615" name="Google Shape;61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425" y="640037"/>
            <a:ext cx="3668775" cy="4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925" y="182850"/>
            <a:ext cx="2954001" cy="1880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17" name="Google Shape;617;p82"/>
          <p:cNvCxnSpPr>
            <a:endCxn id="616" idx="1"/>
          </p:cNvCxnSpPr>
          <p:nvPr/>
        </p:nvCxnSpPr>
        <p:spPr>
          <a:xfrm>
            <a:off x="5231125" y="826575"/>
            <a:ext cx="709800" cy="29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8" name="Google Shape;618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025" y="1672600"/>
            <a:ext cx="2466500" cy="1046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19" name="Google Shape;619;p82"/>
          <p:cNvCxnSpPr>
            <a:endCxn id="618" idx="3"/>
          </p:cNvCxnSpPr>
          <p:nvPr/>
        </p:nvCxnSpPr>
        <p:spPr>
          <a:xfrm flipH="1">
            <a:off x="4887525" y="1905862"/>
            <a:ext cx="1150500" cy="290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0" name="Google Shape;620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8136" y="2507225"/>
            <a:ext cx="2404535" cy="10467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21" name="Google Shape;621;p82"/>
          <p:cNvCxnSpPr>
            <a:endCxn id="620" idx="1"/>
          </p:cNvCxnSpPr>
          <p:nvPr/>
        </p:nvCxnSpPr>
        <p:spPr>
          <a:xfrm>
            <a:off x="2965536" y="2576687"/>
            <a:ext cx="2922600" cy="453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2" name="Google Shape;62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9150" y="3093857"/>
            <a:ext cx="2466500" cy="172931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23" name="Google Shape;623;p82"/>
          <p:cNvCxnSpPr>
            <a:endCxn id="622" idx="3"/>
          </p:cNvCxnSpPr>
          <p:nvPr/>
        </p:nvCxnSpPr>
        <p:spPr>
          <a:xfrm flipH="1">
            <a:off x="3435650" y="3383716"/>
            <a:ext cx="2398200" cy="57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82"/>
          <p:cNvCxnSpPr>
            <a:stCxn id="622" idx="1"/>
            <a:endCxn id="615" idx="1"/>
          </p:cNvCxnSpPr>
          <p:nvPr/>
        </p:nvCxnSpPr>
        <p:spPr>
          <a:xfrm flipH="1" rot="10800000">
            <a:off x="969150" y="874816"/>
            <a:ext cx="693300" cy="3083700"/>
          </a:xfrm>
          <a:prstGeom prst="bentConnector3">
            <a:avLst>
              <a:gd fmla="val -3434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82"/>
          <p:cNvSpPr txBox="1"/>
          <p:nvPr/>
        </p:nvSpPr>
        <p:spPr>
          <a:xfrm>
            <a:off x="281975" y="1383625"/>
            <a:ext cx="1263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로그아웃이 제대로 이루어졌는지 확인 위해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url 직접 입력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82"/>
          <p:cNvSpPr txBox="1"/>
          <p:nvPr/>
        </p:nvSpPr>
        <p:spPr>
          <a:xfrm>
            <a:off x="4248975" y="2767450"/>
            <a:ext cx="1338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GET방식으로 로그아웃화면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82"/>
          <p:cNvSpPr txBox="1"/>
          <p:nvPr/>
        </p:nvSpPr>
        <p:spPr>
          <a:xfrm>
            <a:off x="3944175" y="3758050"/>
            <a:ext cx="2112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POST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방식으로 로그아웃을 하면 내부적으론 자동으로 로그인 페이지 호출함.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82"/>
          <p:cNvSpPr/>
          <p:nvPr/>
        </p:nvSpPr>
        <p:spPr>
          <a:xfrm>
            <a:off x="5955275" y="4011375"/>
            <a:ext cx="2761200" cy="622200"/>
          </a:xfrm>
          <a:prstGeom prst="wedgeRoundRectCallout">
            <a:avLst>
              <a:gd fmla="val -59508" name="adj1"/>
              <a:gd fmla="val -1562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스프링 시큐리티 기본설정이라 그렇습니다.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필효하다면 logout-success-url 속성을 이용하여 변경 가능</a:t>
            </a:r>
            <a:endParaRPr sz="900"/>
          </a:p>
        </p:txBody>
      </p:sp>
      <p:cxnSp>
        <p:nvCxnSpPr>
          <p:cNvPr id="629" name="Google Shape;629;p82"/>
          <p:cNvCxnSpPr>
            <a:stCxn id="614" idx="2"/>
            <a:endCxn id="615" idx="0"/>
          </p:cNvCxnSpPr>
          <p:nvPr/>
        </p:nvCxnSpPr>
        <p:spPr>
          <a:xfrm>
            <a:off x="2898150" y="474425"/>
            <a:ext cx="598800" cy="165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STS18_Security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프로젝트: Spring Legacy Project</a:t>
            </a:r>
            <a:br>
              <a:rPr lang="ko"/>
            </a:br>
            <a:r>
              <a:rPr lang="ko"/>
              <a:t>템플릿 : Spring MVC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base-package : </a:t>
            </a:r>
            <a:r>
              <a:rPr b="1" lang="ko"/>
              <a:t>com.lec.sts18_security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web.xml 에  utf-8 &lt;filter&gt;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804225" y="2290250"/>
            <a:ext cx="1830300" cy="107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: 5.2.1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Java : 1.8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8839200" cy="156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버젼 확인&amp;변경  → pom.xml 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949875" y="2847475"/>
            <a:ext cx="4290900" cy="749100"/>
          </a:xfrm>
          <a:prstGeom prst="wedgeRoundRectCallout">
            <a:avLst>
              <a:gd fmla="val 22297" name="adj1"/>
              <a:gd fmla="val -15916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세팅해야할 dependency 나 XML 등의 세팅이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스프링 버젼과 맞아야 합니다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275" y="2791148"/>
            <a:ext cx="3154725" cy="2140706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