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PT Sans Narrow"/>
      <p:regular r:id="rId52"/>
      <p:bold r:id="rId53"/>
    </p:embeddedFont>
    <p:embeddedFont>
      <p:font typeface="Open Sans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TSansNarrow-bold.fntdata"/><Relationship Id="rId52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55" Type="http://schemas.openxmlformats.org/officeDocument/2006/relationships/font" Target="fonts/OpenSans-bold.fntdata"/><Relationship Id="rId10" Type="http://schemas.openxmlformats.org/officeDocument/2006/relationships/slide" Target="slides/slide5.xml"/><Relationship Id="rId54" Type="http://schemas.openxmlformats.org/officeDocument/2006/relationships/font" Target="fonts/OpenSans-regular.fntdata"/><Relationship Id="rId13" Type="http://schemas.openxmlformats.org/officeDocument/2006/relationships/slide" Target="slides/slide8.xml"/><Relationship Id="rId57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56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de.lds.org/nexus/content/groups/main-repo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2c7d75a6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2c7d75a6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&lt;groupId&gt;org.mariadb.jdbc&lt;/groupId&gt;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&lt;artifactId&gt;mariadb-java-client&lt;/artifactId&gt;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&lt;version&gt;2.5.4&lt;/version&gt;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c7d75a6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c7d75a6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&lt;groupId&gt;mysql&lt;/groupId&gt;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&lt;artifactId&gt;mysql-connector-java&lt;/artifactId&gt;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&lt;version&gt;8.0.16&lt;/version&gt;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2c7d75a6b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2c7d75a6b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2c7d75a6b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2c7d75a6b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&lt;?xml version="1.0" encoding="UTF-8"?&gt;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&lt;beans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xmlns="http://www.springframework.org/schema/beans"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xmlns:xsi="http://www.w3.org/2001/XMLSchema-instance"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xmlns:beans="http://www.springframework.org/schema/beans"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xsi:schemaLocation="http://www.springframework.org/schema/beans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http://www.springframework.org/schema/beans/spring-beans.xsd"&gt;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&lt;!-- Root Context: defines shared resources visible to all other web components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&lt;!-- spring-jdbc 빈 객체 생성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&lt;!-- DataSource 객체 : Oracle--&gt;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&lt;beans:bean name="dataSource" class="org.springframework.jdbc.datasource.DriverManagerDataSource"&gt;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&lt;beans:property name="driverClassName" value="oracle.jdbc.driver.OracleDriver"/&gt;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&lt;beans:property name="url" value="jdbc:oracle:thin:@localhost:1521:XE"/&gt;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&lt;beans:property name="username" value="scott"/&gt;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&lt;beans:property name="password" value="tiger"/&gt;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&lt;!-- DataSource 객체 : MariaDB--&gt;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&lt;!--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&lt;beans:bean name="dataSource" class="org.springframework.jdbc.datasource.DriverManagerDataSource"&gt;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&lt;beans:property name="driverClassName" value="org.mariadb.jdbc.Driver"/&gt;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&lt;beans:property name="url" value="jdbc:mariadb://localhost:3306/mydb"/&gt;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&lt;beans:property name="username" value="myuser"/&gt;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&lt;beans:property name="password" value="1234"/&gt;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&lt;/beans:bean&gt;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 --&gt;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&lt;/beans&gt;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2c7d75a6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2c7d75a6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2c7d75a6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2c7d75a6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2c7d75a6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2c7d75a6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bb27fa0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8bb27fa0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2c7d75a6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2c7d75a6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2c7d75a6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2c7d75a6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2c7d75a6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2c7d75a6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c7d75a6b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2c7d75a6b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DROP TABLE authorities CASCADE CONSTRAINTS;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DROP TABLE users CASCADE CONSTRAINTS;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CREATE TABLE users(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username varchar2(50)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password varchar2(50)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enabled char(1) DEFAULT '1',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PRIMARY KEY (username)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CREATE TABLE authorities(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username varchar2(50) REFERENCES users(username),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authority varchar2(50)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PRIMARY KEY (username, authority)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/* 데이터 DML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users (username, password) VALUES ('user00', '1234');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users (username, password) VALUES ('member00', '1234');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users (username, password) VALUES ('admin00', '1234');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authorities VALUES ('user00', 'ROLE_USER');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authorities VALUES ('member00', 'ROLE_MEMBER');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authorities VALUES ('admin00', 'ROLE_MEMBER');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authorities VALUES ('admin00', 'ROLE_ADMIN');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u.username, u.password ,u.enabled, a.authority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 users u, authorities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u.username = a.username;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2c7d75a6b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2c7d75a6b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/* 데이터 DML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users (username, password) VALUES ('user00', '1234');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users (username, password) VALUES ('member00', '1234');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users (username, password) VALUES ('admin00', '1234');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authorities VALUES ('user00', 'ROLE_USER');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authorities VALUES ('member00', 'ROLE_MANAGER');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authorities VALUES ('admin00', 'ROLE_MANAGER');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INSERT INTO authorities VALUES ('admin00', 'ROLE_ADMIN');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-- 확인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u.username, u.password ,u.enabled, a.authority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FROM users u, authorities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WHERE u.username = a.username;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2c7d75a6b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2c7d75a6b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2c7d75a6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2c7d75a6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2c7d75a6b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2c7d75a6b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2c7d75a6b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2c7d75a6b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2c7d75a6b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2c7d75a6b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 class CustomNoOpPasswordEncoder implements PasswordEncoder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주어진 rawPassword 를 인코딩하여 리턴, 일반적으로, SHA-1 혹은 그 이상의 알고리즘 활용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String encode(CharSequence rawPassword)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System.out.println("encode 전 : " + rawPassword);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rawPassword.toString();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주어진 rawPassword 가 인코딩된 비번과 동일한지 판정.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@Override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public boolean matches(CharSequence rawPassword, String encodedPassword)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System.out.println("matches 수행 : " + rawPassword + "::" + encodedPassword);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return rawPassword.toString().equals(encodedPassword);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2c7d75a6b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2c7d75a6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2c7d75a6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2c7d75a6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2c7d75a6b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2c7d75a6b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c7d75a6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c7d75a6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2c7d75a6b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2c7d75a6b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2c7d75a6b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2c7d75a6b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2c7d75a6b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2c7d75a6b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DROP TABLE tbl_member_auth CASCADE CONSTRAINTS;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DROP TABLE tbl_member CASCADE CONSTRAINTS;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CREATE TABLE tbl_member (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userid varchar2(50) NOT NULL PRIMARY KEY,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userpw varchar2(100) NOT NULL,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username varchar2(100) NOT NULL,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regdate date DEFAULT SYSDATE,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updatedate date DEFAULT SYSDATE,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enabled char(1) DEFAULT '1'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CREATE TABLE tbl_member_auth (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userid varchar2(50) NOT NULL,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auth varchar2(50) NOT NULL,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CONSTRAINT fk_member_auth FOREIGN KEY(userid) REFERENCES tbl_member(userid),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PRIMARY KEY(userid, auth) -- 복합키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-- 확인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SELECT u.userid, u.userpw, u.enabled, a.auth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FROM tbl_member u, tbl_member_auth 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WHERE u.userid = a.userid;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2c7d75a6b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2c7d75a6b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2c7d75a6b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2c7d75a6b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2c7d75a6b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2c7d75a6b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2c7d75a6b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2c7d75a6b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2c7d75a6b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2c7d75a6b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java.sql.Connection;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java.sql.PreparedStatement;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java.sql.SQLException;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javax.sql.DataSource;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org.junit.After;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org.junit.Before;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org.junit.FixMethodOrder;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org.junit.Test;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org.junit.runner.RunWith;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org.junit.runners.MethodSorters;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org.springframework.beans.factory.annotation.Autowired;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org.springframework.security.crypto.password.PasswordEncoder;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org.springframework.test.context.ContextConfiguration;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import org.springframework.test.context.junit4.SpringJUnit4ClassRunner;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/*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* 스프링에서는 자동으로 클래스 간 여러 의존주입이 발생하기 때문에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* 다른 클래스에서 작성한 코드들을 사용할 수 있지만, JUnit 은 테스트 케이스 부분만 실행하기 때문에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* 빈 자동 등록이나 의존주입이 일어나지 않습니다.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* 따라서! @Service 나 @Mapper 가 붙은 클래스나 인터페이스도 쓰지 못하게 됩니다.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* 이럴때는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* @RunWith와 @ContextConfiguration을 이용합니다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*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* 위와 같이 하면 JUnit 테스트를 실행할때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* @RunWith의 SpringJUnit4ClassRunner 클래스가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* @ContextConfiguration에 적어 놓은 파일들을 같이 실행시킵니다.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* root-context.xml과 security-context.xml을 실행시켜 빈 등록과 의존 주입을 실행시키는 것입니다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*/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// 참조 https://webcoding.tistory.com/entry/Spring-%EC%8A%A4%ED%94%84%EB%A7%81-JUnit%EC%9D%84-%EC%9D%B4%EC%9A%A9%ED%95%98%EC%97%AC-%EC%BD%94%EB%93%9C-%ED%85%8C%EC%8A%A4%ED%8A%B8%ED%95%98%EA%B8%B0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@RunWith(SpringJUnit4ClassRunner.class)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@ContextConfiguration({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"file:src/main/webapp/WEB-INF/spring/root-context.xml",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"file:src/main/webapp/WEB-INF/spring/appServlet/security-context.xml"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})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@FixMethodOrder(MethodSorters.NAME_ASCENDING)  // JUnit 의 실행 순서를 메소드 이름 순으로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public class MemberTests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// 자동 주입 받을 PasswordEncoder 와 DataSource 객체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private PasswordEncoder pwencoder;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private DataSource ds;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public PasswordEncoder getPwencoder() {return pwencoder;}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@Autowired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public void setPwencoder(PasswordEncoder pwencoder) {this.pwencoder = pwencoder;}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public DataSource getDs() {return ds;}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@Autowired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public void setDs(DataSource ds) {this.ds = ds;}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Connection conn = null;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PreparedStatement pstmt = null;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final String SQL_INSERT_MEMBER = "INSERT INTO tbl_member(userid, userpw, username) VALUES (?,?,?)";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final String SQL_INSERT_AUTH = "INSERT INTO tbl_member_auth (userid, auth) VALUES (?,?)";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@Before // org.junit.Before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public void initialize()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System.out.println("MemberTests 시작");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try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conn = ds.getConnection();   // DataSource 에서 Connection 받아옴.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} catch (SQLException e)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e.printStackTrace();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}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} // end initialize()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@Test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public void testA_InsertMember()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System.out.println("testA_InsertMember() 실행");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if(conn == null) return;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int cnt = 0;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String userid = "", userpw = "", username = "";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try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pstmt = conn.prepareStatement(SQL_INSERT_MEMBER);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// 100명의 테스트용 데이터 생성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for(int i = 0; i &lt; 100; i++)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userpw = "pw" + i;   // 패스워드 pw0, pw1, ... 생성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// 일반사용자: 운영자: 관리자  80:10:10 명 생성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if(i &lt; 80)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userid = "user" + i;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username = "일반사용자" + i;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} else if (i &lt; 90)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userid = "member" + i;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username = "회원" + i;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} else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userid = "admin" + i;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username = "관리자" + i;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cnt = 0;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try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pstmt.setString(1, userid);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pstmt.setString(2, pwencoder.encode(userpw));  // 패스워드 인코딩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pstmt.setString(3, username);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cnt = pstmt.executeUpdate();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} catch(Exception e)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System.out.println(e.getMessage());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if(cnt &gt; 0)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System.out.println("INSERT_MEMBER 성공]" + userid + ":" + userpw + ":" + username);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} else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System.out.println("INSERT_MEMBER 실패]" + userid + ":" + userpw + ":" + username);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} // end for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} catch(Exception e)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e.printStackTrace();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} finally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try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if(pstmt != null)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pstmt.close();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pstmt = null;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} catch(Exception e)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e.printStackTrace();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} // end testInsertMember()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@Test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public void testB_InsertAuth()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System.out.println("testB_InsertAuth() 실행");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  if(conn == null) return;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int cnt = 0;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String userid = "", auth = "";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try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pstmt = conn.prepareStatement(SQL_INSERT_AUTH);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for(int i = 0; i &lt; 100; i++)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if(i &lt; 80)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userid = "user" + i;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auth = "ROLE_USER";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} else if(i &lt; 90)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userid = "member" + i;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auth = "ROLE_MEMBER";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} else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userid = "admin" + i;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auth = "ROLE_ADMIN";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cnt = 0;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try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pstmt.setString(1, userid);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pstmt.setString(2, auth);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cnt = pstmt.executeUpdate();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if(cnt &gt; 0)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System.out.println("INSERT_AUTH 성공] " + userid + ":" + auth);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} else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System.out.println("INSERT_AUTH 실패] " + userid + ":" + auth);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// admin 의 경우 ROLE_MEMBER 도 추가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if(userid.startsWith("admin"))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auth = "ROLE_MEMBER";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pstmt.setString(1, userid);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pstmt.setString(2, auth);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cnt = pstmt.executeUpdate();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if(cnt &gt; 0)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	System.out.println("INSERT_AUTH 성공] " + userid + ":" + auth);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} else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	System.out.println("INSERT_AUTH 실패] " + userid + ":" + auth);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} catch(Exception e)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System.out.println(e.getMessage());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} // end for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} catch(Exception e)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e.printStackTrace();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} finally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try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if(pstmt != null)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pstmt.close();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pstmt = null;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} catch(Exception e)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e.printStackTrace();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} // end testInsertAuth()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@After  //org.junit.After;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public void finalize()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  System.out.println("MemberTests 종료");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try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if(conn != null)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conn.close();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	conn = null;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} catch(Exception e)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	e.printStackTrace();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		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 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} // end class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2c7d75a6b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2c7d75a6b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7dc88e0f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7dc88e0f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2c7d75a6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2c7d75a6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dc88e0f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dc88e0f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dc88e0f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dc88e0f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&lt;!-- JDBC 사용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&lt;security:jdbc-user-service data-source-ref="dataSource"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users-by-username-query=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"SELECT userid username, userpw password, enabled FROM tbl_member WHERE userid = ?"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authorities-by-username-query=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	"SELECT userid username, auth authority FROM tbl_member_auth WHERE userid = ?"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dc88e0f2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dc88e0f2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ca2d02a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ca2d02a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eb19ff3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eb19ff3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64c17f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64c17f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d7c6b7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d7c6b7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c7d75a6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c7d75a6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c7d75a6b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c7d75a6b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2c7d75a6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2c7d75a6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2c7d75a6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2c7d75a6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  &lt;!--dependencies 위에 설정 --&gt;</a:t>
            </a:r>
            <a:br>
              <a:rPr lang="ko"/>
            </a:br>
            <a:r>
              <a:rPr lang="ko"/>
              <a:t>  &lt;repositories&gt;</a:t>
            </a:r>
            <a:br>
              <a:rPr lang="ko"/>
            </a:br>
            <a:r>
              <a:rPr lang="ko"/>
              <a:t>        &lt;repository&gt;</a:t>
            </a:r>
            <a:br>
              <a:rPr lang="ko"/>
            </a:br>
            <a:r>
              <a:rPr lang="ko"/>
              <a:t>         &lt;id&gt;oracle&lt;/id&gt;</a:t>
            </a:r>
            <a:br>
              <a:rPr lang="ko"/>
            </a:br>
            <a:r>
              <a:rPr lang="ko"/>
              <a:t>         &lt;name&gt;ORACLE JDBC Repository&lt;/name&gt;</a:t>
            </a:r>
            <a:br>
              <a:rPr lang="ko"/>
            </a:br>
            <a:r>
              <a:rPr lang="ko"/>
              <a:t>         &lt;url&gt;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https://code.lds.org/nexus/content/groups/main-repo</a:t>
            </a:r>
            <a:r>
              <a:rPr lang="ko"/>
              <a:t>&lt;/url&gt;</a:t>
            </a:r>
            <a:br>
              <a:rPr lang="ko"/>
            </a:br>
            <a:r>
              <a:rPr lang="ko"/>
              <a:t>        &lt;/repository&gt;</a:t>
            </a:r>
            <a:br>
              <a:rPr lang="ko"/>
            </a:br>
            <a:r>
              <a:rPr lang="ko"/>
              <a:t>  &lt;/repositories&gt;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2c7d75a6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2c7d75a6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&lt;!-- dependencies 안쪽 에 설정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&lt;!-- ojdbc6 --&gt;</a:t>
            </a:r>
            <a:br>
              <a:rPr lang="ko"/>
            </a:br>
            <a:r>
              <a:rPr lang="ko"/>
              <a:t>       &lt;dependency&gt;</a:t>
            </a:r>
            <a:br>
              <a:rPr lang="ko"/>
            </a:br>
            <a:r>
              <a:rPr lang="ko"/>
              <a:t>         &lt;groupId&gt;com.oracle&lt;/groupId&gt;</a:t>
            </a:r>
            <a:br>
              <a:rPr lang="ko"/>
            </a:br>
            <a:r>
              <a:rPr lang="ko"/>
              <a:t>         &lt;artifactId&gt;ojdbc6&lt;/artifactId&gt;</a:t>
            </a:r>
            <a:br>
              <a:rPr lang="ko"/>
            </a:br>
            <a:r>
              <a:rPr lang="ko"/>
              <a:t>         &lt;version&gt;11.2.0.3&lt;/version&gt;</a:t>
            </a:r>
            <a:br>
              <a:rPr lang="ko"/>
            </a:br>
            <a:r>
              <a:rPr lang="ko"/>
              <a:t>      &lt;/dependency&gt;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vnrepository.com/artifact/org.mariadb.jdbc/mariadb-java-client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vnrepository.com/artifact/mysql/mysql-connector-java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vnrepository.com/artifact/org.springframework/spring-jdbc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spring.io/spring-security/site/docs/5.0.2.BUILD-SNAPSHOT/api/org/springframework/security/authentication/AuthenticationManager.html" TargetMode="External"/><Relationship Id="rId4" Type="http://schemas.openxmlformats.org/officeDocument/2006/relationships/hyperlink" Target="https://docs.spring.io/spring-security/site/docs/5.0.2.BUILD-SNAPSHOT/api/org/springframework/security/authentication/ProviderManager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hyperlink" Target="https://docs.spring.io/spring-security/site/docs/4.2.4.RELEASE/apidocs/org/springframework/security/crypto/password/PasswordEncoder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spring.io/spring-security/site/docs/5.0.2.BUILD-SNAPSHOT/api/org/springframework/security/authentication/AuthenticationManager.html" TargetMode="External"/><Relationship Id="rId4" Type="http://schemas.openxmlformats.org/officeDocument/2006/relationships/hyperlink" Target="https://docs.spring.io/spring-security/site/docs/5.0.2.BUILD-SNAPSHOT/api/org/springframework/security/authentication/ProviderManager.html" TargetMode="External"/><Relationship Id="rId5" Type="http://schemas.openxmlformats.org/officeDocument/2006/relationships/hyperlink" Target="https://docs.spring.io/spring-security/site/docs/5.0.2.BUILD-SNAPSHOT/api/org/springframework/security/authentication/AuthenticationProvider.html" TargetMode="External"/><Relationship Id="rId6" Type="http://schemas.openxmlformats.org/officeDocument/2006/relationships/hyperlink" Target="https://docs.spring.io/spring-security/site/docs/5.0.1.RELEASE/api/org/springframework/security/core/userdetails/UserDetailsService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Relationship Id="rId4" Type="http://schemas.openxmlformats.org/officeDocument/2006/relationships/hyperlink" Target="https://www.baeldung.com/spring-security-multiple-auth-provider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hack-cracker.tistory.com/253" TargetMode="External"/><Relationship Id="rId4" Type="http://schemas.openxmlformats.org/officeDocument/2006/relationships/hyperlink" Target="https://www.popit.kr/spring-security-ajax-%ED%98%B8%EC%B6%9C-%EC%8B%9C-csrf-%EA%B4%80%EB%A0%A8-403-forbidden-%EC%97%90%EB%9F%AC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oodcodes.tistory.com/entry/Spring-Security-CSRF-multipartform-data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stackoverrun.com/ko/q/1001835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.lds.org/nexus/content/groups/main-repo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Security #2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STS18 : JDBC 사용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58167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MariaDB  Java Client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https://mvnrepository.com/artifact/org.mariadb.jdbc/mariadb-java-client</a:t>
            </a:r>
            <a:r>
              <a:rPr lang="ko"/>
              <a:t>  (최신 버젼 확인)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&lt;groupId&gt;org.mariadb.jdbc&lt;/groupId&gt;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&lt;artifactId&gt;mariadb-java-client&lt;/artifactId&gt;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&lt;version&gt;2.5.4&lt;/version&gt;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17389" l="0" r="50975" t="13659"/>
          <a:stretch/>
        </p:blipFill>
        <p:spPr>
          <a:xfrm>
            <a:off x="7020850" y="445025"/>
            <a:ext cx="1284125" cy="12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68139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MySql  Connector/J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https://mvnrepository.com/artifact/mysql/mysql-connector-java</a:t>
            </a:r>
            <a:r>
              <a:rPr lang="ko"/>
              <a:t>   (최신 버젼 확인)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&lt;groupId&gt;mysql&lt;/groupId&gt;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&lt;artifactId&gt;mysql-connector-java&lt;/artifactId&gt;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&lt;version&gt;8.0.16&lt;/version&gt;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4">
            <a:alphaModFix/>
          </a:blip>
          <a:srcRect b="17389" l="46239" r="0" t="13659"/>
          <a:stretch/>
        </p:blipFill>
        <p:spPr>
          <a:xfrm>
            <a:off x="7470850" y="342800"/>
            <a:ext cx="1408200" cy="12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 라이브러리 : dependency 추가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311700" y="1266325"/>
            <a:ext cx="85206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메이븐 세팅 파일 </a:t>
            </a:r>
            <a:r>
              <a:rPr b="1" lang="ko"/>
              <a:t>pom.xml</a:t>
            </a:r>
            <a:r>
              <a:rPr lang="ko"/>
              <a:t> 에 기술하면 된다. → 자동적으로 필요한 라이브러리를 다운로드 받는다.  (</a:t>
            </a: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https://mvnrepository.com/artifact/org.springframework/spring-jdbc</a:t>
            </a:r>
            <a:r>
              <a:rPr lang="ko"/>
              <a:t>  </a:t>
            </a:r>
            <a:r>
              <a:rPr b="1" lang="ko">
                <a:solidFill>
                  <a:srgbClr val="0000FF"/>
                </a:solidFill>
              </a:rPr>
              <a:t>최신버젼 확인</a:t>
            </a:r>
            <a:r>
              <a:rPr lang="ko"/>
              <a:t>)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773575" y="2209800"/>
            <a:ext cx="7715100" cy="2463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&lt;!-- spring jdbc 사용 --&gt;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&lt;dependency&gt;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	&lt;groupId&gt;org.springframework&lt;/groupId&gt;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	&lt;artifactId&gt;</a:t>
            </a:r>
            <a:r>
              <a:rPr lang="ko" sz="2400">
                <a:solidFill>
                  <a:srgbClr val="0000FF"/>
                </a:solidFill>
              </a:rPr>
              <a:t>spring-jdbc</a:t>
            </a:r>
            <a:r>
              <a:rPr lang="ko" sz="2400"/>
              <a:t>&lt;/artifactId&gt;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&lt;version&gt;</a:t>
            </a:r>
            <a:r>
              <a:rPr lang="ko" sz="2400">
                <a:solidFill>
                  <a:srgbClr val="9900FF"/>
                </a:solidFill>
              </a:rPr>
              <a:t>${org.springframework-version}</a:t>
            </a:r>
            <a:r>
              <a:rPr lang="ko" sz="2400"/>
              <a:t>&lt;/version&gt;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/>
              <a:t>&lt;/dependency&gt;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5" name="Google Shape;165;p24"/>
          <p:cNvSpPr/>
          <p:nvPr/>
        </p:nvSpPr>
        <p:spPr>
          <a:xfrm>
            <a:off x="7317250" y="2785375"/>
            <a:ext cx="1653600" cy="707400"/>
          </a:xfrm>
          <a:prstGeom prst="wedgeRoundRectCallout">
            <a:avLst>
              <a:gd fmla="val -65716" name="adj1"/>
              <a:gd fmla="val 82005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일반적으로 스프링 버젼과 일치시켜준다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root-context.xml 에 DataSoruce 빈 생성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66325"/>
            <a:ext cx="85206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>
                <a:highlight>
                  <a:srgbClr val="FFFF00"/>
                </a:highlight>
              </a:rPr>
              <a:t>root-context</a:t>
            </a:r>
            <a:r>
              <a:rPr lang="ko">
                <a:highlight>
                  <a:srgbClr val="FFFF00"/>
                </a:highlight>
              </a:rPr>
              <a:t> 에 작성하면, 다른 설정파일에서 사용(공유) 가능!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10425"/>
            <a:ext cx="8604995" cy="300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5050" y="1252450"/>
            <a:ext cx="1793650" cy="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재가동 &amp; 확인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에러가 없어야 한다.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테이블 설정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JDBC 를 이용한 인증/권한 체크 방식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227875"/>
            <a:ext cx="8520600" cy="20943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방식1  </a:t>
            </a:r>
            <a:r>
              <a:rPr b="1" lang="ko"/>
              <a:t>spring 에서 지정된 형식의 테이블</a:t>
            </a:r>
            <a:r>
              <a:rPr lang="ko"/>
              <a:t> 생성 하는 방식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방식2  </a:t>
            </a:r>
            <a:r>
              <a:rPr b="1" lang="ko"/>
              <a:t>기존에 작성된 데이터 베이스</a:t>
            </a:r>
            <a:r>
              <a:rPr lang="ko"/>
              <a:t>를 이용하는 방식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Spring Security 가 JDBC 를 연동할때 사용하는 클래스는 </a:t>
            </a:r>
            <a:r>
              <a:rPr b="1" lang="ko">
                <a:solidFill>
                  <a:srgbClr val="0000FF"/>
                </a:solidFill>
              </a:rPr>
              <a:t>JdbcUserDetailsManager</a:t>
            </a:r>
            <a:r>
              <a:rPr lang="ko"/>
              <a:t> 클래스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방법1 : </a:t>
            </a:r>
            <a:r>
              <a:rPr lang="ko"/>
              <a:t>spring-security 형식의 테이블 작성</a:t>
            </a: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방법1: spring-security 형식의 테이블 작성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spring-security 에서 ‘기본적으로 사용하는 방식의 테이블 구성’ 이 있습니다.</a:t>
            </a:r>
            <a:br>
              <a:rPr lang="ko"/>
            </a:br>
            <a:br>
              <a:rPr lang="ko"/>
            </a:br>
            <a:r>
              <a:rPr b="1" lang="ko"/>
              <a:t>테이블명</a:t>
            </a:r>
            <a:r>
              <a:rPr lang="ko"/>
              <a:t>, </a:t>
            </a:r>
            <a:r>
              <a:rPr b="1" lang="ko"/>
              <a:t>컬럼명</a:t>
            </a:r>
            <a:r>
              <a:rPr lang="ko"/>
              <a:t>, </a:t>
            </a:r>
            <a:r>
              <a:rPr b="1" lang="ko"/>
              <a:t>제약조건</a:t>
            </a:r>
            <a:r>
              <a:rPr lang="ko"/>
              <a:t>, </a:t>
            </a:r>
            <a:r>
              <a:rPr b="1" lang="ko"/>
              <a:t>관계 </a:t>
            </a:r>
            <a:r>
              <a:rPr lang="ko"/>
              <a:t>등을 다음과 같이 설정합니다.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</a:t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066825"/>
            <a:ext cx="6834238" cy="17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/>
          <p:nvPr/>
        </p:nvSpPr>
        <p:spPr>
          <a:xfrm>
            <a:off x="4575550" y="3640875"/>
            <a:ext cx="2509200" cy="740400"/>
          </a:xfrm>
          <a:prstGeom prst="wedgeRectCallout">
            <a:avLst>
              <a:gd fmla="val -8236" name="adj1"/>
              <a:gd fmla="val -88955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 user 에 여러 authority 가 부여될수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1:N 관계의 테이블 작성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04825"/>
            <a:ext cx="27432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/>
          <p:nvPr/>
        </p:nvSpPr>
        <p:spPr>
          <a:xfrm>
            <a:off x="917950" y="3640875"/>
            <a:ext cx="1747200" cy="666600"/>
          </a:xfrm>
          <a:prstGeom prst="wedgeRectCallout">
            <a:avLst>
              <a:gd fmla="val 37619" name="adj1"/>
              <a:gd fmla="val -96047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default ‘1’</a:t>
            </a:r>
            <a:r>
              <a:rPr lang="ko"/>
              <a:t>  지정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4"/>
          <p:cNvCxnSpPr>
            <a:stCxn id="73" idx="0"/>
            <a:endCxn id="74" idx="2"/>
          </p:cNvCxnSpPr>
          <p:nvPr/>
        </p:nvCxnSpPr>
        <p:spPr>
          <a:xfrm flipH="1" rot="10800000">
            <a:off x="1568425" y="2878100"/>
            <a:ext cx="26652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>
            <a:stCxn id="76" idx="0"/>
            <a:endCxn id="74" idx="2"/>
          </p:cNvCxnSpPr>
          <p:nvPr/>
        </p:nvCxnSpPr>
        <p:spPr>
          <a:xfrm flipH="1" rot="10800000">
            <a:off x="4217226" y="2878100"/>
            <a:ext cx="162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4"/>
          <p:cNvCxnSpPr>
            <a:stCxn id="78" idx="0"/>
            <a:endCxn id="74" idx="2"/>
          </p:cNvCxnSpPr>
          <p:nvPr/>
        </p:nvCxnSpPr>
        <p:spPr>
          <a:xfrm rot="10800000">
            <a:off x="4233475" y="2878100"/>
            <a:ext cx="28956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stCxn id="80" idx="0"/>
            <a:endCxn id="74" idx="2"/>
          </p:cNvCxnSpPr>
          <p:nvPr/>
        </p:nvCxnSpPr>
        <p:spPr>
          <a:xfrm rot="10800000">
            <a:off x="4233475" y="2878100"/>
            <a:ext cx="1676400" cy="10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Security 에서 인증 및 인가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311700" y="9615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AuthenticationManager</a:t>
            </a:r>
            <a:r>
              <a:rPr lang="ko"/>
              <a:t> 객체가 ‘인증’ 및 권한 담당.</a:t>
            </a:r>
            <a:br>
              <a:rPr lang="ko"/>
            </a:br>
            <a:r>
              <a:rPr lang="ko"/>
              <a:t>다양한 방식의 인증을 처리할수 있도록 아래와 같은 구조로 설계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839825" y="1834100"/>
            <a:ext cx="2787300" cy="35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AuthenticationManager</a:t>
            </a:r>
            <a:r>
              <a:rPr b="1" lang="ko">
                <a:solidFill>
                  <a:srgbClr val="0000FF"/>
                </a:solidFill>
              </a:rPr>
              <a:t> (I)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839825" y="2519900"/>
            <a:ext cx="2787300" cy="35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ProviderManager</a:t>
            </a:r>
            <a:r>
              <a:rPr b="1" lang="ko">
                <a:solidFill>
                  <a:srgbClr val="0000FF"/>
                </a:solidFill>
              </a:rPr>
              <a:t> (C)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84" name="Google Shape;84;p14"/>
          <p:cNvCxnSpPr>
            <a:stCxn id="74" idx="0"/>
            <a:endCxn id="83" idx="2"/>
          </p:cNvCxnSpPr>
          <p:nvPr/>
        </p:nvCxnSpPr>
        <p:spPr>
          <a:xfrm rot="10800000">
            <a:off x="4233475" y="2192300"/>
            <a:ext cx="0" cy="3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325225" y="3358100"/>
            <a:ext cx="2486400" cy="35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DaoAutenticationProvider</a:t>
            </a:r>
            <a:endParaRPr b="1"/>
          </a:p>
        </p:txBody>
      </p:sp>
      <p:sp>
        <p:nvSpPr>
          <p:cNvPr id="76" name="Google Shape;76;p14"/>
          <p:cNvSpPr/>
          <p:nvPr/>
        </p:nvSpPr>
        <p:spPr>
          <a:xfrm>
            <a:off x="3020826" y="3358100"/>
            <a:ext cx="2392800" cy="35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CasAutenticationProvider</a:t>
            </a:r>
            <a:endParaRPr b="1"/>
          </a:p>
        </p:txBody>
      </p:sp>
      <p:sp>
        <p:nvSpPr>
          <p:cNvPr id="78" name="Google Shape;78;p14"/>
          <p:cNvSpPr/>
          <p:nvPr/>
        </p:nvSpPr>
        <p:spPr>
          <a:xfrm>
            <a:off x="5735425" y="3358100"/>
            <a:ext cx="2787300" cy="35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RemoteAutenticationProvider</a:t>
            </a:r>
            <a:endParaRPr b="1"/>
          </a:p>
        </p:txBody>
      </p:sp>
      <p:sp>
        <p:nvSpPr>
          <p:cNvPr id="80" name="Google Shape;80;p14"/>
          <p:cNvSpPr/>
          <p:nvPr/>
        </p:nvSpPr>
        <p:spPr>
          <a:xfrm>
            <a:off x="4516225" y="3891500"/>
            <a:ext cx="2787300" cy="35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LdapAutenticationProvider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50" y="1111975"/>
            <a:ext cx="6395825" cy="291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>
            <p:ph type="title"/>
          </p:nvPr>
        </p:nvSpPr>
        <p:spPr>
          <a:xfrm>
            <a:off x="258575" y="220050"/>
            <a:ext cx="3879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 : DDL</a:t>
            </a:r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575" y="577100"/>
            <a:ext cx="1793650" cy="4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/>
          <p:nvPr/>
        </p:nvSpPr>
        <p:spPr>
          <a:xfrm>
            <a:off x="4718175" y="1211425"/>
            <a:ext cx="3004200" cy="1648200"/>
          </a:xfrm>
          <a:prstGeom prst="wedgeRoundRectCallout">
            <a:avLst>
              <a:gd fmla="val -60506" name="adj1"/>
              <a:gd fmla="val 356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spring-security 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기본적으로 사용하는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테이블명 컬럼명, 제약조건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꼭 지켜주세요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4317275" y="4049625"/>
            <a:ext cx="1594200" cy="500400"/>
          </a:xfrm>
          <a:prstGeom prst="wedgeRoundRectCallout">
            <a:avLst>
              <a:gd fmla="val -64598" name="adj1"/>
              <a:gd fmla="val -77903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복합키로 만들어 주어도 된다.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6700350" cy="287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>
            <p:ph type="title"/>
          </p:nvPr>
        </p:nvSpPr>
        <p:spPr>
          <a:xfrm>
            <a:off x="241875" y="1424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 생성 : DML</a:t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4740350" y="413925"/>
            <a:ext cx="3245400" cy="707400"/>
          </a:xfrm>
          <a:prstGeom prst="wedgeRoundRectCallout">
            <a:avLst>
              <a:gd fmla="val 2501" name="adj1"/>
              <a:gd fmla="val 63186" name="adj2"/>
              <a:gd fmla="val 0" name="adj3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직전 예제와는 다른 username, password 를 사용해보겠습니다</a:t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3265550" y="3797525"/>
            <a:ext cx="1422300" cy="1028700"/>
          </a:xfrm>
          <a:prstGeom prst="wedgeRoundRectCallout">
            <a:avLst>
              <a:gd fmla="val -55328" name="adj1"/>
              <a:gd fmla="val -63082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SELECT 결과 확인해보자</a:t>
            </a:r>
            <a:endParaRPr/>
          </a:p>
        </p:txBody>
      </p:sp>
      <p:cxnSp>
        <p:nvCxnSpPr>
          <p:cNvPr id="228" name="Google Shape;228;p33"/>
          <p:cNvCxnSpPr>
            <a:stCxn id="227" idx="3"/>
            <a:endCxn id="229" idx="1"/>
          </p:cNvCxnSpPr>
          <p:nvPr/>
        </p:nvCxnSpPr>
        <p:spPr>
          <a:xfrm flipH="1" rot="10800000">
            <a:off x="4687850" y="4240175"/>
            <a:ext cx="281400" cy="7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3"/>
          <p:cNvSpPr/>
          <p:nvPr/>
        </p:nvSpPr>
        <p:spPr>
          <a:xfrm>
            <a:off x="6609750" y="2071350"/>
            <a:ext cx="1687500" cy="1187100"/>
          </a:xfrm>
          <a:prstGeom prst="wedgeRoundRectCallout">
            <a:avLst>
              <a:gd fmla="val -81033" name="adj1"/>
              <a:gd fmla="val 11758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secutiry-context.xml 에 부여했던 ‘권한’ 명 들</a:t>
            </a: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574" y="3761674"/>
            <a:ext cx="370413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1593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security-context.xml 내용 수정</a:t>
            </a:r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037775"/>
            <a:ext cx="8718550" cy="29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/>
          <p:nvPr/>
        </p:nvSpPr>
        <p:spPr>
          <a:xfrm>
            <a:off x="5047350" y="1163300"/>
            <a:ext cx="2297700" cy="778800"/>
          </a:xfrm>
          <a:prstGeom prst="wedgeRoundRectCallout">
            <a:avLst>
              <a:gd fmla="val -43305" name="adj1"/>
              <a:gd fmla="val 74679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기존의 InMemory 방식은 주석처리</a:t>
            </a:r>
            <a:endParaRPr/>
          </a:p>
        </p:txBody>
      </p:sp>
      <p:sp>
        <p:nvSpPr>
          <p:cNvPr id="239" name="Google Shape;239;p34"/>
          <p:cNvSpPr/>
          <p:nvPr/>
        </p:nvSpPr>
        <p:spPr>
          <a:xfrm>
            <a:off x="6114150" y="2763500"/>
            <a:ext cx="2297700" cy="778800"/>
          </a:xfrm>
          <a:prstGeom prst="wedgeRoundRectCallout">
            <a:avLst>
              <a:gd fmla="val -62412" name="adj1"/>
              <a:gd fmla="val -15983" name="adj2"/>
              <a:gd fmla="val 0" name="adj3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&lt;jdbc-user-service&gt; 추가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dataSource 를 사용한다!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동작확인하기!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266325"/>
            <a:ext cx="85206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재시작 : </a:t>
            </a:r>
            <a:r>
              <a:rPr lang="ko">
                <a:solidFill>
                  <a:srgbClr val="FF0000"/>
                </a:solidFill>
              </a:rPr>
              <a:t>에러 없이 가동해야 한다!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/sample/admin</a:t>
            </a:r>
            <a:r>
              <a:rPr lang="ko"/>
              <a:t>  으로 접속후  새로운 계정으로 로그인 해보자.</a:t>
            </a: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75" y="2382125"/>
            <a:ext cx="3214158" cy="21275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733" y="2406325"/>
            <a:ext cx="5459468" cy="1984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35"/>
          <p:cNvSpPr/>
          <p:nvPr/>
        </p:nvSpPr>
        <p:spPr>
          <a:xfrm>
            <a:off x="2268900" y="3470650"/>
            <a:ext cx="13845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249" name="Google Shape;249;p35"/>
          <p:cNvSpPr/>
          <p:nvPr/>
        </p:nvSpPr>
        <p:spPr>
          <a:xfrm>
            <a:off x="4316700" y="4384000"/>
            <a:ext cx="4634100" cy="538500"/>
          </a:xfrm>
          <a:prstGeom prst="wedgeRoundRectCallout">
            <a:avLst>
              <a:gd fmla="val -13487" name="adj1"/>
              <a:gd fmla="val -71425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password 가 단순 텍스트라 예외 발생!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PasswordEncoder 필요</a:t>
            </a:r>
            <a:endParaRPr/>
          </a:p>
        </p:txBody>
      </p:sp>
      <p:sp>
        <p:nvSpPr>
          <p:cNvPr id="250" name="Google Shape;250;p35"/>
          <p:cNvSpPr/>
          <p:nvPr/>
        </p:nvSpPr>
        <p:spPr>
          <a:xfrm>
            <a:off x="7557000" y="2047800"/>
            <a:ext cx="1384500" cy="947700"/>
          </a:xfrm>
          <a:prstGeom prst="wedgeRoundRectCallout">
            <a:avLst>
              <a:gd fmla="val -94936" name="adj1"/>
              <a:gd fmla="val 5056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일단 로그인 성공하면 500에러 뜬다!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PasswordEncoder 문제 해결하기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961525"/>
            <a:ext cx="8520600" cy="28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spring-security 5 </a:t>
            </a:r>
            <a:r>
              <a:rPr lang="ko"/>
              <a:t> 부터는 반.드.시 </a:t>
            </a:r>
            <a:r>
              <a:rPr b="1" lang="ko"/>
              <a:t>PasswordEncoder </a:t>
            </a:r>
            <a:r>
              <a:rPr lang="ko"/>
              <a:t>를 지정해야만 합니다.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직전예제는 InMemory 방식이라, </a:t>
            </a:r>
            <a:r>
              <a:rPr b="1" lang="ko"/>
              <a:t>{noop} </a:t>
            </a:r>
            <a:r>
              <a:rPr lang="ko"/>
              <a:t>을 사용하여 넘어갔을 뿐입니다 </a:t>
            </a:r>
            <a:br>
              <a:rPr lang="ko"/>
            </a:br>
            <a:r>
              <a:rPr lang="ko"/>
              <a:t>그러나, DB등을 이용하는 경우에는 반드시 </a:t>
            </a:r>
            <a:r>
              <a:rPr b="1" lang="ko"/>
              <a:t>PasswordEncoder </a:t>
            </a:r>
            <a:r>
              <a:rPr lang="ko"/>
              <a:t>지정해야 합니다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패스워드 인코딩을 처리하고 나면, 사용자 계정등을 입력할때부터 인코딩 작업이 추가되어야 하기 때문에 처리해야 할 일이 많아집니다.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70214"/>
            <a:ext cx="7971449" cy="983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262" name="Google Shape;262;p37"/>
          <p:cNvSpPr txBox="1"/>
          <p:nvPr/>
        </p:nvSpPr>
        <p:spPr>
          <a:xfrm>
            <a:off x="188375" y="361400"/>
            <a:ext cx="7296900" cy="13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PasswordEncoder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는 인터페이스이며, 이미 다양한 구현체(클래스) 들이 기본적으로 제공되고 있습니다.  (</a:t>
            </a:r>
            <a:r>
              <a:rPr lang="ko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docs 참조</a:t>
            </a:r>
            <a:r>
              <a:rPr lang="ko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644150" y="2706950"/>
            <a:ext cx="75279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4 버젼에선 NoOpPasswordEncoder 가 있어서 처리가능(Encoding 없이) 했지만,</a:t>
            </a:r>
            <a:br>
              <a:rPr lang="ko">
                <a:latin typeface="Open Sans"/>
                <a:ea typeface="Open Sans"/>
                <a:cs typeface="Open Sans"/>
                <a:sym typeface="Open Sans"/>
              </a:rPr>
            </a:br>
            <a:r>
              <a:rPr lang="ko">
                <a:latin typeface="Open Sans"/>
                <a:ea typeface="Open Sans"/>
                <a:cs typeface="Open Sans"/>
                <a:sym typeface="Open Sans"/>
              </a:rPr>
              <a:t>5 버젼에는 deprecated 되어 더이상 사용 불가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이번 예제에서는 직접 PasswordEncoder 를 구현하겠습니다.  (특별히 암호화 하지 않는..)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CustomNoOpPasswordEncoder 클래스 생성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311700" y="961525"/>
            <a:ext cx="85206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패키지 : com.lec.sts18_security.security</a:t>
            </a:r>
            <a:br>
              <a:rPr lang="ko"/>
            </a:br>
            <a:r>
              <a:rPr lang="ko"/>
              <a:t>클래스 : </a:t>
            </a:r>
            <a:r>
              <a:rPr b="1" lang="ko"/>
              <a:t>CustomNoOpPasswordEncoder</a:t>
            </a:r>
            <a:br>
              <a:rPr lang="ko"/>
            </a:br>
            <a:r>
              <a:rPr lang="ko"/>
              <a:t>인터페이스 : PasswordEncoder</a:t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078125"/>
            <a:ext cx="7574931" cy="291297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security-context.xml 에  빈 으로 등록</a:t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625"/>
            <a:ext cx="8839201" cy="60564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62874"/>
            <a:ext cx="8839201" cy="2434348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동작 확인해봅시다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961525"/>
            <a:ext cx="85206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서버 재시작,  브라우저는 로그 아웃.  다시 </a:t>
            </a:r>
            <a:r>
              <a:rPr b="1" lang="ko"/>
              <a:t>/sample/admin</a:t>
            </a:r>
            <a:r>
              <a:rPr lang="ko"/>
              <a:t> 으로 접속 시도</a:t>
            </a: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150" y="1485325"/>
            <a:ext cx="3863324" cy="156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175" y="1620125"/>
            <a:ext cx="3214158" cy="212757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p40"/>
          <p:cNvSpPr/>
          <p:nvPr/>
        </p:nvSpPr>
        <p:spPr>
          <a:xfrm>
            <a:off x="3183300" y="2480050"/>
            <a:ext cx="1384500" cy="70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로그인성공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방법2: 기존의 DB 테이블 사용하기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AuthenticatoinProvider 객체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037725"/>
            <a:ext cx="85206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ProviderManager 는 인증에 대한 처리를 </a:t>
            </a:r>
            <a:r>
              <a:rPr b="1" lang="ko"/>
              <a:t>AuthenticatonProvider </a:t>
            </a:r>
            <a:r>
              <a:rPr lang="ko"/>
              <a:t>라는 타입의 객체를 이용해서 처리 위임함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172825" y="1910300"/>
            <a:ext cx="2787300" cy="35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AuthenticationManager</a:t>
            </a:r>
            <a:r>
              <a:rPr b="1" lang="ko">
                <a:solidFill>
                  <a:srgbClr val="0000FF"/>
                </a:solidFill>
              </a:rPr>
              <a:t> (I)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72825" y="2824700"/>
            <a:ext cx="2787300" cy="35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ProviderManager</a:t>
            </a:r>
            <a:r>
              <a:rPr b="1" lang="ko">
                <a:solidFill>
                  <a:srgbClr val="0000FF"/>
                </a:solidFill>
              </a:rPr>
              <a:t> (C)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93" name="Google Shape;93;p15"/>
          <p:cNvCxnSpPr>
            <a:stCxn id="92" idx="0"/>
            <a:endCxn id="91" idx="2"/>
          </p:cNvCxnSpPr>
          <p:nvPr/>
        </p:nvCxnSpPr>
        <p:spPr>
          <a:xfrm rot="10800000">
            <a:off x="1566475" y="2268500"/>
            <a:ext cx="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/>
          <p:nvPr/>
        </p:nvSpPr>
        <p:spPr>
          <a:xfrm>
            <a:off x="3220825" y="2367500"/>
            <a:ext cx="2566800" cy="35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AuthenticationProvider (I)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95" name="Google Shape;95;p15"/>
          <p:cNvCxnSpPr>
            <a:stCxn id="94" idx="1"/>
            <a:endCxn id="92" idx="3"/>
          </p:cNvCxnSpPr>
          <p:nvPr/>
        </p:nvCxnSpPr>
        <p:spPr>
          <a:xfrm flipH="1">
            <a:off x="2960125" y="2546600"/>
            <a:ext cx="2607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" name="Google Shape;96;p15"/>
          <p:cNvSpPr/>
          <p:nvPr/>
        </p:nvSpPr>
        <p:spPr>
          <a:xfrm>
            <a:off x="6040225" y="2367500"/>
            <a:ext cx="2566800" cy="358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UserDetailsService</a:t>
            </a:r>
            <a:r>
              <a:rPr b="1" lang="ko">
                <a:solidFill>
                  <a:srgbClr val="0000FF"/>
                </a:solidFill>
              </a:rPr>
              <a:t> (I)</a:t>
            </a:r>
            <a:endParaRPr b="1">
              <a:solidFill>
                <a:srgbClr val="0000FF"/>
              </a:solidFill>
            </a:endParaRPr>
          </a:p>
        </p:txBody>
      </p:sp>
      <p:cxnSp>
        <p:nvCxnSpPr>
          <p:cNvPr id="97" name="Google Shape;97;p15"/>
          <p:cNvCxnSpPr>
            <a:stCxn id="96" idx="1"/>
            <a:endCxn id="94" idx="3"/>
          </p:cNvCxnSpPr>
          <p:nvPr/>
        </p:nvCxnSpPr>
        <p:spPr>
          <a:xfrm rot="10800000">
            <a:off x="5787625" y="2546600"/>
            <a:ext cx="2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8" name="Google Shape;98;p15"/>
          <p:cNvSpPr/>
          <p:nvPr/>
        </p:nvSpPr>
        <p:spPr>
          <a:xfrm>
            <a:off x="3188575" y="3269225"/>
            <a:ext cx="2253000" cy="904800"/>
          </a:xfrm>
          <a:prstGeom prst="wedgeRoundRectCallout">
            <a:avLst>
              <a:gd fmla="val -6356" name="adj1"/>
              <a:gd fmla="val -98563" name="adj2"/>
              <a:gd fmla="val 0" name="adj3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이 AuthenticationProvider (인증제공자) 가 실제 인증 작업을 진행</a:t>
            </a:r>
            <a:endParaRPr sz="1200"/>
          </a:p>
        </p:txBody>
      </p:sp>
      <p:sp>
        <p:nvSpPr>
          <p:cNvPr id="99" name="Google Shape;99;p15"/>
          <p:cNvSpPr/>
          <p:nvPr/>
        </p:nvSpPr>
        <p:spPr>
          <a:xfrm>
            <a:off x="6084175" y="3269225"/>
            <a:ext cx="2253000" cy="904800"/>
          </a:xfrm>
          <a:prstGeom prst="wedgeRoundRectCallout">
            <a:avLst>
              <a:gd fmla="val -18978" name="adj1"/>
              <a:gd fmla="val -101918" name="adj2"/>
              <a:gd fmla="val 0" name="adj3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Open Sans"/>
                <a:ea typeface="Open Sans"/>
                <a:cs typeface="Open Sans"/>
                <a:sym typeface="Open Sans"/>
              </a:rPr>
              <a:t>이때 사용자의 정보/권한 정보는 UserDetailsService 객체에 담겨 반환됩니다.</a:t>
            </a:r>
            <a:endParaRPr sz="1200"/>
          </a:p>
        </p:txBody>
      </p:sp>
      <p:cxnSp>
        <p:nvCxnSpPr>
          <p:cNvPr id="100" name="Google Shape;100;p15"/>
          <p:cNvCxnSpPr/>
          <p:nvPr/>
        </p:nvCxnSpPr>
        <p:spPr>
          <a:xfrm flipH="1" rot="10800000">
            <a:off x="4226525" y="3570775"/>
            <a:ext cx="1955400" cy="3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기존에 회원 관리 테이블이 있다면.</a:t>
            </a:r>
            <a:endParaRPr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266325"/>
            <a:ext cx="8520600" cy="24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spring-security</a:t>
            </a:r>
            <a:r>
              <a:rPr lang="ko"/>
              <a:t> </a:t>
            </a:r>
            <a:r>
              <a:rPr b="1" lang="ko"/>
              <a:t>에서 지정한 결과</a:t>
            </a:r>
            <a:r>
              <a:rPr lang="ko"/>
              <a:t>를 반환하는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쿼리</a:t>
            </a:r>
            <a:r>
              <a:rPr lang="ko"/>
              <a:t>를 작성해 주는 작업으로도 처리가 가능하다.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&lt;security:jdbc-user-service&gt; </a:t>
            </a:r>
            <a:r>
              <a:rPr lang="ko"/>
              <a:t>태그에  다음의 속성들 지정 가능</a:t>
            </a:r>
            <a:br>
              <a:rPr lang="ko"/>
            </a:br>
            <a:r>
              <a:rPr b="1" lang="ko">
                <a:solidFill>
                  <a:srgbClr val="A64D79"/>
                </a:solidFill>
              </a:rPr>
              <a:t>users-by-username-query</a:t>
            </a:r>
            <a:r>
              <a:rPr lang="ko"/>
              <a:t> =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A64D79"/>
                </a:solidFill>
              </a:rPr>
              <a:t>authorities-by-username-query </a:t>
            </a:r>
            <a:r>
              <a:rPr lang="ko"/>
              <a:t>=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ko"/>
            </a:br>
            <a:r>
              <a:rPr lang="ko"/>
              <a:t>   </a:t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>
            <a:off x="5488525" y="3001350"/>
            <a:ext cx="2606700" cy="994800"/>
          </a:xfrm>
          <a:prstGeom prst="wedgeRoundRectCallout">
            <a:avLst>
              <a:gd fmla="val -64503" name="adj1"/>
              <a:gd fmla="val -31999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쿼리를 사용한 인증이 된다.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이번 예제에선..</a:t>
            </a:r>
            <a:endParaRPr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ko"/>
              <a:t>‘사용자 테이블’</a:t>
            </a:r>
            <a:r>
              <a:rPr lang="ko"/>
              <a:t> 과 </a:t>
            </a:r>
            <a:r>
              <a:rPr b="1" lang="ko"/>
              <a:t>‘권한테이블’</a:t>
            </a:r>
            <a:r>
              <a:rPr lang="ko"/>
              <a:t> 을  별도로 생성해보고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BCryptPasswordEncoder 클래스를 이용한 패스워드 암호화 처리구현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테스트 클래스 생성하여 100여명의 회원정보 생성해보기..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0475"/>
            <a:ext cx="7013125" cy="29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별도의 사용자/권한 테이블 생성하기</a:t>
            </a:r>
            <a:endParaRPr sz="3000"/>
          </a:p>
        </p:txBody>
      </p:sp>
      <p:pic>
        <p:nvPicPr>
          <p:cNvPr id="311" name="Google Shape;31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9375" y="348500"/>
            <a:ext cx="1793650" cy="4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100" y="983675"/>
            <a:ext cx="2416950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3" name="Google Shape;313;p44"/>
          <p:cNvSpPr/>
          <p:nvPr/>
        </p:nvSpPr>
        <p:spPr>
          <a:xfrm>
            <a:off x="5237225" y="4509450"/>
            <a:ext cx="3062400" cy="443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메모에 확인용 SELECT 쿼리까지!</a:t>
            </a:r>
            <a:endParaRPr/>
          </a:p>
        </p:txBody>
      </p:sp>
      <p:pic>
        <p:nvPicPr>
          <p:cNvPr id="314" name="Google Shape;31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3925" y="971550"/>
            <a:ext cx="4693374" cy="15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4"/>
          <p:cNvSpPr/>
          <p:nvPr/>
        </p:nvSpPr>
        <p:spPr>
          <a:xfrm>
            <a:off x="5770950" y="2605775"/>
            <a:ext cx="2428200" cy="822600"/>
          </a:xfrm>
          <a:prstGeom prst="wedgeRoundRectCallout">
            <a:avLst>
              <a:gd fmla="val -35307" name="adj1"/>
              <a:gd fmla="val -96985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인코딩 된 password 를 담기위해 넉넉하게 100글자 담도록 정의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BCryptPasswordEncoder 암호화 처리</a:t>
            </a:r>
            <a:endParaRPr/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266325"/>
            <a:ext cx="8520600" cy="19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bcrypt 는 대표적인 ‘암호’ 인코딩 전용 해시 함수입니다.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특정 패스워드 암호화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암호화된 패스워드 체크 가능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역으로 원래 패스워드 로는 못 돌린다.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security-context.xml 수정</a:t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39200" cy="1287543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8" name="Google Shape;328;p46"/>
          <p:cNvSpPr/>
          <p:nvPr/>
        </p:nvSpPr>
        <p:spPr>
          <a:xfrm>
            <a:off x="5879675" y="668375"/>
            <a:ext cx="2381700" cy="619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기존거 주석처리 꼭! </a:t>
            </a:r>
            <a:br>
              <a:rPr lang="ko"/>
            </a:br>
            <a:r>
              <a:rPr lang="ko" sz="1000">
                <a:solidFill>
                  <a:srgbClr val="FF0000"/>
                </a:solidFill>
              </a:rPr>
              <a:t>(남겨두면 나중에 JUnit  에서 문제됨)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id="329" name="Google Shape;32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73368"/>
            <a:ext cx="8839199" cy="1451693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0" name="Google Shape;330;p46"/>
          <p:cNvSpPr/>
          <p:nvPr/>
        </p:nvSpPr>
        <p:spPr>
          <a:xfrm>
            <a:off x="5987525" y="2515900"/>
            <a:ext cx="1675800" cy="619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기존거 주석처리</a:t>
            </a:r>
            <a:endParaRPr/>
          </a:p>
        </p:txBody>
      </p:sp>
      <p:cxnSp>
        <p:nvCxnSpPr>
          <p:cNvPr id="331" name="Google Shape;331;p46"/>
          <p:cNvCxnSpPr/>
          <p:nvPr/>
        </p:nvCxnSpPr>
        <p:spPr>
          <a:xfrm rot="10800000">
            <a:off x="2964125" y="2121175"/>
            <a:ext cx="2663700" cy="146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인코딩된 패스워드 가진 사용자 추가.</a:t>
            </a:r>
            <a:endParaRPr/>
          </a:p>
        </p:txBody>
      </p:sp>
      <p:sp>
        <p:nvSpPr>
          <p:cNvPr id="337" name="Google Shape;337;p47"/>
          <p:cNvSpPr txBox="1"/>
          <p:nvPr>
            <p:ph idx="1" type="body"/>
          </p:nvPr>
        </p:nvSpPr>
        <p:spPr>
          <a:xfrm>
            <a:off x="311700" y="961525"/>
            <a:ext cx="85206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BCryptPasswordEncoder  로 패스워드 암호화된 사용자들을 추가하는</a:t>
            </a:r>
            <a:br>
              <a:rPr lang="ko"/>
            </a:br>
            <a:r>
              <a:rPr lang="ko"/>
              <a:t>테스트 코드를 작성.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pom.xml 에 추가</a:t>
            </a:r>
            <a:endParaRPr/>
          </a:p>
        </p:txBody>
      </p:sp>
      <p:sp>
        <p:nvSpPr>
          <p:cNvPr id="343" name="Google Shape;343;p48"/>
          <p:cNvSpPr txBox="1"/>
          <p:nvPr>
            <p:ph idx="1" type="body"/>
          </p:nvPr>
        </p:nvSpPr>
        <p:spPr>
          <a:xfrm>
            <a:off x="159300" y="1113925"/>
            <a:ext cx="1729800" cy="23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우선 테스트 코드 실행을 위해 </a:t>
            </a:r>
            <a:r>
              <a:rPr b="1" lang="ko"/>
              <a:t>pom.xml </a:t>
            </a:r>
            <a:r>
              <a:rPr lang="ko"/>
              <a:t>에 추가 및 변경</a:t>
            </a:r>
            <a:endParaRPr/>
          </a:p>
        </p:txBody>
      </p:sp>
      <p:sp>
        <p:nvSpPr>
          <p:cNvPr id="344" name="Google Shape;344;p48"/>
          <p:cNvSpPr txBox="1"/>
          <p:nvPr/>
        </p:nvSpPr>
        <p:spPr>
          <a:xfrm>
            <a:off x="2718925" y="410975"/>
            <a:ext cx="6025200" cy="141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		&lt;!-- Test --&gt;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		&lt;dependency&gt;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		    &lt;groupId&gt;org.springframework&lt;/groupId&gt;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		    &lt;artifactId&gt;</a:t>
            </a:r>
            <a:r>
              <a:rPr b="1" lang="ko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spring-test</a:t>
            </a:r>
            <a:r>
              <a:rPr lang="ko">
                <a:latin typeface="Open Sans"/>
                <a:ea typeface="Open Sans"/>
                <a:cs typeface="Open Sans"/>
                <a:sym typeface="Open Sans"/>
              </a:rPr>
              <a:t>&lt;/artifactId&gt;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		    &lt;version&gt;${org.springframework-version}&lt;/version&gt;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		&lt;/dependency&gt;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48"/>
          <p:cNvSpPr/>
          <p:nvPr/>
        </p:nvSpPr>
        <p:spPr>
          <a:xfrm>
            <a:off x="159300" y="3019000"/>
            <a:ext cx="1509300" cy="1249500"/>
          </a:xfrm>
          <a:prstGeom prst="wedgeRoundRectCallout">
            <a:avLst>
              <a:gd fmla="val 60265" name="adj1"/>
              <a:gd fmla="val -48119" name="adj2"/>
              <a:gd fmla="val 0" name="adj3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저장하면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다운로드, 빌드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오류 없어야 한다.</a:t>
            </a:r>
            <a:endParaRPr/>
          </a:p>
        </p:txBody>
      </p:sp>
      <p:sp>
        <p:nvSpPr>
          <p:cNvPr id="346" name="Google Shape;346;p48"/>
          <p:cNvSpPr txBox="1"/>
          <p:nvPr/>
        </p:nvSpPr>
        <p:spPr>
          <a:xfrm>
            <a:off x="2719200" y="1849400"/>
            <a:ext cx="6025200" cy="32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&lt;!-- Test 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&lt;groupId&gt;junit&lt;/groupId&gt;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&lt;artifactId&gt;junit&lt;/artifactId&gt;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&lt;version&gt;</a:t>
            </a:r>
            <a:r>
              <a:rPr b="1" lang="ko">
                <a:solidFill>
                  <a:srgbClr val="0000FF"/>
                </a:solidFill>
              </a:rPr>
              <a:t>4.12</a:t>
            </a:r>
            <a:r>
              <a:rPr lang="ko"/>
              <a:t>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	&lt;scope&gt;test&lt;/scope&gt;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&lt;/dependency&gt;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&lt;!-- </a:t>
            </a:r>
            <a:r>
              <a:rPr lang="ko">
                <a:solidFill>
                  <a:srgbClr val="FF0000"/>
                </a:solidFill>
              </a:rPr>
              <a:t>junit 가동시 필요</a:t>
            </a:r>
            <a:r>
              <a:rPr lang="ko"/>
              <a:t>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&lt;groupId&gt;org.hamcrest&lt;/groupId&gt;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&lt;artifactId&gt;</a:t>
            </a:r>
            <a:r>
              <a:rPr b="1" lang="ko">
                <a:solidFill>
                  <a:srgbClr val="0000FF"/>
                </a:solidFill>
              </a:rPr>
              <a:t>hamcrest-all</a:t>
            </a:r>
            <a:r>
              <a:rPr lang="ko"/>
              <a:t>&lt;/artifactId&gt;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&lt;version&gt;1.3&lt;/version&gt;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&lt;scope&gt;test&lt;/scope&gt;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&lt;/dependency&gt;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8"/>
          <p:cNvSpPr/>
          <p:nvPr/>
        </p:nvSpPr>
        <p:spPr>
          <a:xfrm>
            <a:off x="2808175" y="594475"/>
            <a:ext cx="663900" cy="1019100"/>
          </a:xfrm>
          <a:prstGeom prst="homePlate">
            <a:avLst>
              <a:gd fmla="val 2088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</a:t>
            </a:r>
            <a:endParaRPr/>
          </a:p>
        </p:txBody>
      </p:sp>
      <p:sp>
        <p:nvSpPr>
          <p:cNvPr id="348" name="Google Shape;348;p48"/>
          <p:cNvSpPr/>
          <p:nvPr/>
        </p:nvSpPr>
        <p:spPr>
          <a:xfrm>
            <a:off x="2808175" y="2118475"/>
            <a:ext cx="663900" cy="1019100"/>
          </a:xfrm>
          <a:prstGeom prst="homePlate">
            <a:avLst>
              <a:gd fmla="val 2088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</a:t>
            </a:r>
            <a:endParaRPr/>
          </a:p>
        </p:txBody>
      </p:sp>
      <p:sp>
        <p:nvSpPr>
          <p:cNvPr id="349" name="Google Shape;349;p48"/>
          <p:cNvSpPr/>
          <p:nvPr/>
        </p:nvSpPr>
        <p:spPr>
          <a:xfrm>
            <a:off x="6666750" y="1817175"/>
            <a:ext cx="2553300" cy="2315700"/>
          </a:xfrm>
          <a:prstGeom prst="wedgeRoundRectCallout">
            <a:avLst>
              <a:gd fmla="val -64515" name="adj1"/>
              <a:gd fmla="val 44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이따가 테스트에 사용할 SpringJUnit4ClassRunner  는 JUnit 4.12 이상이 필요.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>
                <a:solidFill>
                  <a:srgbClr val="FF0000"/>
                </a:solidFill>
              </a:rPr>
            </a:br>
            <a:r>
              <a:rPr lang="ko">
                <a:solidFill>
                  <a:srgbClr val="FF0000"/>
                </a:solidFill>
              </a:rPr>
              <a:t>예제의 @FixMethodOrder를 사용하려면 정확히 4.12 가 필요. TT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8"/>
          <p:cNvSpPr/>
          <p:nvPr/>
        </p:nvSpPr>
        <p:spPr>
          <a:xfrm>
            <a:off x="2808175" y="3566275"/>
            <a:ext cx="663900" cy="1019100"/>
          </a:xfrm>
          <a:prstGeom prst="homePlate">
            <a:avLst>
              <a:gd fmla="val 2088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MemberTests 클래스 생성</a:t>
            </a:r>
            <a:endParaRPr/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4048925" y="1152425"/>
            <a:ext cx="4783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</a:rPr>
              <a:t>src/test/java</a:t>
            </a:r>
            <a:r>
              <a:rPr lang="ko"/>
              <a:t>  밑에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패키지 : com.lec.sts18_security.security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클래스 : </a:t>
            </a:r>
            <a:r>
              <a:rPr b="1" lang="ko"/>
              <a:t>MemberTests</a:t>
            </a:r>
            <a:endParaRPr b="1"/>
          </a:p>
        </p:txBody>
      </p:sp>
      <p:pic>
        <p:nvPicPr>
          <p:cNvPr id="357" name="Google Shape;3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81025"/>
            <a:ext cx="30289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9"/>
          <p:cNvSpPr/>
          <p:nvPr/>
        </p:nvSpPr>
        <p:spPr>
          <a:xfrm>
            <a:off x="791300" y="3601450"/>
            <a:ext cx="7099200" cy="1287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100명분의 데이터를 생성하는 JUnit 테스트 코드 입니다.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메모란의 코드를 가져다 붙입시다.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MemberTests 의 </a:t>
            </a:r>
            <a:r>
              <a:rPr lang="ko"/>
              <a:t>JUnit 테스트 실행</a:t>
            </a:r>
            <a:endParaRPr/>
          </a:p>
        </p:txBody>
      </p:sp>
      <p:pic>
        <p:nvPicPr>
          <p:cNvPr id="364" name="Google Shape;36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23825"/>
            <a:ext cx="6644658" cy="920375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" name="Google Shape;365;p50"/>
          <p:cNvSpPr/>
          <p:nvPr/>
        </p:nvSpPr>
        <p:spPr>
          <a:xfrm>
            <a:off x="6670450" y="140225"/>
            <a:ext cx="2019600" cy="707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동작여부와 관계없이 실행 가능</a:t>
            </a:r>
            <a:endParaRPr/>
          </a:p>
        </p:txBody>
      </p:sp>
      <p:pic>
        <p:nvPicPr>
          <p:cNvPr id="366" name="Google Shape;36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25" y="2721725"/>
            <a:ext cx="2852125" cy="9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175" y="3930005"/>
            <a:ext cx="2812325" cy="8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0"/>
          <p:cNvSpPr txBox="1"/>
          <p:nvPr/>
        </p:nvSpPr>
        <p:spPr>
          <a:xfrm>
            <a:off x="792500" y="3617200"/>
            <a:ext cx="22284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...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50"/>
          <p:cNvSpPr txBox="1"/>
          <p:nvPr/>
        </p:nvSpPr>
        <p:spPr>
          <a:xfrm>
            <a:off x="553750" y="2609000"/>
            <a:ext cx="3213300" cy="2198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0" name="Google Shape;37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3975" y="2644901"/>
            <a:ext cx="3927699" cy="20111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1" name="Google Shape;371;p50"/>
          <p:cNvSpPr/>
          <p:nvPr/>
        </p:nvSpPr>
        <p:spPr>
          <a:xfrm>
            <a:off x="2964725" y="1925700"/>
            <a:ext cx="2119200" cy="707400"/>
          </a:xfrm>
          <a:prstGeom prst="downArrow">
            <a:avLst>
              <a:gd fmla="val 69016" name="adj1"/>
              <a:gd fmla="val 38118" name="adj2"/>
            </a:avLst>
          </a:prstGeom>
          <a:solidFill>
            <a:srgbClr val="EFEFEF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  <p:sp>
        <p:nvSpPr>
          <p:cNvPr id="372" name="Google Shape;372;p50"/>
          <p:cNvSpPr/>
          <p:nvPr/>
        </p:nvSpPr>
        <p:spPr>
          <a:xfrm>
            <a:off x="524125" y="2327050"/>
            <a:ext cx="1044600" cy="318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console </a:t>
            </a:r>
            <a:endParaRPr/>
          </a:p>
        </p:txBody>
      </p:sp>
      <p:sp>
        <p:nvSpPr>
          <p:cNvPr id="373" name="Google Shape;373;p50"/>
          <p:cNvSpPr/>
          <p:nvPr/>
        </p:nvSpPr>
        <p:spPr>
          <a:xfrm>
            <a:off x="5349475" y="2154525"/>
            <a:ext cx="2852100" cy="414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JUnit 뷰가 뜬다 : 테스트 진행결과 확인용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테이블에 생성 결과 확인</a:t>
            </a:r>
            <a:endParaRPr/>
          </a:p>
        </p:txBody>
      </p:sp>
      <p:pic>
        <p:nvPicPr>
          <p:cNvPr id="379" name="Google Shape;3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47625"/>
            <a:ext cx="64674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000150"/>
            <a:ext cx="8668064" cy="27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1"/>
          <p:cNvSpPr/>
          <p:nvPr/>
        </p:nvSpPr>
        <p:spPr>
          <a:xfrm>
            <a:off x="5873375" y="1246975"/>
            <a:ext cx="2284500" cy="855600"/>
          </a:xfrm>
          <a:prstGeom prst="wedgeRoundRectCallout">
            <a:avLst>
              <a:gd fmla="val -58024" name="adj1"/>
              <a:gd fmla="val 71695" name="adj2"/>
              <a:gd fmla="val 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userpw 가 인코딩되어 저장되었슴이 확인된다.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Security 를 커스터마이징 할때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방법1 : AuthenticationProvider 를 직접 구현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방법2 : UserDetailsService 구현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대부분의 경우는 ‘방법2’ 로도 충분</a:t>
            </a:r>
            <a:r>
              <a:rPr lang="ko"/>
              <a:t>하지만,  새로운 프로토콜이나 인증 구현 방식을 직접 구현하는 경우에는 ‘방법1’ 을 사용합니다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type="title"/>
          </p:nvPr>
        </p:nvSpPr>
        <p:spPr>
          <a:xfrm>
            <a:off x="1593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쿼리를 이용한 인증, 쿼리 준비</a:t>
            </a:r>
            <a:endParaRPr/>
          </a:p>
        </p:txBody>
      </p:sp>
      <p:sp>
        <p:nvSpPr>
          <p:cNvPr id="387" name="Google Shape;387;p52"/>
          <p:cNvSpPr txBox="1"/>
          <p:nvPr/>
        </p:nvSpPr>
        <p:spPr>
          <a:xfrm>
            <a:off x="169350" y="815050"/>
            <a:ext cx="84342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쿼리를 사용한 인증용 쿼리 동작 여부 확인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★컬럼이름 중요★, 별명을 사용하여 </a:t>
            </a: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username</a:t>
            </a:r>
            <a:r>
              <a:rPr lang="ko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userpw</a:t>
            </a:r>
            <a:r>
              <a:rPr lang="ko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enabled</a:t>
            </a:r>
            <a:r>
              <a:rPr lang="ko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1" lang="ko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authority </a:t>
            </a:r>
            <a:r>
              <a:rPr lang="ko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로 SELECT 되게 하자</a:t>
            </a:r>
            <a:endParaRPr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8" name="Google Shape;38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4950"/>
            <a:ext cx="7153275" cy="7143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9" name="Google Shape;38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5936" y="2305525"/>
            <a:ext cx="7702288" cy="64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39975"/>
            <a:ext cx="6734175" cy="6762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1" name="Google Shape;391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0600" y="3868650"/>
            <a:ext cx="303847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2"/>
          <p:cNvSpPr/>
          <p:nvPr/>
        </p:nvSpPr>
        <p:spPr>
          <a:xfrm flipH="1" rot="10800000">
            <a:off x="454250" y="2358350"/>
            <a:ext cx="447600" cy="378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2"/>
          <p:cNvSpPr/>
          <p:nvPr/>
        </p:nvSpPr>
        <p:spPr>
          <a:xfrm flipH="1" rot="10800000">
            <a:off x="530450" y="3958550"/>
            <a:ext cx="447600" cy="378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쿼리를 이용한 인증 : security-context 수정</a:t>
            </a:r>
            <a:endParaRPr/>
          </a:p>
        </p:txBody>
      </p:sp>
      <p:pic>
        <p:nvPicPr>
          <p:cNvPr id="399" name="Google Shape;3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7225"/>
            <a:ext cx="9143999" cy="21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idx="1" type="body"/>
          </p:nvPr>
        </p:nvSpPr>
        <p:spPr>
          <a:xfrm>
            <a:off x="311700" y="1266325"/>
            <a:ext cx="52614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서버 재시작,  </a:t>
            </a:r>
            <a:r>
              <a:rPr b="1" lang="ko"/>
              <a:t>/sample/admin</a:t>
            </a:r>
            <a:r>
              <a:rPr lang="ko"/>
              <a:t>  접속</a:t>
            </a:r>
            <a:br>
              <a:rPr lang="ko"/>
            </a:br>
            <a:r>
              <a:rPr b="1" lang="ko">
                <a:solidFill>
                  <a:srgbClr val="666666"/>
                </a:solidFill>
              </a:rPr>
              <a:t>admin90/pw90</a:t>
            </a:r>
            <a:r>
              <a:rPr lang="ko"/>
              <a:t> 으로 로그인 해보자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 확인</a:t>
            </a:r>
            <a:endParaRPr/>
          </a:p>
        </p:txBody>
      </p:sp>
      <p:pic>
        <p:nvPicPr>
          <p:cNvPr id="406" name="Google Shape;4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125" y="2153575"/>
            <a:ext cx="3927575" cy="166005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7" name="Google Shape;40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2099125"/>
            <a:ext cx="3767624" cy="23518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8" name="Google Shape;408;p54"/>
          <p:cNvSpPr/>
          <p:nvPr/>
        </p:nvSpPr>
        <p:spPr>
          <a:xfrm>
            <a:off x="4148625" y="2895075"/>
            <a:ext cx="908400" cy="49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4"/>
          <p:cNvSpPr/>
          <p:nvPr/>
        </p:nvSpPr>
        <p:spPr>
          <a:xfrm>
            <a:off x="5780225" y="726025"/>
            <a:ext cx="3150300" cy="1213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어떠한 회원 DB 테이블이라도 spring-security 와 연동하여  인가/권한 체크 가능!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복수개의 authentication-provider 제공가능!</a:t>
            </a:r>
            <a:endParaRPr/>
          </a:p>
        </p:txBody>
      </p:sp>
      <p:sp>
        <p:nvSpPr>
          <p:cNvPr id="415" name="Google Shape;415;p55"/>
          <p:cNvSpPr txBox="1"/>
          <p:nvPr>
            <p:ph idx="1" type="body"/>
          </p:nvPr>
        </p:nvSpPr>
        <p:spPr>
          <a:xfrm>
            <a:off x="311700" y="8853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계정 정보 테이블이 여러개 라든지.. </a:t>
            </a:r>
            <a:br>
              <a:rPr lang="ko"/>
            </a:br>
            <a:r>
              <a:rPr lang="ko"/>
              <a:t>계정 데이터 소스가 여러곳이라든지..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775" y="1700150"/>
            <a:ext cx="5138751" cy="1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5"/>
          <p:cNvSpPr txBox="1"/>
          <p:nvPr/>
        </p:nvSpPr>
        <p:spPr>
          <a:xfrm>
            <a:off x="529125" y="3679200"/>
            <a:ext cx="78261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pen Sans"/>
                <a:ea typeface="Open Sans"/>
                <a:cs typeface="Open Sans"/>
                <a:sym typeface="Open Sans"/>
              </a:rPr>
              <a:t>참조 : </a:t>
            </a:r>
            <a:r>
              <a:rPr lang="ko" sz="1100" u="sng">
                <a:solidFill>
                  <a:schemeClr val="hlink"/>
                </a:solidFill>
                <a:hlinkClick r:id="rId4"/>
              </a:rPr>
              <a:t>https://www.baeldung.com/spring-security-multiple-auth-providers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AJAX request 에서 CSRF 문제</a:t>
            </a:r>
            <a:endParaRPr/>
          </a:p>
        </p:txBody>
      </p:sp>
      <p:sp>
        <p:nvSpPr>
          <p:cNvPr id="423" name="Google Shape;423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Cross-Site Request Forgery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https://hack-cracker.tistory.com/253</a:t>
            </a:r>
            <a:r>
              <a:rPr lang="ko" sz="1100">
                <a:latin typeface="Arial"/>
                <a:ea typeface="Arial"/>
                <a:cs typeface="Arial"/>
                <a:sym typeface="Arial"/>
              </a:rPr>
              <a:t>   CSRF 란?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https://www.popit.kr/spring-security-ajax-%ED%98%B8%EC%B6%9C-%EC%8B%9C-csrf-%EA%B4%80%EB%A0%A8-403-forbidden-%EC%97%90%EB%9F%AC/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MultipartRequest 문제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https://goodcodes.tistory.com/entry/Spring-Security-CSRF-multipartform-data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 에서 csrf 값 꺼내보기</a:t>
            </a:r>
            <a:endParaRPr/>
          </a:p>
        </p:txBody>
      </p:sp>
      <p:sp>
        <p:nvSpPr>
          <p:cNvPr id="435" name="Google Shape;435;p58"/>
          <p:cNvSpPr txBox="1"/>
          <p:nvPr>
            <p:ph idx="1" type="body"/>
          </p:nvPr>
        </p:nvSpPr>
        <p:spPr>
          <a:xfrm>
            <a:off x="311700" y="1266325"/>
            <a:ext cx="85206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https://stackoverrun.com/ko/q/10018352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76200" marR="762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0066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CsrfToken</a:t>
            </a:r>
            <a:r>
              <a:rPr lang="ko" sz="9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token </a:t>
            </a: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9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900">
                <a:solidFill>
                  <a:srgbClr val="000088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ko" sz="9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900">
                <a:solidFill>
                  <a:srgbClr val="660066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HttpSessionCsrfTokenRepository</a:t>
            </a: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ko" sz="9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loadToken</a:t>
            </a: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9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request</a:t>
            </a: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666600"/>
              </a:solidFill>
              <a:highlight>
                <a:srgbClr val="F8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혹은</a:t>
            </a:r>
            <a:endParaRPr sz="900">
              <a:solidFill>
                <a:srgbClr val="666600"/>
              </a:solidFill>
              <a:highlight>
                <a:srgbClr val="F8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0066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CsrfToken</a:t>
            </a:r>
            <a:r>
              <a:rPr lang="ko" sz="9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token </a:t>
            </a: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9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900">
                <a:solidFill>
                  <a:srgbClr val="660066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CsrfToken</a:t>
            </a: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ko" sz="9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session</a:t>
            </a: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9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getAttribute</a:t>
            </a: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ko" sz="900">
                <a:solidFill>
                  <a:srgbClr val="660066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CsrfToken</a:t>
            </a: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900">
                <a:solidFill>
                  <a:srgbClr val="000088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ko" sz="9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900">
              <a:solidFill>
                <a:srgbClr val="666600"/>
              </a:solidFill>
              <a:highlight>
                <a:srgbClr val="F8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혹은</a:t>
            </a:r>
            <a:endParaRPr sz="900">
              <a:solidFill>
                <a:srgbClr val="666600"/>
              </a:solidFill>
              <a:highlight>
                <a:srgbClr val="F8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43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88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ko" sz="11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0066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ko" sz="11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parameterName </a:t>
            </a:r>
            <a:r>
              <a:rPr lang="ko" sz="11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1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DEFAULT_CSRF_PARAMETER_NAME</a:t>
            </a:r>
            <a:r>
              <a:rPr lang="ko" sz="11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000000"/>
              </a:solidFill>
              <a:highlight>
                <a:srgbClr val="F8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88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ko" sz="11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0066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ko" sz="11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headerName </a:t>
            </a:r>
            <a:r>
              <a:rPr lang="ko" sz="11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1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DEFAULT_CSRF_HEADER_NAME</a:t>
            </a:r>
            <a:r>
              <a:rPr lang="ko" sz="11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000000"/>
              </a:solidFill>
              <a:highlight>
                <a:srgbClr val="F8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88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ko" sz="11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" sz="1100">
                <a:solidFill>
                  <a:srgbClr val="660066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ko" sz="11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sessionAttributeName </a:t>
            </a:r>
            <a:r>
              <a:rPr lang="ko" sz="11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ko" sz="1100">
                <a:solidFill>
                  <a:srgbClr val="0000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 DEFAULT_CSRF_TOKEN_ATTR_NAME</a:t>
            </a:r>
            <a:r>
              <a:rPr lang="ko" sz="1100">
                <a:solidFill>
                  <a:srgbClr val="666600"/>
                </a:solidFill>
                <a:highlight>
                  <a:srgbClr val="F8F9FA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666600"/>
              </a:solidFill>
              <a:highlight>
                <a:srgbClr val="F8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00"/>
              </a:solidFill>
              <a:highlight>
                <a:srgbClr val="F8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8"/>
          <p:cNvSpPr/>
          <p:nvPr/>
        </p:nvSpPr>
        <p:spPr>
          <a:xfrm>
            <a:off x="6915150" y="2826475"/>
            <a:ext cx="1329000" cy="1417200"/>
          </a:xfrm>
          <a:prstGeom prst="wedgeRoundRectCallout">
            <a:avLst>
              <a:gd fmla="val -69883" name="adj1"/>
              <a:gd fmla="val -27401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 방식에선 안보인다..</a:t>
            </a:r>
            <a:br>
              <a:rPr lang="ko"/>
            </a:br>
            <a:r>
              <a:rPr lang="ko"/>
              <a:t>최소 POST 이상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UserDetailsService 의 구현 클래스들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950375" y="1220975"/>
            <a:ext cx="3720600" cy="200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CachingUserDetailsService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InMemoryUserDetailsManager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JdbcDaoImpl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JdbcUserDetailsManager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LdapUserDetailsManager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LdapUserDetailsService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...</a:t>
            </a:r>
            <a:endParaRPr sz="1800"/>
          </a:p>
        </p:txBody>
      </p:sp>
      <p:sp>
        <p:nvSpPr>
          <p:cNvPr id="113" name="Google Shape;113;p17"/>
          <p:cNvSpPr/>
          <p:nvPr/>
        </p:nvSpPr>
        <p:spPr>
          <a:xfrm>
            <a:off x="5012475" y="1558900"/>
            <a:ext cx="3459000" cy="1595400"/>
          </a:xfrm>
          <a:prstGeom prst="wedgeRoundRectCallout">
            <a:avLst>
              <a:gd fmla="val -64852" name="adj1"/>
              <a:gd fmla="val -36487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직전 예제에서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security-context.xml 에 직접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문자열로 사용자 정보를 입력한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방식은 InMemoryUserDetailsManager 를 사용 한 것임.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 설정 추가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spring-jdbc 설정 추가하기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DataSource</a:t>
            </a:r>
            <a:r>
              <a:rPr lang="ko"/>
              <a:t> 가 필요하게 된다.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jdbc dependency 라이브러리 추가합니다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spring-jdbc 설정을 추가 합니다 → root-context.xml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Oracle 라이브러리 → 스프링 프로젝트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66325"/>
            <a:ext cx="85206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Maven 빌드를 사용하는 Spring 에서 오라클 라이브러리 추가하기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pom.xml</a:t>
            </a:r>
            <a:r>
              <a:rPr lang="ko"/>
              <a:t> 에서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845625" y="1985800"/>
            <a:ext cx="2317800" cy="507900"/>
          </a:xfrm>
          <a:prstGeom prst="wedgeRectCallout">
            <a:avLst>
              <a:gd fmla="val -58572" name="adj1"/>
              <a:gd fmla="val -8411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Oracle 은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MySQL 과 달리 repository 까지 지정해주어야 한다.</a:t>
            </a:r>
            <a:endParaRPr sz="1100"/>
          </a:p>
        </p:txBody>
      </p:sp>
      <p:sp>
        <p:nvSpPr>
          <p:cNvPr id="132" name="Google Shape;132;p20"/>
          <p:cNvSpPr txBox="1"/>
          <p:nvPr/>
        </p:nvSpPr>
        <p:spPr>
          <a:xfrm>
            <a:off x="239750" y="2226525"/>
            <a:ext cx="8592600" cy="272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9900FF"/>
                </a:solidFill>
              </a:rPr>
              <a:t>  &lt;!--dependencies 위에 설정 --&gt;</a:t>
            </a:r>
            <a:br>
              <a:rPr lang="ko" sz="1800">
                <a:solidFill>
                  <a:srgbClr val="595959"/>
                </a:solidFill>
              </a:rPr>
            </a:br>
            <a:r>
              <a:rPr b="1" lang="ko" sz="1800">
                <a:solidFill>
                  <a:srgbClr val="595959"/>
                </a:solidFill>
              </a:rPr>
              <a:t>  &lt;repositories&gt;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&lt;repository&gt;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&lt;id&gt;oracle&lt;/id&gt;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&lt;name&gt;ORACLE JDBC Repository&lt;/name&gt;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&lt;url&gt;</a:t>
            </a:r>
            <a:r>
              <a:rPr lang="ko" sz="18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https://code.lds.org/nexus/content/groups/main-repo</a:t>
            </a:r>
            <a:r>
              <a:rPr lang="ko" sz="1800">
                <a:solidFill>
                  <a:srgbClr val="595959"/>
                </a:solidFill>
              </a:rPr>
              <a:t>&lt;/url&gt;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&lt;/repository&gt;</a:t>
            </a:r>
            <a:br>
              <a:rPr lang="ko" sz="1800">
                <a:solidFill>
                  <a:srgbClr val="595959"/>
                </a:solidFill>
              </a:rPr>
            </a:br>
            <a:r>
              <a:rPr b="1" lang="ko" sz="1800">
                <a:solidFill>
                  <a:srgbClr val="595959"/>
                </a:solidFill>
              </a:rPr>
              <a:t>  &lt;/repositories&gt;</a:t>
            </a:r>
            <a:endParaRPr b="1" sz="180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825" y="1518325"/>
            <a:ext cx="1793650" cy="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13000" y="305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Oracle 라이브러리 → 스프링 프로젝트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525475" y="1601225"/>
            <a:ext cx="3026400" cy="16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pom.xml 을 ‘저장’ 하고 나면 빌드가 다시 시작된다.  잠시 기다리자.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빌드가 끝나면 확인해보자</a:t>
            </a:r>
            <a:br>
              <a:rPr lang="ko" sz="1400"/>
            </a:br>
            <a:endParaRPr sz="1400"/>
          </a:p>
        </p:txBody>
      </p:sp>
      <p:sp>
        <p:nvSpPr>
          <p:cNvPr id="140" name="Google Shape;140;p21"/>
          <p:cNvSpPr txBox="1"/>
          <p:nvPr/>
        </p:nvSpPr>
        <p:spPr>
          <a:xfrm>
            <a:off x="298600" y="1226725"/>
            <a:ext cx="4528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00FF"/>
                </a:solidFill>
              </a:rPr>
              <a:t>&lt;!-- dependencies 안쪽 에 설정 --&gt;</a:t>
            </a:r>
            <a:endParaRPr sz="1800">
              <a:solidFill>
                <a:srgbClr val="99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9900FF"/>
                </a:solidFill>
              </a:rPr>
              <a:t>&lt;!-- ojdbc6 --&gt;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&lt;dependency&gt;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&lt;groupId&gt;com.oracle&lt;/groupId&gt;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&lt;artifactId&gt;ojdbc6&lt;/artifactId&gt;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   &lt;version&gt;11.2.0.3&lt;/version&gt;</a:t>
            </a:r>
            <a:br>
              <a:rPr lang="ko" sz="1800">
                <a:solidFill>
                  <a:srgbClr val="595959"/>
                </a:solidFill>
              </a:rPr>
            </a:br>
            <a:r>
              <a:rPr lang="ko" sz="1800">
                <a:solidFill>
                  <a:srgbClr val="595959"/>
                </a:solidFill>
              </a:rPr>
              <a:t>      &lt;/dependency&gt;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150" y="445025"/>
            <a:ext cx="1294300" cy="3665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1"/>
          <p:cNvCxnSpPr/>
          <p:nvPr/>
        </p:nvCxnSpPr>
        <p:spPr>
          <a:xfrm>
            <a:off x="6652000" y="2322200"/>
            <a:ext cx="1155300" cy="156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025" y="929375"/>
            <a:ext cx="1793650" cy="4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