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PT Sans Narrow"/>
      <p:regular r:id="rId50"/>
      <p:bold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F7947F-44AA-494B-8690-D9BCA6C74879}">
  <a:tblStyle styleId="{1EF7947F-44AA-494B-8690-D9BCA6C748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Narrow-bold.fntdata"/><Relationship Id="rId50" Type="http://schemas.openxmlformats.org/officeDocument/2006/relationships/font" Target="fonts/PTSansNarrow-regular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ca0ca8b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ca0ca8b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c49b4b20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c49b4b20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a0ca8b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ca0ca8b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ca0ca8b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ca0ca8b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ca0ca8b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ca0ca8b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ca0ca8b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ca0ca8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ca0ca8b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ca0ca8b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ca0ca8b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ca0ca8b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ca0ca8b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ca0ca8b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ca0ca8b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ca0ca8b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a0ca8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a0ca8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ca0ca8b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ca0ca8b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ca0ca8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ca0ca8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&lt;groupId&gt;com.fasterxml.jackson.core&lt;/groupId&gt;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&lt;artifactId&gt;jackson-databind&lt;/artifactId&gt;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&lt;version&gt;2.9.8&lt;/version&gt;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b7c8401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b7c8401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Jackson databind --&gt;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&lt;groupId&gt;com.fasterxml.jackson.core&lt;/groupId&gt;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&lt;artifactId&gt;jackson-core&lt;/artifactId&gt;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&lt;version&gt;2.9.8&lt;/version&gt;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					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&lt;groupId&gt;com.fasterxml.jackson.core&lt;/groupId&gt;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&lt;artifactId&gt;jackson-databind&lt;/artifactId&gt;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&lt;version&gt;2.9.8&lt;/version&gt;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&lt;groupId&gt;com.fasterxml.jackson.core&lt;/groupId&gt;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&lt;artifactId&gt;jackson-annotations&lt;/artifactId&gt;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&lt;version&gt;2.9.0&lt;/version&gt;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ca0ca8b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ca0ca8b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JSON 데이터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@RequestMapping("/helloJSON")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BWriteDTO helloJSON()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BWriteDTO dto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new BWriteDTO(100, "안녕하세요",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		"REST", "하하", 123, new Timestamp(10000));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return dto;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ca0ca8b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ca0ca8b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ca0ca8b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3ca0ca8b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JSON 배열 데이터 ← 자바객체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@RequestMapping("/listJSON")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List&lt;WriteDTO&gt; listJSON(){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WriteDAO dao = sqlSession.getMapper(WriteDAO.class);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dao.select();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ca0ca8b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ca0ca8b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ca0ca8b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ca0ca8b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JSON 배열 데이터 ← 자바 배열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@RequestMapping("/arrJSON")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WriteDTO[] arrJSON(){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WriteDAO dao = sqlSession.getMapper(WriteDAO.class);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List&lt;WriteDTO&gt; list = dao.select();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WriteDTO[] arr = new WriteDTO[list.size()];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list.toArray(arr);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ca0ca8b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ca0ca8b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JSON object 데이터 ← 자바객체 Map&lt;k,v&gt;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@RequestMapping("/mapJSON")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Map&lt;Integer, WriteDTO&gt; mapJSON(){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WriteDAO dao = sqlSession.getMapper(WriteDAO.class);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List&lt;WriteDTO&gt; list = dao.select();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Map&lt;Integer, WriteDTO&gt; map = new HashMap&lt;Integer, WriteDTO&gt;();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for(WriteDTO dto : list)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// key:value =&gt; id:DTO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map.put(dto.getUid(), dto);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map;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ca0ca8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ca0ca8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ca0ca8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ca0ca8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ca0ca8b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ca0ca8b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87fb529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87fb529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ca0ca8b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ca0ca8b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ca0ca8b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ca0ca8b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ca0ca8b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ca0ca8b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ca0ca8b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3ca0ca8b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ca0ca8b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3ca0ca8b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@XmlRootElement (name="employees")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class EmployeeListVO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private List&lt;EmployeeVO&gt; employees = new ArrayList&lt;EmployeeVO&gt;();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public List&lt;EmployeeVO&gt; getEmployees()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 return employees;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public void setEmployees(List&lt;EmployeeVO&gt; employees)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 this.employees = employees;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ca0ca8b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ca0ca8b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EmployeeListVO employees = new EmployeeListVO();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EmployeeVO emp1 = new EmployeeVO(1, "제임스", 23, new int[] {10, 50, 90}, 34.2);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EmployeeVO emp2 = new EmployeeVO(2, "클레어", 31, new int[] {10, 50, 90}, 23.2);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EmployeeVO emp3 = new EmployeeVO(3, "크리스", 34, new int[] {100, 50, 90}, 45.2);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employees.getEmp().add(emp1);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employees.getEmp().add(emp2);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employees.getEmp().add(emp3);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return employees;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ca0ca8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ca0ca8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ca0ca8b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3ca0ca8b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ca0ca8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ca0ca8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ca0ca8b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ca0ca8b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@RequestMapping("/read/{uid}")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List&lt;WriteDTO&gt; read(@PathVariable("uid") int uid){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WriteDAO dao = sqlSession.getMapper(WriteDAO.class);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dao.selectByUid(uid);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ca0ca8b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ca0ca8b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ca0ca8b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ca0ca8b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ca0ca8b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3ca0ca8b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@RequestMapping("/read/{uid}")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ResponseEntity&lt;WriteDTO&gt; read(@PathVariable("uid") int uid){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WriteDAO dao = sqlSession.getMapper(WriteDAO.class);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List&lt;WriteDTO&gt; list = dao.selectByUid(uid);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실패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if(list == null || list.size() ==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return new ResponseEntity&lt;WriteDTO&gt;(HttpStatus.NOT_FOUND); // 404에러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성공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new ResponseEntity&lt;WriteDTO&gt;(list.get(0), HttpStatus.OK);  // 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ca0ca8b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ca0ca8b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0f7bd8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0f7bd8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ca0ca8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ca0ca8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ca0ca8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ca0ca8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a0ca8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a0ca8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a0ca8b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a0ca8b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pring.io/projects/spring-framework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hyperlink" Target="http://localhost:8080/sts19_rest/MyRes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ocalhost:8080/sts19_rest/MyRest/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vnrepository.com/artifact/com.fasterxml.jackson.core/jackson-databind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hyperlink" Target="http://localhost:8080/sts19_rest/MyRest/helloJS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hyperlink" Target="http://localhost:8080/sts19_rest/MyRest/listJSO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localhost:8080/sts19_rest/MyRest/arrJSON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hyperlink" Target="http://localhost:8080/sts19_rest/MyRest/mapJSON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mvnrepository.com/artifact/javax.xml.bind/jaxb-api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localhost:8080/sts19_rest/MyRest/helloXML" TargetMode="External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Relationship Id="rId4" Type="http://schemas.openxmlformats.org/officeDocument/2006/relationships/hyperlink" Target="http://localhost:8080/sts19_rest/MyRest/listX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Relationship Id="rId4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@RestController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‘뷰’  대신 ‘데이터’ 를 response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property  :  Context root 설정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228600" y="1266325"/>
            <a:ext cx="360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server.xml</a:t>
            </a:r>
            <a:r>
              <a:rPr lang="ko"/>
              <a:t> 에 세팅되는 값이다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8625"/>
            <a:ext cx="452488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수정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5798550" y="1359250"/>
            <a:ext cx="3115500" cy="27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&lt;project&gt; 세팅값 변경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81025"/>
            <a:ext cx="5248125" cy="201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 하기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기본적으로 이클립스에서 웹어플리케이션  프로젝트를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복사 해서 생성할때,   중요한 설정값들을 잘 찾아서 변경해주어야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FF0000"/>
                </a:solidFill>
              </a:rPr>
              <a:t>이클립스가 다 알아서 변경할수 있는 건 아니다</a:t>
            </a:r>
            <a:r>
              <a:rPr lang="ko"/>
              <a:t>) 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969" y="3553474"/>
            <a:ext cx="3314700" cy="1015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1458550" y="3713575"/>
            <a:ext cx="23826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동작 확인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‘버젼’이 문제다.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961525"/>
            <a:ext cx="85206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@RestController</a:t>
            </a:r>
            <a:r>
              <a:rPr lang="ko"/>
              <a:t> 를 사용하려면 </a:t>
            </a:r>
            <a:r>
              <a:rPr b="1" lang="ko"/>
              <a:t>Spring 4</a:t>
            </a:r>
            <a:r>
              <a:rPr lang="ko"/>
              <a:t> 이상이어야 한다</a:t>
            </a:r>
            <a:br>
              <a:rPr lang="ko"/>
            </a:br>
            <a:r>
              <a:rPr lang="ko"/>
              <a:t>나의 스프링 버젼은?  → </a:t>
            </a:r>
            <a:r>
              <a:rPr b="1" lang="ko"/>
              <a:t>pom.xml</a:t>
            </a:r>
            <a:r>
              <a:rPr lang="ko"/>
              <a:t>  에서 확인.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550" y="1763125"/>
            <a:ext cx="5777575" cy="13945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100" y="3662699"/>
            <a:ext cx="4386425" cy="758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48720"/>
            <a:ext cx="4523425" cy="9468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0" name="Google Shape;170;p25"/>
          <p:cNvCxnSpPr/>
          <p:nvPr/>
        </p:nvCxnSpPr>
        <p:spPr>
          <a:xfrm flipH="1" rot="10800000">
            <a:off x="2671025" y="2464525"/>
            <a:ext cx="2600100" cy="180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/>
          <p:nvPr/>
        </p:nvCxnSpPr>
        <p:spPr>
          <a:xfrm rot="10800000">
            <a:off x="5476625" y="2492725"/>
            <a:ext cx="2004900" cy="177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버젼 업그레이드 하려면?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9575" y="1973250"/>
            <a:ext cx="3542400" cy="1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잠깐!  일단 서버는 STOP 하세요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위 버젼 수정하고 </a:t>
            </a:r>
            <a:r>
              <a:rPr b="1" lang="ko"/>
              <a:t>‘저장’</a:t>
            </a:r>
            <a:r>
              <a:rPr lang="ko"/>
              <a:t> 하시면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제법 한~참 다운로드 &amp; 빌드</a:t>
            </a:r>
            <a:br>
              <a:rPr lang="ko"/>
            </a:br>
            <a:r>
              <a:rPr lang="ko"/>
              <a:t>할것이다.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28494" t="0"/>
          <a:stretch/>
        </p:blipFill>
        <p:spPr>
          <a:xfrm>
            <a:off x="106425" y="1039375"/>
            <a:ext cx="4583724" cy="6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613" y="1152425"/>
            <a:ext cx="1894561" cy="3686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4250" y="1152425"/>
            <a:ext cx="1894550" cy="368267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6"/>
          <p:cNvSpPr/>
          <p:nvPr/>
        </p:nvSpPr>
        <p:spPr>
          <a:xfrm>
            <a:off x="6114175" y="2687600"/>
            <a:ext cx="1062600" cy="5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업그레이드 후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참고: 최신 스프링 프레임워크 버젼 확인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266325"/>
            <a:ext cx="852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http://spring.io/projects/spring-framework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800" y="1823300"/>
            <a:ext cx="7478157" cy="308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163400"/>
            <a:ext cx="48958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RestController 클래스 생성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037725"/>
            <a:ext cx="85206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com.lec.sts19_rest.controller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클래스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MyRestController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5398625" y="1593100"/>
            <a:ext cx="2274300" cy="722700"/>
          </a:xfrm>
          <a:prstGeom prst="wedgeRectCallout">
            <a:avLst>
              <a:gd fmla="val -143142" name="adj1"/>
              <a:gd fmla="val 50972" name="adj2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@RestController</a:t>
            </a:r>
            <a:r>
              <a:rPr lang="ko"/>
              <a:t>  사용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@RestController 는 ‘데이터’를 response 한다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 단원에서는 현업에서 가장 많이 다루는 다음 3가지를 배우겠습니다.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TEXT</a:t>
            </a:r>
            <a:r>
              <a:rPr lang="ko"/>
              <a:t>  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JSON</a:t>
            </a:r>
            <a:r>
              <a:rPr lang="ko"/>
              <a:t>  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XML</a:t>
            </a:r>
            <a:r>
              <a:rPr lang="ko"/>
              <a:t>    response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81025"/>
            <a:ext cx="5093375" cy="16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TEXT 데이터 response 하기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477925" y="3537775"/>
            <a:ext cx="55827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http://localhost:8080/sts19_rest/MyRest/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5774125" y="1152425"/>
            <a:ext cx="3188100" cy="1860900"/>
          </a:xfrm>
          <a:prstGeom prst="wedgeRoundRectCallout">
            <a:avLst>
              <a:gd fmla="val -82667" name="adj1"/>
              <a:gd fmla="val 1594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이전까지의</a:t>
            </a:r>
            <a:br>
              <a:rPr lang="ko"/>
            </a:br>
            <a:r>
              <a:rPr lang="ko"/>
              <a:t>@Controller 로 생성한 컨트롤러 클래스의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가 리턴하는 문자열은 곧 ‘뷰’ 파일이 되었다.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그런데 이것은????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3242475" y="3013325"/>
            <a:ext cx="1560000" cy="927300"/>
          </a:xfrm>
          <a:prstGeom prst="wedgeRoundRectCallout">
            <a:avLst>
              <a:gd fmla="val -74689" name="adj1"/>
              <a:gd fmla="val 5429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추가되었으니</a:t>
            </a:r>
            <a:br>
              <a:rPr lang="ko"/>
            </a:br>
            <a:r>
              <a:rPr lang="ko"/>
              <a:t>서버 꼭! 재시작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 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6900" y="961525"/>
            <a:ext cx="4569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http://localhost:8080/sts19_rest/MyRest/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3525"/>
            <a:ext cx="5983900" cy="1258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31"/>
          <p:cNvSpPr txBox="1"/>
          <p:nvPr/>
        </p:nvSpPr>
        <p:spPr>
          <a:xfrm>
            <a:off x="737975" y="3052925"/>
            <a:ext cx="4413900" cy="637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@RestController </a:t>
            </a:r>
            <a:r>
              <a:rPr lang="ko"/>
              <a:t>로 지정된 컨트롤러 클래스는</a:t>
            </a:r>
            <a:br>
              <a:rPr lang="ko"/>
            </a:br>
            <a:r>
              <a:rPr lang="ko"/>
              <a:t>‘뷰’ 가 아닌 ‘데이터’ 를 response 한다!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5449275" y="3043500"/>
            <a:ext cx="3371400" cy="81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크롬 개발자 도구에서 MIME-type 확인해보자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? (</a:t>
            </a:r>
            <a:r>
              <a:rPr lang="ko">
                <a:solidFill>
                  <a:srgbClr val="0000FF"/>
                </a:solidFill>
              </a:rPr>
              <a:t>Re</a:t>
            </a:r>
            <a:r>
              <a:rPr lang="ko"/>
              <a:t>presentational </a:t>
            </a:r>
            <a:r>
              <a:rPr lang="ko">
                <a:solidFill>
                  <a:srgbClr val="0000FF"/>
                </a:solidFill>
              </a:rPr>
              <a:t>S</a:t>
            </a:r>
            <a:r>
              <a:rPr lang="ko"/>
              <a:t>tate </a:t>
            </a:r>
            <a:r>
              <a:rPr lang="ko">
                <a:solidFill>
                  <a:srgbClr val="0000FF"/>
                </a:solidFill>
              </a:rPr>
              <a:t>T</a:t>
            </a:r>
            <a:r>
              <a:rPr lang="ko"/>
              <a:t>ransfer)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07200" y="1066200"/>
            <a:ext cx="85206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하나의 URI</a:t>
            </a:r>
            <a:r>
              <a:rPr lang="ko"/>
              <a:t> 는 → </a:t>
            </a:r>
            <a:r>
              <a:rPr b="1" lang="ko"/>
              <a:t>하나의 고유한 리소스   </a:t>
            </a:r>
            <a:r>
              <a:rPr lang="ko"/>
              <a:t>를 갖도록 설계된 아키텍쳐.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‘특정 URI’</a:t>
            </a:r>
            <a:r>
              <a:rPr lang="ko"/>
              <a:t> 를 통해 사용자가 원하는 정보 제공받는 형식</a:t>
            </a:r>
            <a:br>
              <a:rPr lang="ko"/>
            </a:br>
            <a:r>
              <a:rPr lang="ko"/>
              <a:t>이와 같이 REST 방식으로 서비스제공이 가능한것을 </a:t>
            </a:r>
            <a:r>
              <a:rPr b="1" lang="ko"/>
              <a:t>RESTful</a:t>
            </a:r>
            <a:r>
              <a:rPr lang="ko"/>
              <a:t> 하다 합니다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61000" y="2641450"/>
            <a:ext cx="5734800" cy="44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85200C"/>
                </a:solidFill>
              </a:rPr>
              <a:t>http://www.naver.com/Kims/1993/ 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61000" y="3454043"/>
            <a:ext cx="5734800" cy="44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85200C"/>
                </a:solidFill>
              </a:rPr>
              <a:t>http://www.naver.com/member.jsp</a:t>
            </a:r>
            <a:r>
              <a:rPr lang="ko"/>
              <a:t>?name=Kims&amp;birth=1993 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10800000">
            <a:off x="5995775" y="2675800"/>
            <a:ext cx="522600" cy="1128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070775" y="2499250"/>
            <a:ext cx="1456800" cy="1276500"/>
          </a:xfrm>
          <a:prstGeom prst="wedgeRectCallout">
            <a:avLst>
              <a:gd fmla="val -81259" name="adj1"/>
              <a:gd fmla="val 8018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무분별한 parameter 남발보다는 잘정리된 URI 로 구현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5400000">
            <a:off x="1616825" y="1734850"/>
            <a:ext cx="198900" cy="2721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 rot="5400000">
            <a:off x="1575675" y="2538100"/>
            <a:ext cx="201300" cy="2641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40825" y="3208400"/>
            <a:ext cx="736800" cy="19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URI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340825" y="3970400"/>
            <a:ext cx="736800" cy="19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URI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452075" y="2452375"/>
            <a:ext cx="1023600" cy="201300"/>
          </a:xfrm>
          <a:prstGeom prst="wedgeRoundRectCallout">
            <a:avLst>
              <a:gd fmla="val -82701" name="adj1"/>
              <a:gd fmla="val 11440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REST 방식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  response 하기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스프링에서 </a:t>
            </a:r>
            <a:r>
              <a:rPr lang="ko">
                <a:highlight>
                  <a:srgbClr val="EAD1DC"/>
                </a:highlight>
              </a:rPr>
              <a:t>‘자바객체’ → JSON</a:t>
            </a:r>
            <a:r>
              <a:rPr lang="ko"/>
              <a:t> 으로 변환해주는 라이브러리 설치</a:t>
            </a:r>
            <a:br>
              <a:rPr lang="ko"/>
            </a:br>
            <a:r>
              <a:rPr b="1" lang="ko"/>
              <a:t>jackson-databind</a:t>
            </a:r>
            <a:br>
              <a:rPr b="1" lang="ko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객체 생성 하고 리턴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140225"/>
            <a:ext cx="42093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Jackson Databind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 설치.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266325"/>
            <a:ext cx="50478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최신버젼 설치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</a:t>
            </a: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메이븐 리포지터리(클릭)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649" y="91999"/>
            <a:ext cx="3672250" cy="2655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00" y="3468724"/>
            <a:ext cx="8839202" cy="127589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>
            <a:off x="978450" y="2684150"/>
            <a:ext cx="2816400" cy="661200"/>
          </a:xfrm>
          <a:prstGeom prst="wedgeRoundRectCallout">
            <a:avLst>
              <a:gd fmla="val -705" name="adj1"/>
              <a:gd fmla="val 8798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하단에 DEPENDENCY 라이브러리 목록 확인</a:t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6089225" y="3074575"/>
            <a:ext cx="1593000" cy="661200"/>
          </a:xfrm>
          <a:prstGeom prst="wedgeRoundRectCallout">
            <a:avLst>
              <a:gd fmla="val -705" name="adj1"/>
              <a:gd fmla="val 8798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버젼도 확인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75" y="643725"/>
            <a:ext cx="5860695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198350" y="709850"/>
            <a:ext cx="2089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pom.xml</a:t>
            </a:r>
            <a:r>
              <a:rPr lang="ko" sz="1800">
                <a:solidFill>
                  <a:schemeClr val="dk2"/>
                </a:solidFill>
              </a:rPr>
              <a:t> 에 추가</a:t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198350" y="3503925"/>
            <a:ext cx="1547100" cy="714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UPDATE!!꼭</a:t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276675" y="2302225"/>
            <a:ext cx="1493700" cy="752400"/>
          </a:xfrm>
          <a:prstGeom prst="wedgeRoundRectCallout">
            <a:avLst>
              <a:gd fmla="val 104880" name="adj1"/>
              <a:gd fmla="val -223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jackson-data 만 지정해도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jackson-core 와 jackson-annotations 를 가져오게 된다.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25" y="1266323"/>
            <a:ext cx="7527926" cy="199456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작성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5938825" y="1266325"/>
            <a:ext cx="289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477925" y="3537775"/>
            <a:ext cx="84087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실행해보자 : </a:t>
            </a:r>
            <a:r>
              <a:rPr lang="ko">
                <a:solidFill>
                  <a:srgbClr val="9900FF"/>
                </a:solidFill>
                <a:highlight>
                  <a:srgbClr val="FFFF00"/>
                </a:highlight>
              </a:rPr>
              <a:t>크롬에서 보자 </a:t>
            </a:r>
            <a:r>
              <a:rPr lang="ko"/>
              <a:t>  / 이클립스 내장 브라우저는  JSON을 보여주는 기능이 없기 때문에 다운로드 받으려 할 것이다.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http://localhost:8080/sts19_rest/MyRest/helloJSON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134075" y="2080250"/>
            <a:ext cx="1237500" cy="525000"/>
          </a:xfrm>
          <a:prstGeom prst="wedgeRoundRectCallout">
            <a:avLst>
              <a:gd fmla="val 80275" name="adj1"/>
              <a:gd fmla="val 46143" name="adj2"/>
              <a:gd fmla="val 0" name="adj3"/>
            </a:avLst>
          </a:prstGeom>
          <a:solidFill>
            <a:srgbClr val="F3F3F3">
              <a:alpha val="746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객체를 리턴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506650" y="3342350"/>
            <a:ext cx="60747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response 한 MIME type 이 </a:t>
            </a:r>
            <a:br>
              <a:rPr lang="ko"/>
            </a:br>
            <a:r>
              <a:rPr lang="ko"/>
              <a:t>application/json 이다!!!</a:t>
            </a:r>
            <a:br>
              <a:rPr lang="ko"/>
            </a:br>
            <a:r>
              <a:rPr b="1" lang="ko"/>
              <a:t>@RestController</a:t>
            </a:r>
            <a:r>
              <a:rPr lang="ko"/>
              <a:t> 가 자동으로 json response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3810025" cy="19629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272" y="128500"/>
            <a:ext cx="3853025" cy="3393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73" y="947673"/>
            <a:ext cx="7501176" cy="20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List 객체 → JSON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5705425" y="1191000"/>
            <a:ext cx="3126900" cy="30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1030875" y="2684150"/>
            <a:ext cx="2692800" cy="525000"/>
          </a:xfrm>
          <a:prstGeom prst="wedgeRoundRectCallout">
            <a:avLst>
              <a:gd fmla="val 9917" name="adj1"/>
              <a:gd fmla="val -88876" name="adj2"/>
              <a:gd fmla="val 0" name="adj3"/>
            </a:avLst>
          </a:prstGeom>
          <a:solidFill>
            <a:srgbClr val="F3F3F3">
              <a:alpha val="746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List&lt;&gt;객체를 리턴</a:t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477925" y="3584075"/>
            <a:ext cx="84087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실행해보자 : </a:t>
            </a:r>
            <a:r>
              <a:rPr lang="ko">
                <a:solidFill>
                  <a:srgbClr val="9900FF"/>
                </a:solidFill>
                <a:highlight>
                  <a:srgbClr val="FFFF00"/>
                </a:highlight>
              </a:rPr>
              <a:t>크롬에서 보자 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http://localhost:8080/sts19_rest/MyRest/listJSON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2873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266325"/>
            <a:ext cx="198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자세히 보세요,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‘배열’ 입니다.</a:t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350" y="108738"/>
            <a:ext cx="2786650" cy="49260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925" y="921900"/>
            <a:ext cx="1981875" cy="12700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8"/>
          <p:cNvSpPr txBox="1"/>
          <p:nvPr/>
        </p:nvSpPr>
        <p:spPr>
          <a:xfrm>
            <a:off x="2693500" y="108750"/>
            <a:ext cx="17253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/MyRest/listJSON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자바 배열 → JSON 배열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2653900" y="3180000"/>
            <a:ext cx="6178500" cy="1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‘배열’ 도 List 와 마찬가지로 JSON 배열로 response 된다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477925" y="3888875"/>
            <a:ext cx="84087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실행해보자 : </a:t>
            </a:r>
            <a:r>
              <a:rPr lang="ko">
                <a:solidFill>
                  <a:srgbClr val="9900FF"/>
                </a:solidFill>
                <a:highlight>
                  <a:srgbClr val="FFFF00"/>
                </a:highlight>
              </a:rPr>
              <a:t>크롬에서 보자 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http://localhost:8080/sts19_rest/MyRest/arrJSON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76225"/>
            <a:ext cx="5415341" cy="17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25"/>
            <a:ext cx="6962075" cy="316709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Map&lt;k,v&gt; 객체 → JSON 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7114475" y="809125"/>
            <a:ext cx="171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2455075" y="3584075"/>
            <a:ext cx="67362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실행해보자 : </a:t>
            </a:r>
            <a:r>
              <a:rPr lang="ko">
                <a:solidFill>
                  <a:srgbClr val="9900FF"/>
                </a:solidFill>
                <a:highlight>
                  <a:srgbClr val="FFFF00"/>
                </a:highlight>
              </a:rPr>
              <a:t>크롬에서 보자 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http://localhost:8080/sts19_rest/MyRest/mapJSON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360300" y="289450"/>
            <a:ext cx="246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301025" y="1322050"/>
            <a:ext cx="3059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적절한 uid 값 눈여겨 두기...</a:t>
            </a: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750" y="61800"/>
            <a:ext cx="2795325" cy="49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웹서비스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961525"/>
            <a:ext cx="8520600" cy="3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웹의 모든 리소스를 URI로 표현하고 . 이를 구조적이고 유기적으로 연결하여 . 비 상태 지향적인 방법으로 . 일관된 method를 사용하여 리소스를 사용하는 웹 서비스 디자인 표준이다.  다음 4가지 속성을 지원하는 것을 원칙으로 함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FF"/>
                </a:solidFill>
              </a:rPr>
              <a:t>Addressablilty</a:t>
            </a:r>
            <a:r>
              <a:rPr lang="ko" sz="1400">
                <a:solidFill>
                  <a:srgbClr val="0000FF"/>
                </a:solidFill>
              </a:rPr>
              <a:t> </a:t>
            </a:r>
            <a:r>
              <a:rPr lang="ko" sz="1400"/>
              <a:t>: 제공하는 모든 정보를 URI로 표시할 수 있어야 한다.</a:t>
            </a:r>
            <a:br>
              <a:rPr lang="ko" sz="1400"/>
            </a:br>
            <a:r>
              <a:rPr b="1" lang="ko" sz="1400">
                <a:solidFill>
                  <a:srgbClr val="0000FF"/>
                </a:solidFill>
              </a:rPr>
              <a:t>Connectedness </a:t>
            </a:r>
            <a:r>
              <a:rPr lang="ko" sz="1400"/>
              <a:t>: 하나의 리소스들은 서로 주변의 연관 리소스들과 연결되어 표현(Presentation)</a:t>
            </a:r>
            <a:br>
              <a:rPr lang="ko" sz="1400"/>
            </a:br>
            <a:r>
              <a:rPr b="1" lang="ko" sz="1400">
                <a:solidFill>
                  <a:srgbClr val="0000FF"/>
                </a:solidFill>
              </a:rPr>
              <a:t>Statelessness </a:t>
            </a:r>
            <a:r>
              <a:rPr lang="ko" sz="1400"/>
              <a:t>:  현재 클라이언트의 상태를 절대로 서버에서 관리하지 않아야 한다.</a:t>
            </a:r>
            <a:br>
              <a:rPr lang="ko" sz="1400"/>
            </a:br>
            <a:r>
              <a:rPr lang="ko" sz="1400"/>
              <a:t>(REST에서는 상태가 서버가 아니라 클라이언트에 유지되며 매 요청마다 필요한 정보를 서버에 보낸다.)</a:t>
            </a:r>
            <a:br>
              <a:rPr lang="ko" sz="1400"/>
            </a:br>
            <a:r>
              <a:rPr lang="ko" sz="1400"/>
              <a:t> - 모든 요청은 </a:t>
            </a:r>
            <a:r>
              <a:rPr lang="ko" sz="1400">
                <a:solidFill>
                  <a:srgbClr val="9900FF"/>
                </a:solidFill>
              </a:rPr>
              <a:t>일회성</a:t>
            </a:r>
            <a:r>
              <a:rPr lang="ko" sz="1400"/>
              <a:t>의 성격을 가지며 이전의 요청에 영향을 받지 말아야 한다.</a:t>
            </a:r>
            <a:br>
              <a:rPr lang="ko" sz="1400"/>
            </a:br>
            <a:r>
              <a:rPr lang="ko" sz="1400"/>
              <a:t> - 세션을 유지 하지 않기 때문에 서버 로드 밸런싱이 매우 유리하다.</a:t>
            </a:r>
            <a:br>
              <a:rPr lang="ko" sz="1400"/>
            </a:br>
            <a:r>
              <a:rPr lang="ko" sz="1400"/>
              <a:t> - URI에 현재 state를 표현할 수 있어야 한다. (권장사항)</a:t>
            </a:r>
            <a:br>
              <a:rPr lang="ko" sz="1400"/>
            </a:br>
            <a:r>
              <a:rPr b="1" lang="ko" sz="1400">
                <a:solidFill>
                  <a:srgbClr val="0000FF"/>
                </a:solidFill>
              </a:rPr>
              <a:t>Homogeneous Interface</a:t>
            </a:r>
            <a:r>
              <a:rPr lang="ko" sz="1400"/>
              <a:t> (동일한 인터페이스)</a:t>
            </a:r>
            <a:br>
              <a:rPr lang="ko" sz="1400"/>
            </a:br>
            <a:r>
              <a:rPr lang="ko" sz="1400"/>
              <a:t> - HTTP에서 제공하는 기본적인 4가지의 method와 추가적인 2가지의 method를 이용해서 리소스의 모든 동작을 정의한다.    (GET, POST, PUT, DELETE ) + (    HEAD, OPTION,      ) </a:t>
            </a:r>
            <a:br>
              <a:rPr lang="ko" sz="1400"/>
            </a:br>
            <a:r>
              <a:rPr lang="ko" sz="1400"/>
              <a:t> - 대부분의 리소스 조작은 6가지의  method를 이용하여 대부분 처리 가능하다. 만일 이것들로만 절대로 불가능한 액션이 필요할 경우에는 POST를 이용하여 추가 액션을 정의할 수 있다. (되도록 지양하자)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response 하기</a:t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311700" y="885325"/>
            <a:ext cx="85206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지금까지 보았다 시피,   @RestController 에서  기본적으로 </a:t>
            </a:r>
            <a:r>
              <a:rPr b="1" lang="ko"/>
              <a:t>‘Java 객체’ </a:t>
            </a:r>
            <a:r>
              <a:rPr lang="ko"/>
              <a:t>를 리턴하면 ‘자동적으로 ‘  JSON 으로 response 했다.  (디폴트 세팅이 JSON!)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(그만큼, JSON 이 대세다)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그렇다면, XML 로 response 하려면 어떻게 해야 될까?</a:t>
            </a:r>
            <a:br>
              <a:rPr lang="ko"/>
            </a:br>
            <a:r>
              <a:rPr b="1" lang="ko">
                <a:solidFill>
                  <a:srgbClr val="0000FF"/>
                </a:solidFill>
              </a:rPr>
              <a:t>JAXB</a:t>
            </a:r>
            <a:r>
              <a:rPr lang="ko">
                <a:solidFill>
                  <a:srgbClr val="0000FF"/>
                </a:solidFill>
              </a:rPr>
              <a:t>(</a:t>
            </a:r>
            <a:r>
              <a:rPr b="1" lang="ko">
                <a:solidFill>
                  <a:srgbClr val="0000FF"/>
                </a:solidFill>
              </a:rPr>
              <a:t>J</a:t>
            </a:r>
            <a:r>
              <a:rPr lang="ko">
                <a:solidFill>
                  <a:srgbClr val="0000FF"/>
                </a:solidFill>
              </a:rPr>
              <a:t>ava </a:t>
            </a:r>
            <a:r>
              <a:rPr b="1" lang="ko">
                <a:solidFill>
                  <a:srgbClr val="0000FF"/>
                </a:solidFill>
              </a:rPr>
              <a:t>A</a:t>
            </a:r>
            <a:r>
              <a:rPr lang="ko">
                <a:solidFill>
                  <a:srgbClr val="0000FF"/>
                </a:solidFill>
              </a:rPr>
              <a:t>rchitecture for </a:t>
            </a:r>
            <a:r>
              <a:rPr b="1" lang="ko">
                <a:solidFill>
                  <a:srgbClr val="0000FF"/>
                </a:solidFill>
              </a:rPr>
              <a:t>X</a:t>
            </a:r>
            <a:r>
              <a:rPr lang="ko">
                <a:solidFill>
                  <a:srgbClr val="0000FF"/>
                </a:solidFill>
              </a:rPr>
              <a:t>ML </a:t>
            </a:r>
            <a:r>
              <a:rPr b="1" lang="ko">
                <a:solidFill>
                  <a:srgbClr val="0000FF"/>
                </a:solidFill>
              </a:rPr>
              <a:t>B</a:t>
            </a:r>
            <a:r>
              <a:rPr lang="ko">
                <a:solidFill>
                  <a:srgbClr val="0000FF"/>
                </a:solidFill>
              </a:rPr>
              <a:t>inding)</a:t>
            </a:r>
            <a:r>
              <a:rPr lang="ko"/>
              <a:t>  기술을 사용하여 XML response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/>
          <p:nvPr/>
        </p:nvSpPr>
        <p:spPr>
          <a:xfrm>
            <a:off x="342425" y="263050"/>
            <a:ext cx="4138500" cy="16524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JAXB</a:t>
            </a:r>
            <a:r>
              <a:rPr lang="ko"/>
              <a:t> 가 Java8 까지는 포함되어 있었으나</a:t>
            </a:r>
            <a:br>
              <a:rPr lang="ko"/>
            </a:br>
            <a:r>
              <a:rPr lang="ko"/>
              <a:t>Java10 부터는 빠짐…</a:t>
            </a:r>
            <a:br>
              <a:rPr lang="ko"/>
            </a:br>
            <a:r>
              <a:rPr lang="ko"/>
              <a:t>별도로 라이브러리를 설치해주어야 함.</a:t>
            </a:r>
            <a:endParaRPr/>
          </a:p>
        </p:txBody>
      </p:sp>
      <p:sp>
        <p:nvSpPr>
          <p:cNvPr id="314" name="Google Shape;314;p43"/>
          <p:cNvSpPr txBox="1"/>
          <p:nvPr/>
        </p:nvSpPr>
        <p:spPr>
          <a:xfrm>
            <a:off x="152400" y="2133600"/>
            <a:ext cx="4924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https://mvnrepository.com/artifact/javax.xml.bind/jaxb-api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 txBox="1"/>
          <p:nvPr/>
        </p:nvSpPr>
        <p:spPr>
          <a:xfrm>
            <a:off x="2057400" y="2667000"/>
            <a:ext cx="5839800" cy="156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https://mvnrepository.com/artifact/javax.xml.bind/jaxb-api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&lt;groupId&gt;javax.xml.bind&lt;/groupId&gt;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&lt;artifactId&gt;jaxb-api&lt;/artifactId&gt;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&lt;version&gt;2.3.1&lt;/version&gt;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response 테스트를 할 빈(bean) 정의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230200" y="1326850"/>
            <a:ext cx="51468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com.lec.sts19_rest.domain</a:t>
            </a:r>
            <a:b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클래스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EmployeeVO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5818750" y="1489463"/>
            <a:ext cx="2619300" cy="1621500"/>
          </a:xfrm>
          <a:prstGeom prst="wedgeRectCallout">
            <a:avLst>
              <a:gd fmla="val -98844" name="adj1"/>
              <a:gd fmla="val -1223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기본생성자,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 있는 생성자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는 생성하되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setter 는 생성하지 말기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3150"/>
            <a:ext cx="44386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/>
          <p:nvPr/>
        </p:nvSpPr>
        <p:spPr>
          <a:xfrm>
            <a:off x="5452475" y="3448000"/>
            <a:ext cx="3008400" cy="151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0000FF"/>
                </a:solidFill>
              </a:rPr>
              <a:t>VO</a:t>
            </a:r>
            <a:r>
              <a:rPr b="1" lang="ko"/>
              <a:t> : Volume Object </a:t>
            </a:r>
            <a:br>
              <a:rPr lang="ko"/>
            </a:br>
            <a:r>
              <a:rPr lang="ko"/>
              <a:t>DTO 와 비슷하나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read-only 속성을 가진 자바 빈 객체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즉, immutable 한 속성을 가진 객체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setter 가 제공되지 않는다.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83100" y="140225"/>
            <a:ext cx="3725400" cy="1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JAXB annotations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해당 객체에 세팅</a:t>
            </a:r>
            <a:endParaRPr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500" y="650400"/>
            <a:ext cx="4968925" cy="37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5"/>
          <p:cNvSpPr txBox="1"/>
          <p:nvPr/>
        </p:nvSpPr>
        <p:spPr>
          <a:xfrm>
            <a:off x="190200" y="1926550"/>
            <a:ext cx="33627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JAXB(Java Architecture for XML Binding)는 자바 클래스를 XML로 표현하는 자바 API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handler 추가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3197300"/>
            <a:ext cx="85206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실행해보자 : </a:t>
            </a:r>
            <a:r>
              <a:rPr lang="ko">
                <a:solidFill>
                  <a:srgbClr val="9900FF"/>
                </a:solidFill>
                <a:highlight>
                  <a:srgbClr val="FFFF00"/>
                </a:highlight>
              </a:rPr>
              <a:t>크롬에서 보자 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http://localhost:8080/sts19_rest/MyRest/helloXML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8625"/>
            <a:ext cx="8839203" cy="138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4875550" y="1266325"/>
            <a:ext cx="39567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크롬 개발자 도구에서도 확인</a:t>
            </a:r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 b="0" l="0" r="2714" t="0"/>
          <a:stretch/>
        </p:blipFill>
        <p:spPr>
          <a:xfrm>
            <a:off x="152400" y="1304825"/>
            <a:ext cx="4446526" cy="31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/>
          <p:nvPr/>
        </p:nvSpPr>
        <p:spPr>
          <a:xfrm>
            <a:off x="2679825" y="3491225"/>
            <a:ext cx="1824000" cy="999300"/>
          </a:xfrm>
          <a:prstGeom prst="wedgeRoundRectCallout">
            <a:avLst>
              <a:gd fmla="val -70378" name="adj1"/>
              <a:gd fmla="val -6583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은 배열이 없기때문에 여러개의 element 로 표현</a:t>
            </a:r>
            <a:endParaRPr/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550" y="1888825"/>
            <a:ext cx="4116050" cy="308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214037"/>
            <a:ext cx="7963829" cy="280793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XML 객체를 response 하려면?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464100" y="809125"/>
            <a:ext cx="4999500" cy="1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배열이나 List 형태로 담고 있는 형태의 객체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패키지: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{base-package}.domain</a:t>
            </a:r>
            <a:br>
              <a:rPr lang="ko"/>
            </a:br>
            <a:r>
              <a:rPr lang="ko"/>
              <a:t>클래스: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EmployeeListVO</a:t>
            </a:r>
            <a:endParaRPr b="1"/>
          </a:p>
        </p:txBody>
      </p:sp>
      <p:sp>
        <p:nvSpPr>
          <p:cNvPr id="355" name="Google Shape;355;p48"/>
          <p:cNvSpPr/>
          <p:nvPr/>
        </p:nvSpPr>
        <p:spPr>
          <a:xfrm>
            <a:off x="6482275" y="4126500"/>
            <a:ext cx="1601400" cy="264300"/>
          </a:xfrm>
          <a:prstGeom prst="wedgeRectCallout">
            <a:avLst>
              <a:gd fmla="val -76182" name="adj1"/>
              <a:gd fmla="val -208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getter 만들기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추가</a:t>
            </a:r>
            <a:endParaRPr/>
          </a:p>
        </p:txBody>
      </p:sp>
      <p:pic>
        <p:nvPicPr>
          <p:cNvPr id="361" name="Google Shape;361;p49"/>
          <p:cNvPicPr preferRelativeResize="0"/>
          <p:nvPr/>
        </p:nvPicPr>
        <p:blipFill rotWithShape="1">
          <a:blip r:embed="rId3">
            <a:alphaModFix/>
          </a:blip>
          <a:srcRect b="-2700" l="0" r="0" t="2700"/>
          <a:stretch/>
        </p:blipFill>
        <p:spPr>
          <a:xfrm>
            <a:off x="381000" y="923825"/>
            <a:ext cx="7427251" cy="2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311700" y="3715000"/>
            <a:ext cx="85206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실행해보자 : </a:t>
            </a:r>
            <a:r>
              <a:rPr lang="ko">
                <a:solidFill>
                  <a:srgbClr val="9900FF"/>
                </a:solidFill>
                <a:highlight>
                  <a:srgbClr val="FFFF00"/>
                </a:highlight>
              </a:rPr>
              <a:t>크롬에서 보자 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http://localhost:8080/sts19_rest/MyRest/listXML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실행결과.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311700" y="1602075"/>
            <a:ext cx="313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300" y="81350"/>
            <a:ext cx="3476300" cy="47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 code 주기</a:t>
            </a:r>
            <a:endParaRPr/>
          </a:p>
        </p:txBody>
      </p:sp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데이터를 response 하는 경우에도,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response status code 값을 부여할수 있다.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성공: 200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일단, 이를 위해 특정 uid 값의 게시글을 읽어와보도록 하는 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/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MyRest/read/{uid}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형태의 URL 을 구현해봅시다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REST, RESTful… ???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828325"/>
            <a:ext cx="8520600" cy="1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‘</a:t>
            </a:r>
            <a:r>
              <a:rPr lang="ko" sz="1400"/>
              <a:t>표준’이라기 보다는</a:t>
            </a:r>
            <a:r>
              <a:rPr b="1" lang="ko" sz="1400"/>
              <a:t> ‘설계 철학(?)’</a:t>
            </a:r>
            <a:r>
              <a:rPr lang="ko" sz="1400"/>
              <a:t> 에 가깝다고 보면 됨.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/>
              <a:t>오늘날은 주로 XML, JSON 등을 response 하는 기술에 많이 적용됨</a:t>
            </a:r>
            <a:br>
              <a:rPr lang="ko" sz="1400"/>
            </a:br>
            <a:r>
              <a:rPr lang="ko" sz="1400"/>
              <a:t>자연스럽게 REST 와 </a:t>
            </a:r>
            <a:r>
              <a:rPr b="1" lang="ko" sz="1400"/>
              <a:t>AJAX </a:t>
            </a:r>
            <a:r>
              <a:rPr lang="ko" sz="1400"/>
              <a:t>와 밀접하게 연계되고, </a:t>
            </a:r>
            <a:r>
              <a:rPr b="1" lang="ko" sz="1400"/>
              <a:t>API</a:t>
            </a:r>
            <a:r>
              <a:rPr lang="ko" sz="1400"/>
              <a:t> 서비스에서 많이 채용하는 설계방식이 되었습니다 → 이를 </a:t>
            </a:r>
            <a:r>
              <a:rPr b="1" lang="ko" sz="1400"/>
              <a:t>REST API</a:t>
            </a:r>
            <a:r>
              <a:rPr lang="ko" sz="1400"/>
              <a:t> 라고도 함.    이러한 REST API 서비스는 모바일앱 서비스 제작에도 매우 널리 사용되고 있습니다.</a:t>
            </a:r>
            <a:endParaRPr sz="14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25" y="2531625"/>
            <a:ext cx="6726101" cy="23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4586800" y="2387375"/>
            <a:ext cx="2100300" cy="260100"/>
          </a:xfrm>
          <a:prstGeom prst="wedgeRoundRectCallout">
            <a:avLst>
              <a:gd fmla="val -35883" name="adj1"/>
              <a:gd fmla="val 21042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방식으로 resuest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60550" y="4313150"/>
            <a:ext cx="2100300" cy="260100"/>
          </a:xfrm>
          <a:prstGeom prst="wedgeRoundRectCallout">
            <a:avLst>
              <a:gd fmla="val 2670" name="adj1"/>
              <a:gd fmla="val -138178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로 response 처리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185325" y="4222550"/>
            <a:ext cx="819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Open Sans"/>
                <a:ea typeface="Open Sans"/>
                <a:cs typeface="Open Sans"/>
                <a:sym typeface="Open Sans"/>
              </a:rPr>
              <a:t>xml, json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에 추가</a:t>
            </a:r>
            <a:endParaRPr/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93000" y="4067700"/>
            <a:ext cx="84393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MyBatis 참 편리하지 않은가?</a:t>
            </a:r>
            <a:endParaRPr/>
          </a:p>
        </p:txBody>
      </p:sp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199" cy="18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5293600" y="4085250"/>
            <a:ext cx="353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response status code 는 200</a:t>
            </a:r>
            <a:endParaRPr/>
          </a:p>
        </p:txBody>
      </p:sp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525" y="319300"/>
            <a:ext cx="4276066" cy="3377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847625"/>
            <a:ext cx="4538725" cy="325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 없는 게시글 URI 를 입력하면?</a:t>
            </a:r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668675" y="4070950"/>
            <a:ext cx="81636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그래도 response status code 값은 200 이다??</a:t>
            </a:r>
            <a:br>
              <a:rPr lang="ko" sz="1400"/>
            </a:br>
            <a:r>
              <a:rPr lang="ko" sz="1400"/>
              <a:t>response 자체는 성공했으니까…?  그러나, 비록 response 를 했어도 서버측에서 처리 결과가 없거나 실패하면 response code를 200 이 아닌 다른값으로 처리해야할 필요가 있다.</a:t>
            </a:r>
            <a:endParaRPr sz="1400"/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133750" cy="15445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8" name="Google Shape;39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225" y="1152425"/>
            <a:ext cx="3419650" cy="27443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99" name="Google Shape;399;p54"/>
          <p:cNvCxnSpPr/>
          <p:nvPr/>
        </p:nvCxnSpPr>
        <p:spPr>
          <a:xfrm flipH="1" rot="10800000">
            <a:off x="3518175" y="3411575"/>
            <a:ext cx="2736300" cy="6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ResponseEntity </a:t>
            </a:r>
            <a:r>
              <a:rPr lang="ko"/>
              <a:t> 사용하여 response code 첨부</a:t>
            </a:r>
            <a:endParaRPr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311700" y="1266325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read()</a:t>
            </a:r>
            <a:r>
              <a:rPr lang="ko"/>
              <a:t> 메소드 수정</a:t>
            </a:r>
            <a:endParaRPr/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50" y="1713325"/>
            <a:ext cx="8374400" cy="312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잘못된 URI 입력하면?</a:t>
            </a:r>
            <a:endParaRPr/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266325"/>
            <a:ext cx="40110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525" y="327075"/>
            <a:ext cx="3795425" cy="43721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4" name="Google Shape;41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25" y="3589225"/>
            <a:ext cx="41814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RESTful 웹 서비스 </a:t>
            </a:r>
            <a:r>
              <a:rPr lang="ko" sz="2100">
                <a:solidFill>
                  <a:srgbClr val="999999"/>
                </a:solidFill>
              </a:rPr>
              <a:t>(일반적으론..)</a:t>
            </a:r>
            <a:endParaRPr sz="2100">
              <a:solidFill>
                <a:srgbClr val="999999"/>
              </a:solidFill>
            </a:endParaRPr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954900" y="141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{1EF7947F-44AA-494B-8690-D9BCA6C74879}</a:tableStyleId>
              </a:tblPr>
              <a:tblGrid>
                <a:gridCol w="2411400"/>
                <a:gridCol w="2411400"/>
                <a:gridCol w="241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CRUD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Http Method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성공시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http response code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CREATE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GET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UPDATE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PUT / PATCH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DELETE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DELETE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과 REST,   @RestController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스프링에서 REST 방식의 response를 위해 제공.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</a:rPr>
              <a:t>스프링3</a:t>
            </a:r>
            <a:r>
              <a:rPr lang="ko"/>
              <a:t> 부터 </a:t>
            </a:r>
            <a:r>
              <a:rPr b="1" lang="ko">
                <a:solidFill>
                  <a:srgbClr val="0000FF"/>
                </a:solidFill>
              </a:rPr>
              <a:t>@Controller + @ResponseBody</a:t>
            </a:r>
            <a:r>
              <a:rPr lang="ko"/>
              <a:t> 를 통해 REST 방식 지원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</a:rPr>
              <a:t>스프링4</a:t>
            </a:r>
            <a:r>
              <a:rPr lang="ko"/>
              <a:t> 부터 </a:t>
            </a:r>
            <a:r>
              <a:rPr b="1" lang="ko">
                <a:solidFill>
                  <a:srgbClr val="0000FF"/>
                </a:solidFill>
              </a:rPr>
              <a:t>@RestController</a:t>
            </a:r>
            <a:r>
              <a:rPr lang="ko"/>
              <a:t> 를 통해 REST 방식 구현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‘컨트롤러 자체의 ‘용도’ 변경 가능. </a:t>
            </a:r>
            <a:br>
              <a:rPr lang="ko"/>
            </a:br>
            <a:r>
              <a:rPr lang="ko"/>
              <a:t>즉, 기존 @Controller 는  </a:t>
            </a:r>
            <a:r>
              <a:rPr b="1" lang="ko"/>
              <a:t>특정 JSP 뷰</a:t>
            </a:r>
            <a:r>
              <a:rPr lang="ko"/>
              <a:t>를 만들어 내는 것이 주 목적인데,</a:t>
            </a:r>
            <a:br>
              <a:rPr lang="ko"/>
            </a:br>
            <a:r>
              <a:rPr lang="ko"/>
              <a:t>RestController 는  </a:t>
            </a:r>
            <a:r>
              <a:rPr b="1" lang="ko"/>
              <a:t>데이터</a:t>
            </a:r>
            <a:r>
              <a:rPr lang="ko"/>
              <a:t>를 response 함!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이때 주로 response 하는 데이터 는 →  </a:t>
            </a:r>
            <a:r>
              <a:rPr b="1" lang="ko">
                <a:solidFill>
                  <a:srgbClr val="FF00FF"/>
                </a:solidFill>
              </a:rPr>
              <a:t>단순문자열</a:t>
            </a:r>
            <a:r>
              <a:rPr lang="ko"/>
              <a:t>,  </a:t>
            </a:r>
            <a:r>
              <a:rPr b="1" lang="ko">
                <a:solidFill>
                  <a:srgbClr val="FF00FF"/>
                </a:solidFill>
              </a:rPr>
              <a:t>JSON</a:t>
            </a:r>
            <a:r>
              <a:rPr lang="ko"/>
              <a:t>, </a:t>
            </a:r>
            <a:r>
              <a:rPr b="1" lang="ko">
                <a:solidFill>
                  <a:srgbClr val="FF00FF"/>
                </a:solidFill>
              </a:rPr>
              <a:t>XML</a:t>
            </a:r>
            <a:r>
              <a:rPr b="1" lang="ko"/>
              <a:t> </a:t>
            </a:r>
            <a:r>
              <a:rPr lang="ko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복사 생성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206275" y="1685200"/>
            <a:ext cx="27915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새프로젝트: </a:t>
            </a:r>
            <a:r>
              <a:rPr b="1" lang="ko"/>
              <a:t>STS19_REST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복사 생성후, 빌드진행, 끝날때까지 대기..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00" y="1181600"/>
            <a:ext cx="589597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088" y="4327200"/>
            <a:ext cx="37719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패키지들 rename 을...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75" y="885325"/>
            <a:ext cx="4984075" cy="21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5894175" y="593225"/>
            <a:ext cx="2826300" cy="1117200"/>
          </a:xfrm>
          <a:prstGeom prst="wedgeRoundRectCallout">
            <a:avLst>
              <a:gd fmla="val -143858" name="adj1"/>
              <a:gd fmla="val 38637" name="adj2"/>
              <a:gd fmla="val 0" name="adj3"/>
            </a:avLst>
          </a:prstGeom>
          <a:solidFill>
            <a:srgbClr val="FFF2CC">
              <a:alpha val="62290"/>
            </a:srgbClr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반드시 Rename subpackages 옵션 켜세요.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그래야 나머지 패키지들도 일괄수정됩니다.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058275" y="2776250"/>
            <a:ext cx="765000" cy="40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851" y="3849950"/>
            <a:ext cx="2922926" cy="11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25" y="3279013"/>
            <a:ext cx="29337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0470" y="2161325"/>
            <a:ext cx="20097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6920" y="2729275"/>
            <a:ext cx="17335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5049575" y="3736579"/>
            <a:ext cx="1793700" cy="9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나머지는 XML 등에 명시된 패키지는 개별적으로..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설정 파일.. 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66325"/>
            <a:ext cx="85206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경로 반영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4725"/>
            <a:ext cx="8839200" cy="108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