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PT Sans Narrow"/>
      <p:regular r:id="rId17"/>
      <p:bold r:id="rId18"/>
    </p:embeddedFont>
    <p:embeddedFont>
      <p:font typeface="Open Sans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515">
          <p15:clr>
            <a:srgbClr val="9AA0A6"/>
          </p15:clr>
        </p15:guide>
        <p15:guide id="4" pos="384">
          <p15:clr>
            <a:srgbClr val="9AA0A6"/>
          </p15:clr>
        </p15:guide>
        <p15:guide id="5" pos="2172">
          <p15:clr>
            <a:srgbClr val="9AA0A6"/>
          </p15:clr>
        </p15:guide>
        <p15:guide id="6" pos="4051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1816AA2-33E2-4756-9885-C833D035D1B5}">
  <a:tblStyle styleId="{A1816AA2-33E2-4756-9885-C833D035D1B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572" orient="horz"/>
        <p:guide pos="2880"/>
        <p:guide pos="515" orient="horz"/>
        <p:guide pos="384"/>
        <p:guide pos="2172"/>
        <p:guide pos="4051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.fntdata"/><Relationship Id="rId11" Type="http://schemas.openxmlformats.org/officeDocument/2006/relationships/slide" Target="slides/slide5.xml"/><Relationship Id="rId22" Type="http://schemas.openxmlformats.org/officeDocument/2006/relationships/font" Target="fonts/OpenSans-boldItalic.fntdata"/><Relationship Id="rId10" Type="http://schemas.openxmlformats.org/officeDocument/2006/relationships/slide" Target="slides/slide4.xml"/><Relationship Id="rId21" Type="http://schemas.openxmlformats.org/officeDocument/2006/relationships/font" Target="fonts/OpenSans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PTSansNarrow-regular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OpenSans-regular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PTSansNarrow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96898b4242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96898b4242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96898b4242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96898b4242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5bc025682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5bc025682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84d08eefc1_3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84d08eefc1_3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5bc025682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75bc025682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5bc025682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5bc025682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96898b424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96898b424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7817aa5e82_4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7817aa5e82_4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96898b4242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96898b4242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data.go.kr" TargetMode="External"/><Relationship Id="rId4" Type="http://schemas.openxmlformats.org/officeDocument/2006/relationships/hyperlink" Target="http://data.seoul.go.kr/" TargetMode="External"/><Relationship Id="rId9" Type="http://schemas.openxmlformats.org/officeDocument/2006/relationships/hyperlink" Target="https://www.apistore.co.kr/main.do" TargetMode="External"/><Relationship Id="rId5" Type="http://schemas.openxmlformats.org/officeDocument/2006/relationships/hyperlink" Target="https://developers.naver.com" TargetMode="External"/><Relationship Id="rId6" Type="http://schemas.openxmlformats.org/officeDocument/2006/relationships/hyperlink" Target="https://developers.kakao.com/" TargetMode="External"/><Relationship Id="rId7" Type="http://schemas.openxmlformats.org/officeDocument/2006/relationships/hyperlink" Target="https://developers.google.com" TargetMode="External"/><Relationship Id="rId8" Type="http://schemas.openxmlformats.org/officeDocument/2006/relationships/hyperlink" Target="https://developers.facebook.com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6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bitsoul.cafe24.com/funweb/" TargetMode="External"/><Relationship Id="rId4" Type="http://schemas.openxmlformats.org/officeDocument/2006/relationships/hyperlink" Target="http://bitsoul.cafe24.com/logger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127.0.0.1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w3schools.com/html/default.asp" TargetMode="External"/><Relationship Id="rId4" Type="http://schemas.openxmlformats.org/officeDocument/2006/relationships/hyperlink" Target="https://www.w3schools.com/css/default.asp" TargetMode="External"/><Relationship Id="rId11" Type="http://schemas.openxmlformats.org/officeDocument/2006/relationships/hyperlink" Target="https://www.w3schools.com/colors/default.asp" TargetMode="External"/><Relationship Id="rId10" Type="http://schemas.openxmlformats.org/officeDocument/2006/relationships/hyperlink" Target="https://icons8.com/" TargetMode="External"/><Relationship Id="rId9" Type="http://schemas.openxmlformats.org/officeDocument/2006/relationships/hyperlink" Target="https://www.w3schools.com/icons/default.asp" TargetMode="External"/><Relationship Id="rId5" Type="http://schemas.openxmlformats.org/officeDocument/2006/relationships/hyperlink" Target="https://www.w3schools.com/js/default.asp" TargetMode="External"/><Relationship Id="rId6" Type="http://schemas.openxmlformats.org/officeDocument/2006/relationships/hyperlink" Target="https://www.w3schools.com/jquery/default.asp" TargetMode="External"/><Relationship Id="rId7" Type="http://schemas.openxmlformats.org/officeDocument/2006/relationships/hyperlink" Target="https://www.w3schools.com/bootstrap/bootstrap_ver.asp" TargetMode="External"/><Relationship Id="rId8" Type="http://schemas.openxmlformats.org/officeDocument/2006/relationships/hyperlink" Target="https://www.w3schools.com/howto/default.asp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웹 페이지 제작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단원 : </a:t>
            </a:r>
            <a:r>
              <a:rPr lang="ko" sz="1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UI/UX 구현</a:t>
            </a:r>
            <a:endParaRPr sz="14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NCS 능력단위 :  UI 구현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다양한 API 제공 서비스들</a:t>
            </a:r>
            <a:endParaRPr/>
          </a:p>
        </p:txBody>
      </p:sp>
      <p:sp>
        <p:nvSpPr>
          <p:cNvPr id="130" name="Google Shape;130;p22"/>
          <p:cNvSpPr txBox="1"/>
          <p:nvPr>
            <p:ph idx="1" type="body"/>
          </p:nvPr>
        </p:nvSpPr>
        <p:spPr>
          <a:xfrm>
            <a:off x="311700" y="961525"/>
            <a:ext cx="8520600" cy="291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공공 데이터 포털 : </a:t>
            </a:r>
            <a:r>
              <a:rPr lang="ko" u="sng">
                <a:solidFill>
                  <a:schemeClr val="hlink"/>
                </a:solidFill>
                <a:hlinkClick r:id="rId3"/>
              </a:rPr>
              <a:t>https://www.data.go.kr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서울시 공공데이터 : </a:t>
            </a:r>
            <a:r>
              <a:rPr lang="ko" u="sng">
                <a:solidFill>
                  <a:schemeClr val="hlink"/>
                </a:solidFill>
                <a:hlinkClick r:id="rId4"/>
              </a:rPr>
              <a:t>http://data.seoul.go.kr/</a:t>
            </a:r>
            <a:r>
              <a:rPr lang="ko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네이버 Developer 센터 </a:t>
            </a:r>
            <a:r>
              <a:rPr lang="ko" u="sng">
                <a:solidFill>
                  <a:schemeClr val="hlink"/>
                </a:solidFill>
                <a:hlinkClick r:id="rId5"/>
              </a:rPr>
              <a:t>https://developers.naver.com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Kakao Developsers  </a:t>
            </a:r>
            <a:r>
              <a:rPr lang="ko" u="sng">
                <a:solidFill>
                  <a:schemeClr val="hlink"/>
                </a:solidFill>
                <a:hlinkClick r:id="rId6"/>
              </a:rPr>
              <a:t>https://developers.kakao.com/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Google Developer  </a:t>
            </a:r>
            <a:r>
              <a:rPr lang="ko" u="sng">
                <a:solidFill>
                  <a:schemeClr val="hlink"/>
                </a:solidFill>
                <a:hlinkClick r:id="rId7"/>
              </a:rPr>
              <a:t>https://developers.google.com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Facebook for Developer </a:t>
            </a:r>
            <a:r>
              <a:rPr lang="ko" u="sng">
                <a:solidFill>
                  <a:schemeClr val="hlink"/>
                </a:solidFill>
                <a:hlinkClick r:id="rId8"/>
              </a:rPr>
              <a:t>https://developers.facebook.com/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국내 API 유통 플랫폼 </a:t>
            </a:r>
            <a:r>
              <a:rPr lang="ko" u="sng">
                <a:solidFill>
                  <a:schemeClr val="hlink"/>
                </a:solidFill>
                <a:hlinkClick r:id="rId9"/>
              </a:rPr>
              <a:t>https://www.apistore.co.kr/main.do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관심갖고, 구글링 하고 찾아보면, 정말 무궁무진한 API 서비스 들이 많다!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-121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500"/>
              <a:t>공지] 총괄평가</a:t>
            </a:r>
            <a:endParaRPr sz="3500"/>
          </a:p>
        </p:txBody>
      </p:sp>
      <p:graphicFrame>
        <p:nvGraphicFramePr>
          <p:cNvPr id="73" name="Google Shape;73;p14"/>
          <p:cNvGraphicFramePr/>
          <p:nvPr/>
        </p:nvGraphicFramePr>
        <p:xfrm>
          <a:off x="311700" y="586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{A1816AA2-33E2-4756-9885-C833D035D1B5}</a:tableStyleId>
              </a:tblPr>
              <a:tblGrid>
                <a:gridCol w="1895000"/>
                <a:gridCol w="1158650"/>
                <a:gridCol w="5379625"/>
              </a:tblGrid>
              <a:tr h="430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평가날짜 / 장소</a:t>
                      </a:r>
                      <a:endParaRPr b="1"/>
                    </a:p>
                  </a:txBody>
                  <a:tcPr marT="91425" marB="91425" marR="91425" marL="91425" anchor="ctr">
                    <a:solidFill>
                      <a:srgbClr val="CFE2F3">
                        <a:alpha val="7844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solidFill>
                            <a:srgbClr val="9900FF"/>
                          </a:solidFill>
                        </a:rPr>
                        <a:t>2020.9.24 (목)  15:30 ~ 18:30   /  I 강의실</a:t>
                      </a:r>
                      <a:endParaRPr b="1">
                        <a:solidFill>
                          <a:srgbClr val="9900FF"/>
                        </a:solidFill>
                      </a:endParaRPr>
                    </a:p>
                  </a:txBody>
                  <a:tcPr marT="91425" marB="91425" marR="91425" marL="91425"/>
                </a:tc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평과과정/능력단위</a:t>
                      </a:r>
                      <a:endParaRPr b="1"/>
                    </a:p>
                  </a:txBody>
                  <a:tcPr marT="91425" marB="91425" marR="91425" marL="91425" anchor="ctr">
                    <a:solidFill>
                      <a:srgbClr val="CFE2F3">
                        <a:alpha val="7844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0000FF"/>
                          </a:solidFill>
                        </a:rPr>
                        <a:t>UI/UX 구현 / UI 구현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평가방법</a:t>
                      </a:r>
                      <a:endParaRPr b="1"/>
                    </a:p>
                  </a:txBody>
                  <a:tcPr marT="91425" marB="91425" marR="91425" marL="91425" anchor="ctr">
                    <a:solidFill>
                      <a:srgbClr val="CFE2F3">
                        <a:alpha val="7844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문제해결 시나리오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</a:tr>
              <a:tr h="396200">
                <a:tc rowSpan="5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수행내용</a:t>
                      </a:r>
                      <a:endParaRPr b="1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및</a:t>
                      </a:r>
                      <a:endParaRPr b="1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유의사항</a:t>
                      </a:r>
                      <a:endParaRPr b="1"/>
                    </a:p>
                  </a:txBody>
                  <a:tcPr marT="91425" marB="91425" marR="91425" marL="91425" anchor="ctr">
                    <a:solidFill>
                      <a:srgbClr val="CFE2F3">
                        <a:alpha val="7844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주제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웹 기반의 UI 제작을 위한 설계부터 제작까지의 단계 작성하기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962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제출형태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요구사항을 보고 화면설계문서와, 작성한 웹 페이지 제출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962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제출기한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rgbClr val="FF0000"/>
                          </a:solidFill>
                        </a:rPr>
                        <a:t>가이드 참조 </a:t>
                      </a:r>
                      <a:endParaRPr sz="10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평가배점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UI 설계를 위한 화면 흐름도와 구성도를 작성하세요 (15)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UI 설계를 위한 화면 스토리 보드를 작성하세요. (15)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UI 제작을 위한 UI 구조를 작성하시요 (20)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UI 제작을 위한 스타일 을 작성하세요 (20)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UI 의 사용자 상호작용 기능을 작성하세요 (30)</a:t>
                      </a:r>
                      <a:endParaRPr sz="1000">
                        <a:highlight>
                          <a:srgbClr val="FAFFCF"/>
                        </a:highlight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91425" marB="91425" marR="91425" marL="91425"/>
                </a:tc>
              </a:tr>
              <a:tr h="3962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주의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다음의 가이드의 요구사항및 강사 가이드를 따라 주세요 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제출방법</a:t>
                      </a:r>
                      <a:endParaRPr b="1"/>
                    </a:p>
                  </a:txBody>
                  <a:tcPr marT="91425" marB="91425" marR="91425" marL="91425" anchor="ctr">
                    <a:solidFill>
                      <a:srgbClr val="CFE2F3">
                        <a:alpha val="7844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TMS 에 작성한 결과 파일 업로드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245075" y="396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프론트엔드 웹 페이지 UI 제작하기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235500" y="656725"/>
            <a:ext cx="8520600" cy="39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ko" sz="1600"/>
              <a:t>주제/소재 자유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ko" sz="1600"/>
              <a:t>분량 : </a:t>
            </a:r>
            <a:r>
              <a:rPr b="1" lang="ko" sz="1600"/>
              <a:t>3~5</a:t>
            </a:r>
            <a:r>
              <a:rPr lang="ko" sz="1600"/>
              <a:t> 페이지 내외  (메인페이지 포함)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ko" sz="1600"/>
              <a:t>제작 툴 : 자유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ko" sz="1600"/>
              <a:t>사용 기술 사항</a:t>
            </a:r>
            <a:br>
              <a:rPr lang="ko" sz="1600"/>
            </a:b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AutoNum type="arabicPeriod"/>
            </a:pPr>
            <a:r>
              <a:rPr lang="ko" sz="1600"/>
              <a:t>모든 웹 리소스는 </a:t>
            </a:r>
            <a:r>
              <a:rPr b="1" lang="ko" sz="1600">
                <a:solidFill>
                  <a:srgbClr val="0000FF"/>
                </a:solidFill>
              </a:rPr>
              <a:t>myweb/</a:t>
            </a:r>
            <a:r>
              <a:rPr lang="ko" sz="1600"/>
              <a:t> 폴더 이하에 작성하세요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ko" sz="1600">
                <a:solidFill>
                  <a:srgbClr val="0000FF"/>
                </a:solidFill>
              </a:rPr>
              <a:t>myweb/</a:t>
            </a:r>
            <a:r>
              <a:rPr lang="ko" sz="1600"/>
              <a:t>  폴더,  </a:t>
            </a:r>
            <a:r>
              <a:rPr b="1" lang="ko" sz="1600">
                <a:solidFill>
                  <a:srgbClr val="FF0000"/>
                </a:solidFill>
              </a:rPr>
              <a:t>최대 용량 2M</a:t>
            </a:r>
            <a:r>
              <a:rPr lang="ko" sz="1600"/>
              <a:t>를 넘지않게 해주세요.</a:t>
            </a:r>
            <a:endParaRPr sz="1600">
              <a:solidFill>
                <a:srgbClr val="9900FF"/>
              </a:solidFill>
            </a:endParaRPr>
          </a:p>
        </p:txBody>
      </p:sp>
      <p:graphicFrame>
        <p:nvGraphicFramePr>
          <p:cNvPr id="80" name="Google Shape;80;p15"/>
          <p:cNvGraphicFramePr/>
          <p:nvPr/>
        </p:nvGraphicFramePr>
        <p:xfrm>
          <a:off x="817325" y="1915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{A1816AA2-33E2-4756-9885-C833D035D1B5}</a:tableStyleId>
              </a:tblPr>
              <a:tblGrid>
                <a:gridCol w="738125"/>
                <a:gridCol w="6500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필수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HTML, CSS, JavaScript, </a:t>
                      </a:r>
                      <a:r>
                        <a:rPr b="1" lang="ko"/>
                        <a:t>jQuery</a:t>
                      </a:r>
                      <a:br>
                        <a:rPr lang="ko"/>
                      </a:br>
                      <a:r>
                        <a:rPr b="1" lang="ko"/>
                        <a:t>반응형 웹 페이지</a:t>
                      </a:r>
                      <a:r>
                        <a:rPr lang="ko"/>
                        <a:t> (최소 1 페이지 이상)</a:t>
                      </a:r>
                      <a:br>
                        <a:rPr lang="ko"/>
                      </a:br>
                      <a:r>
                        <a:rPr lang="ko"/>
                        <a:t>form + form validation (최소 1페이지 이상)</a:t>
                      </a:r>
                      <a:br>
                        <a:rPr lang="ko"/>
                      </a:br>
                      <a:r>
                        <a:rPr b="1" lang="ko"/>
                        <a:t>API + AJAX 를 사용한 동적인 동적인 웹, </a:t>
                      </a:r>
                      <a:endParaRPr b="1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메뉴활용 네비게이션 구현</a:t>
                      </a:r>
                      <a:endParaRPr b="1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CSS, JS 는 기본적으로 external 방식으로 html 파일과 분리하기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옵션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웹폰트등 별도의 리소스, BootStrap 등의 별도의 라이브러리,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158700" y="67850"/>
            <a:ext cx="2824200" cy="12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UI 설계 문서 작성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2982900" y="67875"/>
            <a:ext cx="1970100" cy="391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화면 흐름도 </a:t>
            </a:r>
            <a:br>
              <a:rPr lang="ko"/>
            </a:br>
            <a:r>
              <a:rPr lang="ko"/>
              <a:t>(flow chart)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화면 구성도 </a:t>
            </a:r>
            <a:br>
              <a:rPr lang="ko"/>
            </a:br>
            <a:r>
              <a:rPr lang="ko"/>
              <a:t>(site map)</a:t>
            </a:r>
            <a:br>
              <a:rPr lang="ko"/>
            </a:br>
            <a:br>
              <a:rPr lang="ko"/>
            </a:br>
            <a:br>
              <a:rPr lang="ko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Story Board</a:t>
            </a:r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6275" y="1914413"/>
            <a:ext cx="2202949" cy="857475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88" name="Google Shape;8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2999" y="3468275"/>
            <a:ext cx="1970215" cy="1137663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89" name="Google Shape;8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03720" y="3468275"/>
            <a:ext cx="1963030" cy="1137663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0" name="Google Shape;90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22250" y="67875"/>
            <a:ext cx="1827997" cy="127075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1" name="Google Shape;91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958528" y="67875"/>
            <a:ext cx="2138449" cy="1642926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2" name="Google Shape;92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273624" y="1894887"/>
            <a:ext cx="1693125" cy="1270725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3" name="Google Shape;93;p16"/>
          <p:cNvSpPr/>
          <p:nvPr/>
        </p:nvSpPr>
        <p:spPr>
          <a:xfrm>
            <a:off x="291200" y="1409025"/>
            <a:ext cx="2138400" cy="1818900"/>
          </a:xfrm>
          <a:prstGeom prst="wedgeRoundRectCallout">
            <a:avLst>
              <a:gd fmla="val 61675" name="adj1"/>
              <a:gd fmla="val -28750" name="adj2"/>
              <a:gd fmla="val 0" name="adj3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오른쪽의 내용을 갖춘 UI 설계문서를 작성하여 </a:t>
            </a:r>
            <a:br>
              <a:rPr lang="ko"/>
            </a:br>
            <a:r>
              <a:rPr b="1" lang="ko"/>
              <a:t>myweb/</a:t>
            </a:r>
            <a:r>
              <a:rPr lang="ko"/>
              <a:t> 폴더에 넣어주세요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</a:rPr>
              <a:t>(용량 500kb 이하)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예제</a:t>
            </a:r>
            <a:endParaRPr/>
          </a:p>
        </p:txBody>
      </p:sp>
      <p:graphicFrame>
        <p:nvGraphicFramePr>
          <p:cNvPr id="99" name="Google Shape;99;p17"/>
          <p:cNvGraphicFramePr/>
          <p:nvPr/>
        </p:nvGraphicFramePr>
        <p:xfrm>
          <a:off x="289250" y="1275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{A1816AA2-33E2-4756-9885-C833D035D1B5}</a:tableStyleId>
              </a:tblPr>
              <a:tblGrid>
                <a:gridCol w="2433225"/>
                <a:gridCol w="1849525"/>
                <a:gridCol w="2141375"/>
                <a:gridCol w="2141375"/>
              </a:tblGrid>
              <a:tr h="622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400"/>
                        <a:t>예제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400"/>
                        <a:t>형태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400"/>
                        <a:t>분량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</a:txBody>
                  <a:tcPr marT="91425" marB="91425" marR="91425" marL="91425"/>
                </a:tc>
              </a:tr>
              <a:tr h="622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400" u="sng">
                          <a:solidFill>
                            <a:schemeClr val="hlink"/>
                          </a:solidFill>
                          <a:hlinkClick r:id="rId3"/>
                        </a:rPr>
                        <a:t>funweb 예제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400"/>
                        <a:t>고정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400"/>
                        <a:t>4페이지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</a:txBody>
                  <a:tcPr marT="91425" marB="91425" marR="91425" marL="91425"/>
                </a:tc>
              </a:tr>
              <a:tr h="622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400" u="sng">
                          <a:solidFill>
                            <a:schemeClr val="hlink"/>
                          </a:solidFill>
                          <a:hlinkClick r:id="rId4"/>
                        </a:rPr>
                        <a:t>LOGGER 예제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400"/>
                        <a:t>반응형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400"/>
                        <a:t>4페이지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주의</a:t>
            </a:r>
            <a:endParaRPr/>
          </a:p>
        </p:txBody>
      </p:sp>
      <p:sp>
        <p:nvSpPr>
          <p:cNvPr id="105" name="Google Shape;105;p18"/>
          <p:cNvSpPr txBox="1"/>
          <p:nvPr>
            <p:ph idx="1" type="body"/>
          </p:nvPr>
        </p:nvSpPr>
        <p:spPr>
          <a:xfrm>
            <a:off x="311700" y="817150"/>
            <a:ext cx="8520600" cy="33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ko"/>
              <a:t>반드시 </a:t>
            </a:r>
            <a:r>
              <a:rPr b="1" lang="ko">
                <a:solidFill>
                  <a:srgbClr val="0000FF"/>
                </a:solidFill>
              </a:rPr>
              <a:t>myweb/index.html</a:t>
            </a:r>
            <a:r>
              <a:rPr b="1" lang="ko"/>
              <a:t>  을 메인페이지로 하세요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ko"/>
              <a:t>내부적으로 사용하는 모든 리소스는 </a:t>
            </a:r>
            <a:r>
              <a:rPr b="1" lang="ko">
                <a:solidFill>
                  <a:srgbClr val="0000FF"/>
                </a:solidFill>
              </a:rPr>
              <a:t>myweb/ </a:t>
            </a:r>
            <a:r>
              <a:rPr b="1" lang="ko"/>
              <a:t>이하의 경로에 두세요  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ko"/>
              <a:t>소스내의 경로명의 경우,  외부 리소스가 아닌 이상 </a:t>
            </a:r>
            <a:r>
              <a:rPr b="1" lang="ko">
                <a:solidFill>
                  <a:srgbClr val="FF0000"/>
                </a:solidFill>
              </a:rPr>
              <a:t>‘상대경로’</a:t>
            </a:r>
            <a:r>
              <a:rPr b="1" lang="ko"/>
              <a:t> 로만 사용하고, </a:t>
            </a:r>
            <a:br>
              <a:rPr b="1" lang="ko"/>
            </a:br>
            <a:r>
              <a:rPr b="1" lang="ko">
                <a:solidFill>
                  <a:srgbClr val="0000FF"/>
                </a:solidFill>
              </a:rPr>
              <a:t>‘/’</a:t>
            </a:r>
            <a:r>
              <a:rPr b="1" lang="ko"/>
              <a:t> 으로 시작하는 경로 사용하지 마세요!!</a:t>
            </a:r>
            <a:br>
              <a:rPr b="1" lang="ko"/>
            </a:br>
            <a:br>
              <a:rPr b="1" lang="ko"/>
            </a:br>
            <a:r>
              <a:rPr b="1" lang="ko" sz="1700">
                <a:latin typeface="Consolas"/>
                <a:ea typeface="Consolas"/>
                <a:cs typeface="Consolas"/>
                <a:sym typeface="Consolas"/>
              </a:rPr>
              <a:t> src= '/main.html'   </a:t>
            </a:r>
            <a:r>
              <a:rPr b="1" lang="ko" sz="17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(x)</a:t>
            </a:r>
            <a:br>
              <a:rPr b="1" lang="ko" sz="17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ko" sz="1700">
                <a:latin typeface="Consolas"/>
                <a:ea typeface="Consolas"/>
                <a:cs typeface="Consolas"/>
                <a:sym typeface="Consolas"/>
              </a:rPr>
              <a:t> src='http://125.0.0.1/Lec_WEB/webcontent/myweb/main.html'  </a:t>
            </a:r>
            <a:r>
              <a:rPr b="1" lang="ko" sz="17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(x)</a:t>
            </a:r>
            <a:br>
              <a:rPr b="1" lang="ko" sz="1700">
                <a:latin typeface="Consolas"/>
                <a:ea typeface="Consolas"/>
                <a:cs typeface="Consolas"/>
                <a:sym typeface="Consolas"/>
              </a:rPr>
            </a:br>
            <a:r>
              <a:rPr b="1" lang="ko" sz="1700">
                <a:latin typeface="Consolas"/>
                <a:ea typeface="Consolas"/>
                <a:cs typeface="Consolas"/>
                <a:sym typeface="Consolas"/>
              </a:rPr>
              <a:t> src='main.html'    (o)</a:t>
            </a:r>
            <a:br>
              <a:rPr b="1" lang="ko" sz="1700">
                <a:latin typeface="Consolas"/>
                <a:ea typeface="Consolas"/>
                <a:cs typeface="Consolas"/>
                <a:sym typeface="Consolas"/>
              </a:rPr>
            </a:br>
            <a:r>
              <a:rPr b="1" lang="ko" sz="1700">
                <a:latin typeface="Consolas"/>
                <a:ea typeface="Consolas"/>
                <a:cs typeface="Consolas"/>
                <a:sym typeface="Consolas"/>
              </a:rPr>
              <a:t> src='./main.html'  (o)</a:t>
            </a:r>
            <a:br>
              <a:rPr b="1" lang="ko" sz="1700">
                <a:latin typeface="Consolas"/>
                <a:ea typeface="Consolas"/>
                <a:cs typeface="Consolas"/>
                <a:sym typeface="Consolas"/>
              </a:rPr>
            </a:br>
            <a:endParaRPr b="1" sz="1700"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ko"/>
              <a:t>VisualStudioCode 의 LiveServer 로 가동되어 동작을 볼수 있어야 합니다.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b="1" lang="ko"/>
              <a:t>기본적으로 LiveServer 의 도메인 주소는 </a:t>
            </a:r>
            <a:r>
              <a:rPr b="1" lang="ko" u="sng">
                <a:solidFill>
                  <a:schemeClr val="hlink"/>
                </a:solidFill>
                <a:hlinkClick r:id="rId3"/>
              </a:rPr>
              <a:t>http://127.0.0.1</a:t>
            </a:r>
            <a:r>
              <a:rPr b="1" lang="ko"/>
              <a:t> 입니다.  외부 API 키 발급받을시 이를 제시해야 할 경우가 있을 겁니다. 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b="1" lang="ko"/>
              <a:t>이에 맞지 않는 경우 시연이 안될수도 있습니다.</a:t>
            </a:r>
            <a:br>
              <a:rPr b="1" lang="ko"/>
            </a:b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제출기한</a:t>
            </a:r>
            <a:endParaRPr/>
          </a:p>
        </p:txBody>
      </p:sp>
      <p:sp>
        <p:nvSpPr>
          <p:cNvPr id="111" name="Google Shape;111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~ </a:t>
            </a:r>
            <a:r>
              <a:rPr b="1" lang="ko">
                <a:solidFill>
                  <a:srgbClr val="9900FF"/>
                </a:solidFill>
              </a:rPr>
              <a:t>2020/09/24 목요일 오전 11시</a:t>
            </a:r>
            <a:endParaRPr b="1">
              <a:solidFill>
                <a:srgbClr val="9900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드롭박스 동기화 되어 있어야 정상 제출 됩니다.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발표및 소개 (개인별)</a:t>
            </a:r>
            <a:endParaRPr/>
          </a:p>
        </p:txBody>
      </p:sp>
      <p:sp>
        <p:nvSpPr>
          <p:cNvPr id="117" name="Google Shape;117;p20"/>
          <p:cNvSpPr txBox="1"/>
          <p:nvPr>
            <p:ph idx="1" type="body"/>
          </p:nvPr>
        </p:nvSpPr>
        <p:spPr>
          <a:xfrm>
            <a:off x="311700" y="961525"/>
            <a:ext cx="38082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작품 개요</a:t>
            </a:r>
            <a:br>
              <a:rPr lang="ko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웹 페이지 동작 </a:t>
            </a:r>
            <a:r>
              <a:rPr lang="ko"/>
              <a:t>시연 및 소개 </a:t>
            </a:r>
            <a:br>
              <a:rPr lang="ko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적용 기술 설명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/>
              <a:t>요구사항 적용 내</a:t>
            </a:r>
            <a:br>
              <a:rPr lang="ko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웹 프로젝트 를 앞둔 다짐</a:t>
            </a:r>
            <a:endParaRPr/>
          </a:p>
        </p:txBody>
      </p:sp>
      <p:sp>
        <p:nvSpPr>
          <p:cNvPr id="118" name="Google Shape;118;p20"/>
          <p:cNvSpPr/>
          <p:nvPr/>
        </p:nvSpPr>
        <p:spPr>
          <a:xfrm>
            <a:off x="4762950" y="817150"/>
            <a:ext cx="3135900" cy="2813100"/>
          </a:xfrm>
          <a:prstGeom prst="wedgeRoundRectCallout">
            <a:avLst>
              <a:gd fmla="val -63808" name="adj1"/>
              <a:gd fmla="val -9648" name="adj2"/>
              <a:gd fmla="val 0" name="adj3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발표 :</a:t>
            </a:r>
            <a:r>
              <a:rPr b="1" lang="ko" sz="2000">
                <a:solidFill>
                  <a:srgbClr val="9900FF"/>
                </a:solidFill>
              </a:rPr>
              <a:t> 9/24 목  16:00 ~</a:t>
            </a:r>
            <a:endParaRPr b="1" sz="2000">
              <a:solidFill>
                <a:srgbClr val="99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ko" sz="2000"/>
            </a:br>
            <a:r>
              <a:rPr lang="ko" sz="2000"/>
              <a:t>발표 시간 : 5분 내외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별도의 ppt 필요 없슴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프론트 엔드 참조 모음..</a:t>
            </a:r>
            <a:endParaRPr/>
          </a:p>
        </p:txBody>
      </p:sp>
      <p:sp>
        <p:nvSpPr>
          <p:cNvPr id="124" name="Google Shape;124;p21"/>
          <p:cNvSpPr txBox="1"/>
          <p:nvPr>
            <p:ph idx="1" type="body"/>
          </p:nvPr>
        </p:nvSpPr>
        <p:spPr>
          <a:xfrm>
            <a:off x="91850" y="1266325"/>
            <a:ext cx="87405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AutoNum type="alphaLcPeriod"/>
            </a:pPr>
            <a:r>
              <a:rPr lang="ko" sz="2100" u="sng">
                <a:solidFill>
                  <a:srgbClr val="1155CC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HTML</a:t>
            </a:r>
            <a:r>
              <a:rPr lang="ko" sz="2100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ko" sz="2100" u="sng">
                <a:solidFill>
                  <a:srgbClr val="1155CC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CSS</a:t>
            </a:r>
            <a:r>
              <a:rPr lang="ko" sz="2100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ko" sz="2100" u="sng">
                <a:solidFill>
                  <a:srgbClr val="1155CC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JavaScript</a:t>
            </a:r>
            <a:r>
              <a:rPr lang="ko" sz="2100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ko" sz="2100" u="sng">
                <a:solidFill>
                  <a:srgbClr val="1155CC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jQuery</a:t>
            </a:r>
            <a:r>
              <a:rPr lang="ko" sz="2100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,  </a:t>
            </a:r>
            <a:r>
              <a:rPr lang="ko" sz="2100">
                <a:solidFill>
                  <a:srgbClr val="FF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필수</a:t>
            </a:r>
            <a:endParaRPr sz="2100">
              <a:solidFill>
                <a:srgbClr val="FF0000"/>
              </a:solidFill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AutoNum type="alphaLcPeriod"/>
            </a:pPr>
            <a:r>
              <a:rPr lang="ko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반응형웹 프레임웍 </a:t>
            </a:r>
            <a:r>
              <a:rPr lang="ko" sz="21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BootStrap4 </a:t>
            </a:r>
            <a:r>
              <a:rPr lang="ko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도 추천</a:t>
            </a:r>
            <a:endParaRPr sz="2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AutoNum type="alphaLcPeriod"/>
            </a:pPr>
            <a:r>
              <a:rPr lang="ko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참조할만한 자료들</a:t>
            </a:r>
            <a:endParaRPr sz="2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AutoNum type="romanLcPeriod"/>
            </a:pPr>
            <a:r>
              <a:rPr lang="ko" sz="21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HowTo </a:t>
            </a:r>
            <a:r>
              <a:rPr lang="ko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모던 웹 요소 구현에 관한 다양한 예제 </a:t>
            </a:r>
            <a:endParaRPr sz="2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AutoNum type="romanLcPeriod"/>
            </a:pPr>
            <a:r>
              <a:rPr lang="ko" sz="21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Icon</a:t>
            </a:r>
            <a:r>
              <a:rPr lang="ko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 FontAwesome 외    </a:t>
            </a:r>
            <a:r>
              <a:rPr lang="ko" sz="21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https://icons8.com/</a:t>
            </a:r>
            <a:r>
              <a:rPr lang="ko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: 무료 아이콘!</a:t>
            </a:r>
            <a:endParaRPr sz="2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AutoNum type="romanLcPeriod"/>
            </a:pPr>
            <a:r>
              <a:rPr lang="ko" sz="21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색상배색</a:t>
            </a:r>
            <a:r>
              <a:rPr lang="ko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참조자료 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