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1C82A0-F444-4713-9499-9D37970B1A81}">
  <a:tblStyle styleId="{661C82A0-F444-4713-9499-9D37970B1A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cbb9d88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cbb9d8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cbb9d88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cbb9d88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53167d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53167d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cbb9d8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cbb9d8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cbb9d8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cbb9d8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cbb9d8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cbb9d8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cbb9d88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cbb9d88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cbb9d88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cbb9d88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cbb9d88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cbb9d88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cb7ab1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cb7ab1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53167d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53167d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cbb9d88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cbb9d88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cbb9d88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cbb9d88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cbb9d88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cbb9d88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cbb9d8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cbb9d8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cbb9d8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cbb9d8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cbb9d8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cbb9d8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cbb9d8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cbb9d8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cbb9d8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cbb9d8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cbb9d8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cbb9d8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cbb9d8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cbb9d8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nfo.cern.ch/hypertext/WWW/TheProject.html" TargetMode="External"/><Relationship Id="rId4" Type="http://schemas.openxmlformats.org/officeDocument/2006/relationships/hyperlink" Target="https://www.w3.org/" TargetMode="External"/><Relationship Id="rId9" Type="http://schemas.openxmlformats.org/officeDocument/2006/relationships/image" Target="../media/image9.png"/><Relationship Id="rId5" Type="http://schemas.openxmlformats.org/officeDocument/2006/relationships/hyperlink" Target="https://www.w3.org/" TargetMode="External"/><Relationship Id="rId6" Type="http://schemas.openxmlformats.org/officeDocument/2006/relationships/hyperlink" Target="https://www.youtube.com/watch?v=UMNFehJIi0E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youtube.com/watch?v=UMNFehJIi0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odedragon.com/" TargetMode="External"/><Relationship Id="rId4" Type="http://schemas.openxmlformats.org/officeDocument/2006/relationships/hyperlink" Target="http://www.codedragon.com/" TargetMode="External"/><Relationship Id="rId5" Type="http://schemas.openxmlformats.org/officeDocument/2006/relationships/hyperlink" Target="http://www.codedrag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인터넷, 웹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딱 요만큼만 알고 시작합시다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DHCP : 내 컴퓨터 IP 는 누가 정해줬나?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37725"/>
            <a:ext cx="775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네트워크 내에 접속된 컴퓨터는 DHCP 서버가 IP 를 자동 할당해준다. </a:t>
            </a:r>
            <a:br>
              <a:rPr lang="ko"/>
            </a:br>
            <a:r>
              <a:rPr lang="ko"/>
              <a:t>일반적으로는 DHCP 서버에서 제공되는 IP 를 받지만,  경우에 따라선 고정 IP 가능.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75" y="1757500"/>
            <a:ext cx="5007023" cy="25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35500" y="4534975"/>
            <a:ext cx="7758900" cy="46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가정용 공유기에서는 공유기가 이 역할도 담당..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컴퓨터 ip , gateway, DNS, DHCP  확인해보자.  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&gt; ipconfig /all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웹(WWW)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(World Wide Web)?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809125"/>
            <a:ext cx="85206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1989년 유럽 입자 물리 연구소(cern) 팀 버너스리(Tim Berners-Lee) 경에 의해 개발.</a:t>
            </a:r>
            <a:br>
              <a:rPr lang="ko"/>
            </a:br>
            <a:r>
              <a:rPr lang="ko"/>
              <a:t>인터넷 기술을 사용해서, 세계 대학, 연구소 끼리 연구 교환 목적으로 문서,소리,동영상을 주고 받을수 있는 전자 문서 소프트웨어.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ko"/>
            </a:br>
            <a:br>
              <a:rPr lang="ko"/>
            </a:br>
            <a:br>
              <a:rPr lang="ko"/>
            </a:br>
            <a:r>
              <a:rPr lang="ko"/>
              <a:t>역사적인 첫 웹 페이지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http://info.cern.ch/hypertext/WWW/TheProject.html</a:t>
            </a:r>
            <a:br>
              <a:rPr lang="ko"/>
            </a:br>
            <a:r>
              <a:rPr lang="ko"/>
              <a:t>웹기술및 표준  관리 : </a:t>
            </a:r>
            <a:r>
              <a:rPr lang="ko" sz="1350" u="sng">
                <a:solidFill>
                  <a:srgbClr val="6600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Wide Web Consortium (W3C)</a:t>
            </a:r>
            <a:endParaRPr sz="1350" u="sng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1988" y="2375875"/>
            <a:ext cx="2886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5125" y="2371100"/>
            <a:ext cx="2428507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7667200" y="2852200"/>
            <a:ext cx="978000" cy="551100"/>
          </a:xfrm>
          <a:prstGeom prst="wedgeRoundRectCallout">
            <a:avLst>
              <a:gd fmla="val -91670" name="adj1"/>
              <a:gd fmla="val -14584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영상클릭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을 특징짓는 구성 요소 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하이퍼링크 </a:t>
            </a:r>
            <a:r>
              <a:rPr b="1" lang="ko">
                <a:solidFill>
                  <a:srgbClr val="0000FF"/>
                </a:solidFill>
              </a:rPr>
              <a:t>Hyper Link</a:t>
            </a:r>
            <a:r>
              <a:rPr b="1" lang="ko"/>
              <a:t> , 하이퍼 텍스트  Hyper Text</a:t>
            </a:r>
            <a:br>
              <a:rPr lang="ko"/>
            </a:br>
            <a:r>
              <a:rPr lang="ko"/>
              <a:t>학술자료 교환이 목적이라,  ‘인용’ 을 전자식으로 구현…</a:t>
            </a:r>
            <a:br>
              <a:rPr lang="ko"/>
            </a:br>
            <a:r>
              <a:rPr lang="ko"/>
              <a:t>현대 웹페이지의 가장 큰 기술적 근간이 됨.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상의 자원의 위치 지정 방법 통일 </a:t>
            </a:r>
            <a:br>
              <a:rPr lang="ko"/>
            </a:br>
            <a:r>
              <a:rPr lang="ko"/>
              <a:t>( </a:t>
            </a:r>
            <a:r>
              <a:rPr b="1" lang="ko">
                <a:solidFill>
                  <a:srgbClr val="0000FF"/>
                </a:solidFill>
              </a:rPr>
              <a:t>URL </a:t>
            </a:r>
            <a:r>
              <a:rPr b="1" lang="ko"/>
              <a:t>: Uniform Resource Locator</a:t>
            </a:r>
            <a:r>
              <a:rPr lang="ko"/>
              <a:t>  ← </a:t>
            </a:r>
            <a:r>
              <a:rPr lang="ko" sz="1400"/>
              <a:t>흔히 인터넷 주소 라고 알고 있는 그거!</a:t>
            </a:r>
            <a:r>
              <a:rPr lang="ko"/>
              <a:t>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상의 자원 이름에 접근하는 프로토콜 ( 예 : </a:t>
            </a:r>
            <a:r>
              <a:rPr b="1" lang="ko">
                <a:solidFill>
                  <a:srgbClr val="0000FF"/>
                </a:solidFill>
              </a:rPr>
              <a:t>http</a:t>
            </a:r>
            <a:r>
              <a:rPr b="1" lang="ko"/>
              <a:t> </a:t>
            </a:r>
            <a:r>
              <a:rPr lang="ko"/>
              <a:t>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웹 상의 자원들 사이를 쉽게 이동(navigate) 할수 있는 언어 (예 : </a:t>
            </a:r>
            <a:r>
              <a:rPr b="1" lang="ko">
                <a:solidFill>
                  <a:srgbClr val="0000FF"/>
                </a:solidFill>
              </a:rPr>
              <a:t>HTML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62825" y="781025"/>
            <a:ext cx="44181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 상에서 웹 문서및 각종 자원(이미지, 파일, 음악…) 를 제공(서비스) 하는 컴퓨터.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요청(request)</a:t>
            </a:r>
            <a:br>
              <a:rPr lang="ko"/>
            </a:br>
            <a:r>
              <a:rPr lang="ko"/>
              <a:t>: 서버에 자원을 요청하는것 (요청하는 컴퓨터를 클라이언트 라 한다)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응답(response)</a:t>
            </a:r>
            <a:br>
              <a:rPr lang="ko"/>
            </a:br>
            <a:r>
              <a:rPr lang="ko"/>
              <a:t>: 서버가 받은 요청에 따라 해당 자원을 전송해주는 것.</a:t>
            </a:r>
            <a:br>
              <a:rPr lang="ko"/>
            </a:br>
            <a:r>
              <a:rPr lang="ko"/>
              <a:t>웹서버의 경우 HTML 웹문서가 응답의 결과</a:t>
            </a:r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222025" y="73625"/>
            <a:ext cx="581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&amp; 서버(Server)?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8421" l="7634" r="9466" t="14107"/>
          <a:stretch/>
        </p:blipFill>
        <p:spPr>
          <a:xfrm>
            <a:off x="4504825" y="1436125"/>
            <a:ext cx="4610650" cy="21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여기서 잠깐! 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WWW 만이 인터넷 상에서 제공되는 서비스가 아니다.</a:t>
            </a:r>
            <a:br>
              <a:rPr lang="ko"/>
            </a:br>
            <a:r>
              <a:rPr lang="ko"/>
              <a:t>전자메일, 파일공유, 웹캠, 동영상, 온라인 게임 등등…..  수 많은 서비스들이 인터넷 기술위에서 제공되고 있다.</a:t>
            </a:r>
            <a:br>
              <a:rPr lang="ko"/>
            </a:br>
            <a:br>
              <a:rPr lang="ko"/>
            </a:br>
            <a:r>
              <a:rPr lang="ko"/>
              <a:t>하나의 서버 컴퓨터가 한가지 서비스만 제공하기 보다는 여러가지 서비스를 제공하고 있을수 있다…  ( 가령 일반적으로 웹서버는 FTP(파일전송) 서버도 겸하고 있다.)</a:t>
            </a:r>
            <a:br>
              <a:rPr lang="ko"/>
            </a:br>
            <a:br>
              <a:rPr lang="ko"/>
            </a:br>
            <a:r>
              <a:rPr lang="ko"/>
              <a:t>즉, </a:t>
            </a:r>
            <a:r>
              <a:rPr lang="ko">
                <a:solidFill>
                  <a:srgbClr val="0000FF"/>
                </a:solidFill>
              </a:rPr>
              <a:t>‘하나의 서버’ </a:t>
            </a:r>
            <a:r>
              <a:rPr lang="ko"/>
              <a:t>안에 </a:t>
            </a:r>
            <a:r>
              <a:rPr lang="ko">
                <a:solidFill>
                  <a:srgbClr val="0000FF"/>
                </a:solidFill>
              </a:rPr>
              <a:t>‘여러가지 서비스 프로그램’</a:t>
            </a:r>
            <a:r>
              <a:rPr lang="ko"/>
              <a:t>들이 운영되며 서버로 전달되는 ‘요청’ 을 대기하고 있을는데…</a:t>
            </a:r>
            <a:br>
              <a:rPr lang="ko"/>
            </a:br>
            <a:br>
              <a:rPr lang="ko"/>
            </a:br>
            <a:r>
              <a:rPr lang="ko"/>
              <a:t>과연?! </a:t>
            </a:r>
            <a:r>
              <a:rPr lang="ko"/>
              <a:t> 요청이 외부에서 왔을때 이를 </a:t>
            </a:r>
            <a:r>
              <a:rPr lang="ko">
                <a:solidFill>
                  <a:srgbClr val="0000FF"/>
                </a:solidFill>
              </a:rPr>
              <a:t>‘어느 서비스 프로그램에 연결해야 하는지’ </a:t>
            </a:r>
            <a:r>
              <a:rPr lang="ko"/>
              <a:t>어떻게 정하나?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포트(port)  :  이 요청 수신자 누구 인가요?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인터넷 프로토콜에는 port 라는 것을 두어, ‘특정 port’ 와 ‘특정 서비스 프로그램’을 연결한다.</a:t>
            </a:r>
            <a:br>
              <a:rPr lang="ko"/>
            </a:br>
            <a:br>
              <a:rPr lang="ko"/>
            </a:br>
            <a:r>
              <a:rPr lang="ko"/>
              <a:t>port 는 16bit 정수값으로 구분</a:t>
            </a:r>
            <a:br>
              <a:rPr lang="ko"/>
            </a:br>
            <a:br>
              <a:rPr lang="ko"/>
            </a:br>
            <a:r>
              <a:rPr lang="ko"/>
              <a:t>0 ~ 1023번 : 잘 알려진 포트 (</a:t>
            </a:r>
            <a:r>
              <a:rPr lang="ko">
                <a:solidFill>
                  <a:srgbClr val="FF0000"/>
                </a:solidFill>
              </a:rPr>
              <a:t>건들지 말자</a:t>
            </a:r>
            <a:r>
              <a:rPr lang="ko"/>
              <a:t>)</a:t>
            </a:r>
            <a:br>
              <a:rPr lang="ko"/>
            </a:br>
            <a:r>
              <a:rPr lang="ko"/>
              <a:t>                   ( 이 포트는 URL에서 종종 생략)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1024 ~ 49151:</a:t>
            </a:r>
            <a:r>
              <a:rPr lang="ko">
                <a:solidFill>
                  <a:srgbClr val="695D46"/>
                </a:solidFill>
              </a:rPr>
              <a:t> 등록된 포트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49152 ~ 65535: 동적포트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5205925" y="1643825"/>
            <a:ext cx="3000000" cy="3000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대표적인 ‘잘 알려진 포트’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: FTP(data)</a:t>
            </a:r>
            <a:b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: FTP(제어)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22 : SSH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: 텔넷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53 : DNS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80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: 월드 와이드 웹 HTTP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119 : NNTP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443 : TLS/SSL 방식의 HTTP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(Uniform Resource Locator).. 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266325"/>
            <a:ext cx="55425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인터넷 상의 모든 컴퓨터 자원이 URL로 표현된다.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700" y="319150"/>
            <a:ext cx="2151675" cy="1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-14100" y="2434075"/>
            <a:ext cx="9075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66666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http:</a:t>
            </a:r>
            <a:r>
              <a:rPr lang="ko" sz="1800">
                <a:solidFill>
                  <a:srgbClr val="695D46"/>
                </a:solidFill>
                <a:highlight>
                  <a:srgbClr val="FFF2CC"/>
                </a:highlight>
                <a:latin typeface="Open Sans"/>
                <a:ea typeface="Open Sans"/>
                <a:cs typeface="Open Sans"/>
                <a:sym typeface="Open Sans"/>
              </a:rPr>
              <a:t>//</a:t>
            </a:r>
            <a:r>
              <a:rPr lang="ko" sz="1800">
                <a:solidFill>
                  <a:srgbClr val="695D46"/>
                </a:solidFill>
                <a:highlight>
                  <a:srgbClr val="B6D7A8"/>
                </a:highlight>
                <a:latin typeface="Open Sans"/>
                <a:ea typeface="Open Sans"/>
                <a:cs typeface="Open Sans"/>
                <a:sym typeface="Open Sans"/>
              </a:rPr>
              <a:t>news.naver.com</a:t>
            </a:r>
            <a:r>
              <a:rPr lang="ko" sz="1800">
                <a:solidFill>
                  <a:srgbClr val="695D46"/>
                </a:solidFill>
                <a:highlight>
                  <a:srgbClr val="FFD966"/>
                </a:highlight>
                <a:latin typeface="Open Sans"/>
                <a:ea typeface="Open Sans"/>
                <a:cs typeface="Open Sans"/>
                <a:sym typeface="Open Sans"/>
              </a:rPr>
              <a:t>:80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ko" sz="1800">
                <a:solidFill>
                  <a:srgbClr val="695D46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main/at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ko" sz="1800">
                <a:solidFill>
                  <a:srgbClr val="695D46"/>
                </a:solidFill>
                <a:highlight>
                  <a:srgbClr val="EAD1DC"/>
                </a:highlight>
                <a:latin typeface="Open Sans"/>
                <a:ea typeface="Open Sans"/>
                <a:cs typeface="Open Sans"/>
                <a:sym typeface="Open Sans"/>
              </a:rPr>
              <a:t>main.nhn</a:t>
            </a:r>
            <a:r>
              <a:rPr lang="ko" sz="1800">
                <a:solidFill>
                  <a:srgbClr val="695D46"/>
                </a:solidFill>
                <a:highlight>
                  <a:srgbClr val="FCE5CD"/>
                </a:highlight>
                <a:latin typeface="Open Sans"/>
                <a:ea typeface="Open Sans"/>
                <a:cs typeface="Open Sans"/>
                <a:sym typeface="Open Sans"/>
              </a:rPr>
              <a:t>?mode=LSD&amp;mid=shm&amp;sid1=102</a:t>
            </a:r>
            <a:r>
              <a:rPr lang="ko" sz="1800">
                <a:solidFill>
                  <a:srgbClr val="695D46"/>
                </a:solidFill>
                <a:highlight>
                  <a:srgbClr val="B4A7D6"/>
                </a:highlight>
                <a:latin typeface="Open Sans"/>
                <a:ea typeface="Open Sans"/>
                <a:cs typeface="Open Sans"/>
                <a:sym typeface="Open Sans"/>
              </a:rPr>
              <a:t>#con</a:t>
            </a:r>
            <a:endParaRPr sz="1800">
              <a:highlight>
                <a:srgbClr val="B4A7D6"/>
              </a:highlight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77650" y="3408825"/>
            <a:ext cx="939900" cy="603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protocol</a:t>
            </a:r>
            <a:br>
              <a:rPr lang="ko"/>
            </a:br>
            <a:r>
              <a:rPr lang="ko"/>
              <a:t>프로토콜 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1144450" y="3408825"/>
            <a:ext cx="1119600" cy="748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서버주소</a:t>
            </a:r>
            <a:br>
              <a:rPr lang="ko"/>
            </a:br>
            <a:r>
              <a:rPr lang="ko"/>
              <a:t>IP / 도메인 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049450" y="3408825"/>
            <a:ext cx="706800" cy="74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path</a:t>
            </a:r>
            <a:br>
              <a:rPr lang="ko"/>
            </a:br>
            <a:r>
              <a:rPr lang="ko"/>
              <a:t>경로명 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3887650" y="3408825"/>
            <a:ext cx="866100" cy="6039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자원명</a:t>
            </a:r>
            <a:br>
              <a:rPr lang="ko"/>
            </a:br>
            <a:r>
              <a:rPr lang="ko"/>
              <a:t>(문서명)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5078600" y="3408825"/>
            <a:ext cx="2876400" cy="347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조회문자열 (Query String)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2390950" y="3408825"/>
            <a:ext cx="581400" cy="70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</a:t>
            </a:r>
            <a:br>
              <a:rPr lang="ko"/>
            </a:br>
            <a:r>
              <a:rPr lang="ko"/>
              <a:t>번호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8107400" y="3408825"/>
            <a:ext cx="1031700" cy="347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fragment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다양한 형태의 프로토콜...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66325"/>
            <a:ext cx="8520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2286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{661C82A0-F444-4713-9499-9D37970B1A81}</a:tableStyleId>
              </a:tblPr>
              <a:tblGrid>
                <a:gridCol w="3602975"/>
                <a:gridCol w="4917225"/>
              </a:tblGrid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URL 주소의 프로토콜 식별자</a:t>
                      </a:r>
                      <a:endParaRPr sz="1800">
                        <a:solidFill>
                          <a:srgbClr val="EF6C00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EF6C00"/>
                          </a:solidFill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설명</a:t>
                      </a:r>
                      <a:endParaRPr sz="1800">
                        <a:solidFill>
                          <a:srgbClr val="EF6C00"/>
                        </a:solidFill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>
                          <a:hlinkClick r:id="rId3"/>
                        </a:rPr>
                        <a:t>http://</a:t>
                      </a:r>
                      <a:r>
                        <a:rPr lang="ko" u="sng">
                          <a:hlinkClick r:id="rId4"/>
                        </a:rPr>
                        <a:t>www.codedragon.com</a:t>
                      </a:r>
                      <a:endParaRPr u="sng">
                        <a:hlinkClick r:id="rId5"/>
                      </a:endParaRPr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http는 웹서버에 접속하기 위한 프로토콜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ftp://</a:t>
                      </a:r>
                      <a:r>
                        <a:rPr lang="ko"/>
                        <a:t>ftp.codedragon.com/pub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ftp 는 파일서버에 접속하기 위한 프로토콜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ftp 서버에 접속하여 파일을 업로드/다운로드 받을 수 있습니다.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mailto:</a:t>
                      </a:r>
                      <a:r>
                        <a:rPr lang="ko"/>
                        <a:t>codelab@codedragon.com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mailto 는 전자메일 서버에 접속하기 위한 프로토콜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telnet://</a:t>
                      </a:r>
                      <a:r>
                        <a:rPr lang="ko"/>
                        <a:t>117.52.2.25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telnet 은 원격지 접속을 위한 프로토콜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file:///</a:t>
                      </a:r>
                      <a:r>
                        <a:rPr lang="ko"/>
                        <a:t>C:/Dropbox/Apr.Y.G.Kim/kim.html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자기 컴퓨터 안의 파일.</a:t>
                      </a:r>
                      <a:endParaRPr/>
                    </a:p>
                  </a:txBody>
                  <a:tcPr marT="50800" marB="50800" marR="50800" marL="50800">
                    <a:lnL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 (Internet)</a:t>
            </a:r>
            <a:endParaRPr/>
          </a:p>
        </p:txBody>
      </p: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0"/>
              <a:t>?</a:t>
            </a:r>
            <a:endParaRPr sz="20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개발 을 한다는 것은..?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66325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웹서버가 제공하는 웹 문서(HTML) 을 만든다는 것.  (궁극적인 목적은 HTML..)</a:t>
            </a:r>
            <a:endParaRPr/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2273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프로그래밍을 을 한다는 것은..?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3095125"/>
            <a:ext cx="85206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그 웹 </a:t>
            </a:r>
            <a:r>
              <a:rPr lang="ko"/>
              <a:t>문서(HTML)가 동적인 내용을 담고 동작하는 웹문서가 될수 있도록</a:t>
            </a:r>
            <a:br>
              <a:rPr lang="ko"/>
            </a:br>
            <a:r>
              <a:rPr lang="ko"/>
              <a:t> 웹 응용프로그램을 개발하는 것.   일반적으로 데이터베이스와 연동이 필수적으로 동반됨.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25" y="-16600"/>
            <a:ext cx="6727050" cy="28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/>
        </p:nvSpPr>
        <p:spPr>
          <a:xfrm>
            <a:off x="296375" y="2439000"/>
            <a:ext cx="2963700" cy="2036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6544550" y="2766275"/>
            <a:ext cx="1668600" cy="2303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4106150" y="2439000"/>
            <a:ext cx="1668600" cy="2340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1226525" y="2613875"/>
            <a:ext cx="944700" cy="37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1226525" y="3071075"/>
            <a:ext cx="944700" cy="37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429700" y="35282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1801300" y="35282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/ Bootstrap</a:t>
            </a:r>
            <a:endParaRPr sz="900"/>
          </a:p>
        </p:txBody>
      </p:sp>
      <p:sp>
        <p:nvSpPr>
          <p:cNvPr id="222" name="Google Shape;222;p33"/>
          <p:cNvSpPr/>
          <p:nvPr/>
        </p:nvSpPr>
        <p:spPr>
          <a:xfrm>
            <a:off x="1801300" y="39854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4306250" y="25571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ASP.NET</a:t>
            </a: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4306250" y="30143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ASP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4306250" y="34715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PHP</a:t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4306250" y="39287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</a:t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6744650" y="27857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MS-SQL</a:t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6744650" y="32429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6744650" y="37001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6744650" y="41573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MongoDB</a:t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6744650" y="4614575"/>
            <a:ext cx="1208100" cy="37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MariaDB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2659175" y="932375"/>
            <a:ext cx="12081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2659175" y="1541975"/>
            <a:ext cx="12081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656475" y="2111725"/>
            <a:ext cx="2375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클라이언트/프론트엔드(필)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3933075" y="2111725"/>
            <a:ext cx="2200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서버/백엔드 (택)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3032175" y="4571175"/>
            <a:ext cx="1267800" cy="376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XML / Json</a:t>
            </a:r>
            <a:endParaRPr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83100" y="-12175"/>
            <a:ext cx="3503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클라이언트 / 서버</a:t>
            </a:r>
            <a:br>
              <a:rPr lang="ko" sz="2400"/>
            </a:br>
            <a:r>
              <a:rPr lang="ko" sz="2400"/>
              <a:t>프론트엔드 / 백엔드..</a:t>
            </a:r>
            <a:endParaRPr sz="2400"/>
          </a:p>
        </p:txBody>
      </p:sp>
      <p:cxnSp>
        <p:nvCxnSpPr>
          <p:cNvPr id="238" name="Google Shape;238;p33"/>
          <p:cNvCxnSpPr/>
          <p:nvPr/>
        </p:nvCxnSpPr>
        <p:spPr>
          <a:xfrm>
            <a:off x="3795600" y="578600"/>
            <a:ext cx="5700" cy="42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웹개발 관련 직종..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웹 프로그래머</a:t>
            </a:r>
            <a:r>
              <a:rPr lang="ko"/>
              <a:t>  : 주로 백엔드 쪽 프로그래밍을 전담 하고,  프론트 엔드의 ‘구조’ 까지 개발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웹 퍼블리셔</a:t>
            </a:r>
            <a:r>
              <a:rPr lang="ko"/>
              <a:t> : 프론트 엔드의 레이아웃 / UI / UX / 스타일 개발.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웹 디자이너</a:t>
            </a:r>
            <a:r>
              <a:rPr lang="ko"/>
              <a:t> : 프론트 엔드의 이미지 및 디자인 개발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네크워크 (Network)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74148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컴퓨터 와 컴퓨터가 연결되어 컴퓨터의 자원 (데이터, 장치 등)을 공유하며 작업할수 있는 기술및 연결형태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400" y="2304525"/>
            <a:ext cx="1798900" cy="1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50" y="2248125"/>
            <a:ext cx="1673775" cy="20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075" y="2248125"/>
            <a:ext cx="1726400" cy="19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1774" y="2165323"/>
            <a:ext cx="1996775" cy="2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 (Inter-net) 이란?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22206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Inter -networking</a:t>
            </a:r>
            <a:r>
              <a:rPr lang="ko"/>
              <a:t> </a:t>
            </a:r>
            <a:br>
              <a:rPr lang="ko"/>
            </a:br>
            <a:r>
              <a:rPr lang="ko"/>
              <a:t> 즉,  ‘네트워크’ 간 통신 기술 및 연결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492" y="1076225"/>
            <a:ext cx="5110711" cy="38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인터넷? 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1969년 미국 국방부 에 의해 개발된 기술 ( 최초 코드명을 알파넷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전쟁시..   특히 핵전쟁시 네트워크간의 물리적인 라인이 손상이 되어도, 통신이 끊기지 않아야 될 필요성 때문에 개발됨..</a:t>
            </a:r>
            <a:br>
              <a:rPr lang="ko"/>
            </a:br>
            <a:br>
              <a:rPr lang="ko"/>
            </a:br>
            <a:r>
              <a:rPr lang="ko"/>
              <a:t>TCP/IP 프로토콜 기반으로 전세계 수많은 네트워크들이 연결된 광범위 통신망.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16425"/>
            <a:ext cx="88845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인터넷을 연결하는 장비:  </a:t>
            </a:r>
            <a:r>
              <a:rPr lang="ko" sz="3000"/>
              <a:t>어떻게 끊기지 않고 연결? </a:t>
            </a:r>
            <a:endParaRPr sz="30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컴퓨터와 컴퓨터는 </a:t>
            </a:r>
            <a:r>
              <a:rPr b="1" lang="ko" sz="1400">
                <a:solidFill>
                  <a:srgbClr val="0000FF"/>
                </a:solidFill>
              </a:rPr>
              <a:t>허브(herb)</a:t>
            </a:r>
            <a:r>
              <a:rPr lang="ko" sz="1400"/>
              <a:t> 장비를 통해 연결가능. 즉 네트워크 형성 가능.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네트워크안에서 </a:t>
            </a:r>
            <a:r>
              <a:rPr b="1" lang="ko" sz="1400">
                <a:solidFill>
                  <a:srgbClr val="0000FF"/>
                </a:solidFill>
              </a:rPr>
              <a:t>라우터(router)</a:t>
            </a:r>
            <a:r>
              <a:rPr lang="ko" sz="1400"/>
              <a:t> 라는 장비가 있는데, 이를 통해 네트워크내 근접한 다른 라우터 간의 통신이 가능하게 함.  그 뿐 아니라 다른 네트워크의 라우터와도 연결이 된다!!!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라우터는 통신 경로를 저장하고 있고,  그 경로를 수시로 업데이트 하고,</a:t>
            </a:r>
            <a:br>
              <a:rPr lang="ko" sz="1400"/>
            </a:br>
            <a:r>
              <a:rPr lang="ko" sz="1400"/>
              <a:t>통신 경로가 막히면,  새로운 경로를 찾는다. (그래서 끊기지 않는다)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라우터를 통하여  비로서 네트워크에서 벗어나, 인터넷의 세상에 연결됨.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당연히 라우터와 라우터 간은 물리적으로 연결되어 있어야 하고,  다른 라우터로 나아가는 라우터를 </a:t>
            </a:r>
            <a:r>
              <a:rPr b="1" lang="ko" sz="1400">
                <a:solidFill>
                  <a:srgbClr val="0000FF"/>
                </a:solidFill>
              </a:rPr>
              <a:t>게이트웨이(Gateway)</a:t>
            </a:r>
            <a:r>
              <a:rPr lang="ko" sz="1400"/>
              <a:t> 라고 함.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0000FF"/>
                </a:solidFill>
              </a:rPr>
              <a:t>브릿지(bridge)</a:t>
            </a:r>
            <a:r>
              <a:rPr lang="ko" sz="1400"/>
              <a:t>  :  동종, 혹은 타 프로토콜 사용하는 네트워크간 연결하는 장비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35500" y="4458775"/>
            <a:ext cx="7758900" cy="46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가정용 공유기에서는 공유기  허브 + 라우터 + 게이트웨이  역할 담당..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인터넷을 구성하는 요소:  </a:t>
            </a:r>
            <a:r>
              <a:rPr lang="ko"/>
              <a:t>프로토콜 ...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네트워킹, 인터넷 에선 다양한 분야에서 </a:t>
            </a:r>
            <a:r>
              <a:rPr b="1" lang="ko">
                <a:solidFill>
                  <a:srgbClr val="0000FF"/>
                </a:solidFill>
              </a:rPr>
              <a:t>‘프로토콜(Protocol)’</a:t>
            </a:r>
            <a:r>
              <a:rPr lang="ko"/>
              <a:t> 이란 말이 등장한다.  </a:t>
            </a:r>
            <a:br>
              <a:rPr lang="ko"/>
            </a:br>
            <a:r>
              <a:rPr lang="ko"/>
              <a:t>서로 데이터를 주고 받을때,  정해진 ‘약속’ 에 따라 주고 받아야 하고, 바로 그러한 ‘약속’이 곧 프로토콜 입니다.</a:t>
            </a:r>
            <a:br>
              <a:rPr lang="ko"/>
            </a:br>
            <a:br>
              <a:rPr lang="ko"/>
            </a:br>
            <a:r>
              <a:rPr lang="ko"/>
              <a:t>다양한 영역에서의 다양한 프로토콜 이름이 등장하는데...</a:t>
            </a:r>
            <a:br>
              <a:rPr lang="ko"/>
            </a:br>
            <a:r>
              <a:rPr lang="ko"/>
              <a:t>인터넷상의 데이터 전송은 </a:t>
            </a:r>
            <a:r>
              <a:rPr b="1" lang="ko">
                <a:solidFill>
                  <a:srgbClr val="0000FF"/>
                </a:solidFill>
              </a:rPr>
              <a:t>TCP/IP</a:t>
            </a:r>
            <a:r>
              <a:rPr lang="ko"/>
              <a:t> 란 프로토콜을 사용하고</a:t>
            </a:r>
            <a:br>
              <a:rPr lang="ko"/>
            </a:br>
            <a:r>
              <a:rPr lang="ko"/>
              <a:t>웹문서는 </a:t>
            </a:r>
            <a:r>
              <a:rPr b="1" lang="ko">
                <a:solidFill>
                  <a:srgbClr val="0000FF"/>
                </a:solidFill>
              </a:rPr>
              <a:t>HTTP </a:t>
            </a:r>
            <a:r>
              <a:rPr lang="ko"/>
              <a:t>라는 프로토콜을 사용합니다.</a:t>
            </a:r>
            <a:br>
              <a:rPr lang="ko"/>
            </a:br>
            <a:br>
              <a:rPr lang="ko"/>
            </a:br>
            <a:r>
              <a:rPr lang="ko"/>
              <a:t>차이점은? (비유)</a:t>
            </a:r>
            <a:br>
              <a:rPr lang="ko"/>
            </a:br>
            <a:r>
              <a:rPr lang="ko"/>
              <a:t>HTTP     -----      컨테이너 규격및 하역 규칙.</a:t>
            </a:r>
            <a:br>
              <a:rPr lang="ko"/>
            </a:br>
            <a:r>
              <a:rPr lang="ko"/>
              <a:t>TCP/IP    -----     화물선 항해  규정, 규칙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인터넷을 구성하는 요소:  IP 주소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504325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Ip 주소 :    각 컴퓨터및 인터넷에 접속된 기기들은 자신만의 고유한 주소가 필요하다.   현재 4byte</a:t>
            </a:r>
            <a:r>
              <a:rPr b="1" lang="ko"/>
              <a:t>(32bit) 체제 </a:t>
            </a:r>
            <a:r>
              <a:rPr b="1" lang="ko">
                <a:solidFill>
                  <a:srgbClr val="0000FF"/>
                </a:solidFill>
              </a:rPr>
              <a:t>IPv4 </a:t>
            </a:r>
            <a:r>
              <a:rPr lang="ko"/>
              <a:t> 규격의 주소 사용… 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50" y="2305932"/>
            <a:ext cx="4126749" cy="1871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43875" y="4060425"/>
            <a:ext cx="843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IPv6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(128bit)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: 주소부족 문제해결을 위해 등장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NIC (Network Informaition Center) 라는 기구에서 관장.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대륙별, 국가별로 관리기관에서 하부 관리 맡음 (한국은 ‘한국인터넷진흥원’)  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50" y="1299726"/>
            <a:ext cx="5971875" cy="13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64025"/>
            <a:ext cx="8520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도메인 이름 (Domain Name)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710888"/>
            <a:ext cx="852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IP 이름을 기억하기 어렵다.   그래서</a:t>
            </a:r>
            <a:br>
              <a:rPr lang="ko"/>
            </a:br>
            <a:r>
              <a:rPr lang="ko"/>
              <a:t>IP 주소  &lt;----&gt;   문자   로 대체 할수 있게 함.</a:t>
            </a:r>
            <a:br>
              <a:rPr lang="ko"/>
            </a:br>
            <a:r>
              <a:rPr lang="ko"/>
              <a:t>문자화된 주소를 </a:t>
            </a:r>
            <a:r>
              <a:rPr b="1" lang="ko">
                <a:solidFill>
                  <a:srgbClr val="0000FF"/>
                </a:solidFill>
              </a:rPr>
              <a:t>도메인 이름</a:t>
            </a:r>
            <a:r>
              <a:rPr lang="ko"/>
              <a:t>  이라 함</a:t>
            </a:r>
            <a:br>
              <a:rPr lang="ko"/>
            </a:br>
            <a:r>
              <a:rPr lang="ko"/>
              <a:t>도메인 이름을 운영하려면 인터넷 상에서 IP 주소와 도메인 이름 를 매칭시키고 기억해야 하는데, 이 역할을 하는 것이 바로 </a:t>
            </a:r>
            <a:r>
              <a:rPr b="1" lang="ko">
                <a:solidFill>
                  <a:srgbClr val="0000FF"/>
                </a:solidFill>
              </a:rPr>
              <a:t>‘도메인 네임 서버 (DNS)’</a:t>
            </a:r>
            <a:r>
              <a:rPr lang="ko"/>
              <a:t> 다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974" y="2496125"/>
            <a:ext cx="3840575" cy="25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