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A22B2E-2FD0-4185-8136-3590CD566A74}">
  <a:tblStyle styleId="{DFA22B2E-2FD0-4185-8136-3590CD566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f8271d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bf8271d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f8271d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f8271d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f8271d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f8271d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f88865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f88865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f8271d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f8271d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b6649c3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b6649c3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6649c3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b6649c3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6649c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6649c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bf9827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bf9827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f88865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f88865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8271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8271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f8271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f8271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6649c3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6649c3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8271d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8271d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f88865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f88865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data.go.kr" TargetMode="External"/><Relationship Id="rId4" Type="http://schemas.openxmlformats.org/officeDocument/2006/relationships/hyperlink" Target="http://data.seoul.go.kr/" TargetMode="External"/><Relationship Id="rId9" Type="http://schemas.openxmlformats.org/officeDocument/2006/relationships/hyperlink" Target="https://www.apistore.co.kr/main.do" TargetMode="External"/><Relationship Id="rId5" Type="http://schemas.openxmlformats.org/officeDocument/2006/relationships/hyperlink" Target="https://developers.naver.com" TargetMode="External"/><Relationship Id="rId6" Type="http://schemas.openxmlformats.org/officeDocument/2006/relationships/hyperlink" Target="https://developers.kakao.com/" TargetMode="External"/><Relationship Id="rId7" Type="http://schemas.openxmlformats.org/officeDocument/2006/relationships/hyperlink" Target="https://developers.google.com" TargetMode="External"/><Relationship Id="rId8" Type="http://schemas.openxmlformats.org/officeDocument/2006/relationships/hyperlink" Target="https://developers.facebook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js/default.asp" TargetMode="External"/><Relationship Id="rId10" Type="http://schemas.openxmlformats.org/officeDocument/2006/relationships/hyperlink" Target="http://www.w3schools.com/html/html_forms.asp" TargetMode="External"/><Relationship Id="rId13" Type="http://schemas.openxmlformats.org/officeDocument/2006/relationships/hyperlink" Target="http://www.w3schools.com/js/js_arrays.asp" TargetMode="External"/><Relationship Id="rId12" Type="http://schemas.openxmlformats.org/officeDocument/2006/relationships/hyperlink" Target="http://www.w3schools.com/js/js_functions.as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w3schools.com/js/js_json_parse.asp" TargetMode="External"/><Relationship Id="rId9" Type="http://schemas.openxmlformats.org/officeDocument/2006/relationships/hyperlink" Target="https://www.w3schools.com/css/default.asp" TargetMode="External"/><Relationship Id="rId15" Type="http://schemas.openxmlformats.org/officeDocument/2006/relationships/hyperlink" Target="https://www.w3schools.com/js/js_htmldom.asp" TargetMode="External"/><Relationship Id="rId14" Type="http://schemas.openxmlformats.org/officeDocument/2006/relationships/hyperlink" Target="http://www.w3schools.com/js/js_objects.asp" TargetMode="External"/><Relationship Id="rId16" Type="http://schemas.openxmlformats.org/officeDocument/2006/relationships/hyperlink" Target="https://www.w3schools.com/jquery/default.asp" TargetMode="External"/><Relationship Id="rId5" Type="http://schemas.openxmlformats.org/officeDocument/2006/relationships/hyperlink" Target="https://www.w3schools.com/xml/default.asp" TargetMode="External"/><Relationship Id="rId6" Type="http://schemas.openxmlformats.org/officeDocument/2006/relationships/hyperlink" Target="https://www.w3schools.com/xml/dom_intro.asp" TargetMode="External"/><Relationship Id="rId7" Type="http://schemas.openxmlformats.org/officeDocument/2006/relationships/hyperlink" Target="https://www.w3schools.com/xml/ajax_xmlfile.asp" TargetMode="External"/><Relationship Id="rId8" Type="http://schemas.openxmlformats.org/officeDocument/2006/relationships/hyperlink" Target="https://www.w3schools.com/html/defaul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990000"/>
                </a:solidFill>
              </a:rPr>
              <a:t>A</a:t>
            </a:r>
            <a:r>
              <a:rPr lang="ko" sz="1800"/>
              <a:t>synchronous</a:t>
            </a:r>
            <a:r>
              <a:rPr b="1" lang="ko" sz="1800">
                <a:solidFill>
                  <a:srgbClr val="990000"/>
                </a:solidFill>
              </a:rPr>
              <a:t> J</a:t>
            </a:r>
            <a:r>
              <a:rPr lang="ko" sz="1800"/>
              <a:t>avascript </a:t>
            </a:r>
            <a:r>
              <a:rPr b="1" lang="ko" sz="1800">
                <a:solidFill>
                  <a:srgbClr val="990000"/>
                </a:solidFill>
              </a:rPr>
              <a:t>A</a:t>
            </a:r>
            <a:r>
              <a:rPr lang="ko" sz="1800"/>
              <a:t>nd </a:t>
            </a:r>
            <a:r>
              <a:rPr b="1" lang="ko" sz="1800">
                <a:solidFill>
                  <a:srgbClr val="990000"/>
                </a:solidFill>
              </a:rPr>
              <a:t>X</a:t>
            </a:r>
            <a:r>
              <a:rPr lang="ko" sz="1800"/>
              <a:t>ML</a:t>
            </a:r>
            <a:endParaRPr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363" y="3349517"/>
            <a:ext cx="1250334" cy="6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를 구현하기 위해선….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68900" y="809125"/>
            <a:ext cx="7145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클라이언트 + 서버 </a:t>
            </a:r>
            <a:r>
              <a:rPr b="1" lang="ko">
                <a:solidFill>
                  <a:srgbClr val="0000FF"/>
                </a:solidFill>
              </a:rPr>
              <a:t>양쪽</a:t>
            </a:r>
            <a:r>
              <a:rPr lang="ko"/>
              <a:t>을 다 설계하고 구현해야 함.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00" y="1910675"/>
            <a:ext cx="11144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750" y="1924700"/>
            <a:ext cx="916825" cy="1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 rot="-1491">
            <a:off x="2829053" y="2346831"/>
            <a:ext cx="3458400" cy="295200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</a:t>
            </a:r>
            <a:endParaRPr sz="1000"/>
          </a:p>
        </p:txBody>
      </p:sp>
      <p:sp>
        <p:nvSpPr>
          <p:cNvPr id="157" name="Google Shape;157;p22"/>
          <p:cNvSpPr/>
          <p:nvPr/>
        </p:nvSpPr>
        <p:spPr>
          <a:xfrm rot="-883">
            <a:off x="2830347" y="2841410"/>
            <a:ext cx="3503100" cy="34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response</a:t>
            </a:r>
            <a:endParaRPr sz="1000"/>
          </a:p>
        </p:txBody>
      </p:sp>
      <p:sp>
        <p:nvSpPr>
          <p:cNvPr id="158" name="Google Shape;158;p22"/>
          <p:cNvSpPr/>
          <p:nvPr/>
        </p:nvSpPr>
        <p:spPr>
          <a:xfrm>
            <a:off x="2925625" y="1276225"/>
            <a:ext cx="2814300" cy="381900"/>
          </a:xfrm>
          <a:prstGeom prst="wedgeRoundRectCallout">
            <a:avLst>
              <a:gd fmla="val 21724" name="adj1"/>
              <a:gd fmla="val 20915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1.</a:t>
            </a:r>
            <a:r>
              <a:rPr lang="ko" sz="1200"/>
              <a:t>백그라운드로 request 할 URL 설계</a:t>
            </a:r>
            <a:endParaRPr sz="1200"/>
          </a:p>
        </p:txBody>
      </p:sp>
      <p:sp>
        <p:nvSpPr>
          <p:cNvPr id="159" name="Google Shape;159;p22"/>
          <p:cNvSpPr/>
          <p:nvPr/>
        </p:nvSpPr>
        <p:spPr>
          <a:xfrm>
            <a:off x="6914850" y="1308200"/>
            <a:ext cx="2079900" cy="616500"/>
          </a:xfrm>
          <a:prstGeom prst="wedgeRoundRectCallout">
            <a:avLst>
              <a:gd fmla="val -38644" name="adj1"/>
              <a:gd fmla="val 8897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3.</a:t>
            </a:r>
            <a:r>
              <a:rPr lang="ko" sz="1200"/>
              <a:t>그 URL로 서버에 무슨 동작을 할것인지 설계</a:t>
            </a:r>
            <a:endParaRPr sz="1200"/>
          </a:p>
        </p:txBody>
      </p:sp>
      <p:sp>
        <p:nvSpPr>
          <p:cNvPr id="160" name="Google Shape;160;p22"/>
          <p:cNvSpPr/>
          <p:nvPr/>
        </p:nvSpPr>
        <p:spPr>
          <a:xfrm>
            <a:off x="6152950" y="3822825"/>
            <a:ext cx="2504100" cy="616500"/>
          </a:xfrm>
          <a:prstGeom prst="wedgeRoundRectCallout">
            <a:avLst>
              <a:gd fmla="val -24289" name="adj1"/>
              <a:gd fmla="val -8012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4.</a:t>
            </a:r>
            <a:r>
              <a:rPr lang="ko" sz="1200"/>
              <a:t>동작후에 어떤 결과를 response 할것인지 설계</a:t>
            </a:r>
            <a:endParaRPr sz="1200"/>
          </a:p>
        </p:txBody>
      </p:sp>
      <p:sp>
        <p:nvSpPr>
          <p:cNvPr id="161" name="Google Shape;161;p22"/>
          <p:cNvSpPr/>
          <p:nvPr/>
        </p:nvSpPr>
        <p:spPr>
          <a:xfrm>
            <a:off x="1338100" y="4127625"/>
            <a:ext cx="2504100" cy="616500"/>
          </a:xfrm>
          <a:prstGeom prst="wedgeRoundRectCallout">
            <a:avLst>
              <a:gd fmla="val 3940" name="adj1"/>
              <a:gd fmla="val -1574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5. </a:t>
            </a:r>
            <a:r>
              <a:rPr lang="ko" sz="1200"/>
              <a:t>response 받아서 어떻게 처리 할지 설계</a:t>
            </a:r>
            <a:endParaRPr sz="1200"/>
          </a:p>
        </p:txBody>
      </p:sp>
      <p:sp>
        <p:nvSpPr>
          <p:cNvPr id="162" name="Google Shape;162;p22"/>
          <p:cNvSpPr/>
          <p:nvPr/>
        </p:nvSpPr>
        <p:spPr>
          <a:xfrm>
            <a:off x="2479900" y="1861625"/>
            <a:ext cx="2079900" cy="381900"/>
          </a:xfrm>
          <a:prstGeom prst="wedgeRoundRectCallout">
            <a:avLst>
              <a:gd fmla="val -59055" name="adj1"/>
              <a:gd fmla="val 8956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2</a:t>
            </a:r>
            <a:r>
              <a:rPr b="1" lang="ko" sz="1200">
                <a:solidFill>
                  <a:srgbClr val="FF0000"/>
                </a:solidFill>
              </a:rPr>
              <a:t>.</a:t>
            </a:r>
            <a:r>
              <a:rPr lang="ko" sz="1200"/>
              <a:t>어떻게 request 할지 설계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reuqest 로 response 받을수 있는 것들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87900" y="3937825"/>
            <a:ext cx="8520600" cy="100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그러나, </a:t>
            </a:r>
            <a:r>
              <a:rPr b="1" lang="ko">
                <a:solidFill>
                  <a:srgbClr val="0000FF"/>
                </a:solidFill>
              </a:rPr>
              <a:t>데이터</a:t>
            </a:r>
            <a:r>
              <a:rPr lang="ko"/>
              <a:t>를 response 받는 용도로는 </a:t>
            </a:r>
            <a:r>
              <a:rPr b="1" lang="ko"/>
              <a:t>XML</a:t>
            </a:r>
            <a:r>
              <a:rPr lang="ko"/>
              <a:t>, </a:t>
            </a:r>
            <a:r>
              <a:rPr b="1" lang="ko"/>
              <a:t>JSON </a:t>
            </a:r>
            <a:r>
              <a:rPr lang="ko"/>
              <a:t>을 많이 다룸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A64D79"/>
                </a:solidFill>
              </a:rPr>
              <a:t>** </a:t>
            </a:r>
            <a:r>
              <a:rPr b="1" lang="ko">
                <a:solidFill>
                  <a:srgbClr val="A64D79"/>
                </a:solidFill>
              </a:rPr>
              <a:t>AJAX</a:t>
            </a:r>
            <a:r>
              <a:rPr lang="ko">
                <a:solidFill>
                  <a:srgbClr val="A64D79"/>
                </a:solidFill>
              </a:rPr>
              <a:t> 나 </a:t>
            </a:r>
            <a:r>
              <a:rPr b="1" lang="ko">
                <a:solidFill>
                  <a:srgbClr val="A64D79"/>
                </a:solidFill>
              </a:rPr>
              <a:t>XMLHttpRequest</a:t>
            </a:r>
            <a:r>
              <a:rPr lang="ko">
                <a:solidFill>
                  <a:srgbClr val="A64D79"/>
                </a:solidFill>
              </a:rPr>
              <a:t> 객체는  결국 네이밍 오류다...</a:t>
            </a:r>
            <a:endParaRPr>
              <a:solidFill>
                <a:srgbClr val="A64D79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00" y="1072475"/>
            <a:ext cx="11144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750" y="1086500"/>
            <a:ext cx="916825" cy="1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 rot="-1491">
            <a:off x="2829053" y="1508631"/>
            <a:ext cx="3458400" cy="295200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</a:t>
            </a:r>
            <a:endParaRPr sz="1000"/>
          </a:p>
        </p:txBody>
      </p:sp>
      <p:sp>
        <p:nvSpPr>
          <p:cNvPr id="172" name="Google Shape;172;p23"/>
          <p:cNvSpPr/>
          <p:nvPr/>
        </p:nvSpPr>
        <p:spPr>
          <a:xfrm rot="-883">
            <a:off x="2830347" y="2003210"/>
            <a:ext cx="3503100" cy="34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response</a:t>
            </a:r>
            <a:endParaRPr sz="1000"/>
          </a:p>
        </p:txBody>
      </p:sp>
      <p:sp>
        <p:nvSpPr>
          <p:cNvPr id="173" name="Google Shape;173;p23"/>
          <p:cNvSpPr/>
          <p:nvPr/>
        </p:nvSpPr>
        <p:spPr>
          <a:xfrm>
            <a:off x="3469525" y="2312875"/>
            <a:ext cx="1087200" cy="6036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html, xml, css, js json...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691274" y="2312875"/>
            <a:ext cx="1214700" cy="6036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Binary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00FF"/>
                </a:solidFill>
              </a:rPr>
              <a:t>이미지, 파일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362200" y="3352800"/>
            <a:ext cx="5789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어떠한 포맷의 데이터도 response 가능!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‘데이터’만 주고 받을 경우 장점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페이지의 경우,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이미 로딩 되어 있는 HTML 코드를 매번 다시 response 하는 것은 낭비다.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변경되는 데이터 (업데이트 데이터)만  response 해주고,  이미 로딩된 HTML 내에서 새로이 업데이트 데이터만 화면에 갱신해주는게 좋다.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ex) 실시간 주식 정보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730" y="2822854"/>
            <a:ext cx="3317525" cy="2209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response…  왜 굳이 XML, JSON 포맷?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037725"/>
            <a:ext cx="85206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물론 ‘데이터 포맷’이야 따로 만들어 써도 된다…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그러나…  일일히 따로따로 데이터 포맷 정의하고,  작성/읽기 (파싱) 코드를 작성?  </a:t>
            </a:r>
            <a:br>
              <a:rPr lang="ko"/>
            </a:br>
            <a:r>
              <a:rPr lang="ko"/>
              <a:t>(매우 소모적이고, 타 어플리케이션과 호환 문제도 있고..)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그래서, 일반적인 데이터의 경우, 배우기 쉽고, 공통된 규약을 따르는</a:t>
            </a:r>
            <a:br>
              <a:rPr lang="ko"/>
            </a:br>
            <a:r>
              <a:rPr b="1" lang="ko"/>
              <a:t>XML </a:t>
            </a:r>
            <a:r>
              <a:rPr lang="ko"/>
              <a:t>그리고 </a:t>
            </a:r>
            <a:r>
              <a:rPr b="1" lang="ko"/>
              <a:t>JSON </a:t>
            </a:r>
            <a:r>
              <a:rPr lang="ko"/>
              <a:t>포맷 사용</a:t>
            </a:r>
            <a:endParaRPr/>
          </a:p>
        </p:txBody>
      </p:sp>
      <p:graphicFrame>
        <p:nvGraphicFramePr>
          <p:cNvPr id="189" name="Google Shape;189;p25"/>
          <p:cNvGraphicFramePr/>
          <p:nvPr/>
        </p:nvGraphicFramePr>
        <p:xfrm>
          <a:off x="495300" y="3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{DFA22B2E-2FD0-4185-8136-3590CD566A74}</a:tableStyleId>
              </a:tblPr>
              <a:tblGrid>
                <a:gridCol w="4185350"/>
                <a:gridCol w="4185350"/>
              </a:tblGrid>
              <a:tr h="34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XML </a:t>
                      </a:r>
                      <a:r>
                        <a:rPr lang="ko"/>
                        <a:t>(e</a:t>
                      </a:r>
                      <a:r>
                        <a:rPr b="1" lang="ko"/>
                        <a:t>X</a:t>
                      </a:r>
                      <a:r>
                        <a:rPr lang="ko"/>
                        <a:t>tensible </a:t>
                      </a:r>
                      <a:r>
                        <a:rPr b="1" lang="ko"/>
                        <a:t>M</a:t>
                      </a:r>
                      <a:r>
                        <a:rPr lang="ko"/>
                        <a:t>arkup </a:t>
                      </a:r>
                      <a:r>
                        <a:rPr b="1" lang="ko"/>
                        <a:t>L</a:t>
                      </a:r>
                      <a:r>
                        <a:rPr lang="ko"/>
                        <a:t>anguage)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JSON </a:t>
                      </a:r>
                      <a:r>
                        <a:rPr lang="ko"/>
                        <a:t>(</a:t>
                      </a:r>
                      <a:r>
                        <a:rPr b="1" lang="ko"/>
                        <a:t>J</a:t>
                      </a:r>
                      <a:r>
                        <a:rPr lang="ko"/>
                        <a:t>a</a:t>
                      </a:r>
                      <a:r>
                        <a:rPr lang="ko"/>
                        <a:t>va</a:t>
                      </a:r>
                      <a:r>
                        <a:rPr b="1" lang="ko"/>
                        <a:t>S</a:t>
                      </a:r>
                      <a:r>
                        <a:rPr lang="ko"/>
                        <a:t>cript </a:t>
                      </a:r>
                      <a:r>
                        <a:rPr b="1" lang="ko"/>
                        <a:t>O</a:t>
                      </a:r>
                      <a:r>
                        <a:rPr lang="ko"/>
                        <a:t>bject </a:t>
                      </a:r>
                      <a:r>
                        <a:rPr b="1" lang="ko"/>
                        <a:t>N</a:t>
                      </a:r>
                      <a:r>
                        <a:rPr lang="ko"/>
                        <a:t>otation)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HTML 과 유사한 태그기반 구조,  </a:t>
                      </a:r>
                      <a:br>
                        <a:rPr lang="ko" sz="1200"/>
                      </a:br>
                      <a:r>
                        <a:rPr lang="ko" sz="1200"/>
                        <a:t>파싱후에는 JavaScript 의 DOM 함수들로 </a:t>
                      </a:r>
                      <a:br>
                        <a:rPr lang="ko" sz="1200"/>
                      </a:br>
                      <a:r>
                        <a:rPr lang="ko" sz="1200"/>
                        <a:t>접근 가능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단점: 구조 복잡, 장황, 보안문제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JavaScript 의 데이터 타입으로 바로 변환되어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JavaScript 랑 궁합 매우 높은→ 프론트엔드에서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가장 다루기 편리.   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단점: 예상치 못한 데이터 허용 가능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각종 API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885325"/>
            <a:ext cx="85206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서버에서 제공하는 API (Application Programming Interface)는</a:t>
            </a:r>
            <a:br>
              <a:rPr lang="ko"/>
            </a:br>
            <a:r>
              <a:rPr lang="ko"/>
              <a:t>URL/URI 의 형태로 request 를 받으면 해당하는 서비스를 제공한다.</a:t>
            </a:r>
            <a:br>
              <a:rPr lang="ko"/>
            </a:br>
            <a:r>
              <a:rPr lang="ko" sz="1400"/>
              <a:t>ex) 데이터 서비스 제공,  문자 SMS 전송,  실시간 업데이트,  번역기, 지도 서비스…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API 가 AJAX 다?  ← 이건 틀린 말..</a:t>
            </a:r>
            <a:br>
              <a:rPr lang="ko"/>
            </a:br>
            <a:r>
              <a:rPr lang="ko"/>
              <a:t>그러나 주로 AJAX 기술을 사용해서 API 를 다루게 된다.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764050" y="2764050"/>
            <a:ext cx="7341300" cy="1830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공공 데이터 포털 : </a:t>
            </a:r>
            <a:r>
              <a:rPr lang="ko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https://www.data.go.kr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서울시 공공데이터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http://data.seoul.go.kr/</a:t>
            </a:r>
            <a:r>
              <a:rPr lang="ko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네이버 Developer 센터 </a:t>
            </a:r>
            <a:r>
              <a:rPr lang="ko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https://developers.naver.com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Kakao Developsers  </a:t>
            </a:r>
            <a:r>
              <a:rPr lang="ko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https://developers.kakao.com/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Google Developer  </a:t>
            </a:r>
            <a:r>
              <a:rPr lang="ko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Facebook for Developer </a:t>
            </a:r>
            <a:r>
              <a:rPr lang="ko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https://developers.facebook.com/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국내 API 유통 플랫폼 </a:t>
            </a:r>
            <a:r>
              <a:rPr lang="ko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https://www.apistore.co.kr/main.do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기본 구문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266325"/>
            <a:ext cx="303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핵심은 XMLHttpRequest 객체생성및 이 객체의 property 와 메소드 사용 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9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http://www.w3schools.com/ajax/ajax_xmlhttprequest_send.asp</a:t>
            </a:r>
            <a:endParaRPr sz="9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800" y="119847"/>
            <a:ext cx="4336025" cy="29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725" y="3237850"/>
            <a:ext cx="4571524" cy="17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방식 vs POST 방식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266325"/>
            <a:ext cx="85206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2007525"/>
            <a:ext cx="41148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75" y="3375775"/>
            <a:ext cx="74295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1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배우기 앞서, 선행기술 - FrontEnd 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3695125"/>
            <a:ext cx="73590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JSON</a:t>
            </a:r>
            <a:r>
              <a:rPr lang="ko"/>
              <a:t> 데이터,  </a:t>
            </a:r>
            <a:r>
              <a:rPr lang="ko" u="sng">
                <a:solidFill>
                  <a:schemeClr val="hlink"/>
                </a:solidFill>
                <a:hlinkClick r:id="rId4"/>
              </a:rPr>
              <a:t>JSON 파싱</a:t>
            </a:r>
            <a:r>
              <a:rPr lang="ko"/>
              <a:t> 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5"/>
              </a:rPr>
              <a:t>XML</a:t>
            </a:r>
            <a:r>
              <a:rPr lang="ko"/>
              <a:t> 데이터, </a:t>
            </a:r>
            <a:r>
              <a:rPr lang="ko" u="sng">
                <a:solidFill>
                  <a:schemeClr val="hlink"/>
                </a:solidFill>
                <a:hlinkClick r:id="rId6"/>
              </a:rPr>
              <a:t>XML DOM</a:t>
            </a:r>
            <a:r>
              <a:rPr lang="ko"/>
              <a:t> , </a:t>
            </a:r>
            <a:r>
              <a:rPr lang="ko" u="sng">
                <a:solidFill>
                  <a:schemeClr val="hlink"/>
                </a:solidFill>
                <a:hlinkClick r:id="rId7"/>
              </a:rPr>
              <a:t>XML 파싱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28600" y="914400"/>
            <a:ext cx="8377800" cy="246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 POST 방식 이해</a:t>
            </a:r>
            <a:br>
              <a:rPr lang="ko"/>
            </a:br>
            <a:br>
              <a:rPr lang="ko"/>
            </a:b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특히 </a:t>
            </a: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관련 자료 구조. 이해 필수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 구조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이해 및 ‘DOM 관련 method / property’ 이해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기본 구문, selector, DOM 다루기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59300" y="64025"/>
            <a:ext cx="44922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 vs비동기 방식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50585" l="0" r="1370" t="0"/>
          <a:stretch/>
        </p:blipFill>
        <p:spPr>
          <a:xfrm>
            <a:off x="254825" y="881650"/>
            <a:ext cx="8846200" cy="40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59300" y="64025"/>
            <a:ext cx="51024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 vs 비동기 방식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49927"/>
          <a:stretch/>
        </p:blipFill>
        <p:spPr>
          <a:xfrm>
            <a:off x="141800" y="996000"/>
            <a:ext cx="8888225" cy="40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00" y="1682075"/>
            <a:ext cx="11144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550" y="1772300"/>
            <a:ext cx="916825" cy="169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2932575" y="446125"/>
            <a:ext cx="0" cy="448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5447175" y="446125"/>
            <a:ext cx="0" cy="448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 rot="900111">
            <a:off x="2905241" y="975456"/>
            <a:ext cx="2625069" cy="295089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</a:t>
            </a:r>
            <a:endParaRPr sz="1000"/>
          </a:p>
        </p:txBody>
      </p:sp>
      <p:sp>
        <p:nvSpPr>
          <p:cNvPr id="97" name="Google Shape;97;p17"/>
          <p:cNvSpPr/>
          <p:nvPr/>
        </p:nvSpPr>
        <p:spPr>
          <a:xfrm rot="-900006">
            <a:off x="2906559" y="2003426"/>
            <a:ext cx="2595232" cy="3410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/>
              <a:t>response</a:t>
            </a:r>
            <a:endParaRPr sz="1000"/>
          </a:p>
        </p:txBody>
      </p:sp>
      <p:sp>
        <p:nvSpPr>
          <p:cNvPr id="98" name="Google Shape;98;p17"/>
          <p:cNvSpPr/>
          <p:nvPr/>
        </p:nvSpPr>
        <p:spPr>
          <a:xfrm rot="900111">
            <a:off x="2905241" y="3109056"/>
            <a:ext cx="2625069" cy="295089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</a:t>
            </a:r>
            <a:endParaRPr sz="1000"/>
          </a:p>
        </p:txBody>
      </p:sp>
      <p:sp>
        <p:nvSpPr>
          <p:cNvPr id="99" name="Google Shape;99;p17"/>
          <p:cNvSpPr/>
          <p:nvPr/>
        </p:nvSpPr>
        <p:spPr>
          <a:xfrm rot="-900006">
            <a:off x="2906559" y="4137026"/>
            <a:ext cx="2595232" cy="3410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response</a:t>
            </a:r>
            <a:endParaRPr sz="1000"/>
          </a:p>
        </p:txBody>
      </p:sp>
      <p:sp>
        <p:nvSpPr>
          <p:cNvPr id="100" name="Google Shape;100;p17"/>
          <p:cNvSpPr/>
          <p:nvPr/>
        </p:nvSpPr>
        <p:spPr>
          <a:xfrm>
            <a:off x="5533100" y="1390850"/>
            <a:ext cx="269100" cy="603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533100" y="3524450"/>
            <a:ext cx="269100" cy="603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동기(Synchronous) 방식  request-response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729200" y="925050"/>
            <a:ext cx="269100" cy="1377600"/>
          </a:xfrm>
          <a:prstGeom prst="rect">
            <a:avLst/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729200" y="3058650"/>
            <a:ext cx="269100" cy="1377600"/>
          </a:xfrm>
          <a:prstGeom prst="rect">
            <a:avLst/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55200" y="3544225"/>
            <a:ext cx="2205000" cy="1263900"/>
          </a:xfrm>
          <a:prstGeom prst="wedgeRoundRectCallout">
            <a:avLst>
              <a:gd fmla="val 63687" name="adj1"/>
              <a:gd fmla="val -4077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그래서 브라우저에선 request 가 발생하면 기존의 페이지를 없애고 response 받은 뒤에야 페이지를 다시 그려주는 </a:t>
            </a:r>
            <a:r>
              <a:rPr b="1" lang="ko" sz="1200"/>
              <a:t>‘페이지 reloading’</a:t>
            </a:r>
            <a:r>
              <a:rPr lang="ko" sz="1200"/>
              <a:t> 이 발생</a:t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406750" y="907900"/>
            <a:ext cx="2092800" cy="564300"/>
          </a:xfrm>
          <a:prstGeom prst="wedgeRoundRectCallout">
            <a:avLst>
              <a:gd fmla="val 59406" name="adj1"/>
              <a:gd fmla="val 10643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request 하면 client 는 response 를 받을때까지 다음(다른)작업 진행 못함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6122600" y="3824325"/>
            <a:ext cx="2205000" cy="602700"/>
          </a:xfrm>
          <a:prstGeom prst="wedgeRoundRectCallout">
            <a:avLst>
              <a:gd fmla="val -48584" name="adj1"/>
              <a:gd fmla="val -18054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response 되는 순서는 꼭 request 되는 순서와 일치 하지 않을수 있다.</a:t>
            </a:r>
            <a:endParaRPr sz="1200"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비동기(Asynchronous) 방식 request - response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00" y="1682075"/>
            <a:ext cx="11144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950" y="1772300"/>
            <a:ext cx="916825" cy="169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3084975" y="446125"/>
            <a:ext cx="0" cy="448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599575" y="446125"/>
            <a:ext cx="0" cy="448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/>
          <p:nvPr/>
        </p:nvSpPr>
        <p:spPr>
          <a:xfrm rot="900111">
            <a:off x="3057641" y="975456"/>
            <a:ext cx="2625069" cy="295089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>
              <a:alpha val="67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 1</a:t>
            </a:r>
            <a:endParaRPr sz="1000"/>
          </a:p>
        </p:txBody>
      </p:sp>
      <p:sp>
        <p:nvSpPr>
          <p:cNvPr id="118" name="Google Shape;118;p18"/>
          <p:cNvSpPr/>
          <p:nvPr/>
        </p:nvSpPr>
        <p:spPr>
          <a:xfrm rot="-900006">
            <a:off x="3058959" y="2460626"/>
            <a:ext cx="2595232" cy="3410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>
              <a:alpha val="649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response 1</a:t>
            </a:r>
            <a:endParaRPr sz="1000"/>
          </a:p>
        </p:txBody>
      </p:sp>
      <p:sp>
        <p:nvSpPr>
          <p:cNvPr id="119" name="Google Shape;119;p18"/>
          <p:cNvSpPr/>
          <p:nvPr/>
        </p:nvSpPr>
        <p:spPr>
          <a:xfrm>
            <a:off x="5685500" y="1390850"/>
            <a:ext cx="297600" cy="964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685500" y="2562675"/>
            <a:ext cx="520800" cy="494400"/>
          </a:xfrm>
          <a:prstGeom prst="curvedLeftArrow">
            <a:avLst>
              <a:gd fmla="val 9225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07600" y="3748125"/>
            <a:ext cx="2205000" cy="1146000"/>
          </a:xfrm>
          <a:prstGeom prst="wedgeRoundRectCallout">
            <a:avLst>
              <a:gd fmla="val 61239" name="adj1"/>
              <a:gd fmla="val -10799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클라이언트 입장에선 비동기로 request 한거에 대한 response 가 언제 도착할지 모른다.   그래서, response 도착시 이벤트 처리를 통해 처리해야 한다</a:t>
            </a:r>
            <a:endParaRPr sz="1200"/>
          </a:p>
        </p:txBody>
      </p:sp>
      <p:sp>
        <p:nvSpPr>
          <p:cNvPr id="122" name="Google Shape;122;p18"/>
          <p:cNvSpPr/>
          <p:nvPr/>
        </p:nvSpPr>
        <p:spPr>
          <a:xfrm>
            <a:off x="86775" y="793150"/>
            <a:ext cx="2675100" cy="755100"/>
          </a:xfrm>
          <a:prstGeom prst="wedgeRoundRectCallout">
            <a:avLst>
              <a:gd fmla="val 59406" name="adj1"/>
              <a:gd fmla="val 10643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비동기로 </a:t>
            </a:r>
            <a:r>
              <a:rPr lang="ko" sz="1200"/>
              <a:t>request 해도,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바로 다음(다른) 작업 진행 가능. </a:t>
            </a:r>
            <a:r>
              <a:rPr lang="ko" sz="1200"/>
              <a:t>그래서 </a:t>
            </a:r>
            <a:r>
              <a:rPr b="1" lang="ko" sz="1200"/>
              <a:t>‘페이지 reloading’</a:t>
            </a:r>
            <a:r>
              <a:rPr lang="ko" sz="1200"/>
              <a:t> 이 발생없이 작동 가능</a:t>
            </a:r>
            <a:endParaRPr sz="1200"/>
          </a:p>
        </p:txBody>
      </p:sp>
      <p:sp>
        <p:nvSpPr>
          <p:cNvPr id="123" name="Google Shape;123;p18"/>
          <p:cNvSpPr/>
          <p:nvPr/>
        </p:nvSpPr>
        <p:spPr>
          <a:xfrm rot="900111">
            <a:off x="3057641" y="1585056"/>
            <a:ext cx="2625069" cy="295089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>
              <a:alpha val="67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 2</a:t>
            </a:r>
            <a:endParaRPr sz="1000"/>
          </a:p>
        </p:txBody>
      </p:sp>
      <p:sp>
        <p:nvSpPr>
          <p:cNvPr id="124" name="Google Shape;124;p18"/>
          <p:cNvSpPr/>
          <p:nvPr/>
        </p:nvSpPr>
        <p:spPr>
          <a:xfrm rot="-900006">
            <a:off x="3058959" y="3070226"/>
            <a:ext cx="2595232" cy="3410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>
              <a:alpha val="649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response 3</a:t>
            </a:r>
            <a:endParaRPr sz="1000"/>
          </a:p>
        </p:txBody>
      </p:sp>
      <p:sp>
        <p:nvSpPr>
          <p:cNvPr id="125" name="Google Shape;125;p18"/>
          <p:cNvSpPr/>
          <p:nvPr/>
        </p:nvSpPr>
        <p:spPr>
          <a:xfrm rot="900111">
            <a:off x="3057641" y="2118456"/>
            <a:ext cx="2625069" cy="295089"/>
          </a:xfrm>
          <a:prstGeom prst="rightArrow">
            <a:avLst>
              <a:gd fmla="val 61194" name="adj1"/>
              <a:gd fmla="val 50000" name="adj2"/>
            </a:avLst>
          </a:prstGeom>
          <a:solidFill>
            <a:srgbClr val="00FFFF">
              <a:alpha val="67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request 3</a:t>
            </a:r>
            <a:endParaRPr sz="1000"/>
          </a:p>
        </p:txBody>
      </p:sp>
      <p:sp>
        <p:nvSpPr>
          <p:cNvPr id="126" name="Google Shape;126;p18"/>
          <p:cNvSpPr/>
          <p:nvPr/>
        </p:nvSpPr>
        <p:spPr>
          <a:xfrm rot="-900006">
            <a:off x="3058959" y="3603626"/>
            <a:ext cx="2595232" cy="3410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>
              <a:alpha val="649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response 2</a:t>
            </a:r>
            <a:endParaRPr sz="1000"/>
          </a:p>
        </p:txBody>
      </p:sp>
      <p:sp>
        <p:nvSpPr>
          <p:cNvPr id="127" name="Google Shape;127;p18"/>
          <p:cNvSpPr/>
          <p:nvPr/>
        </p:nvSpPr>
        <p:spPr>
          <a:xfrm>
            <a:off x="5685500" y="2014882"/>
            <a:ext cx="264900" cy="1593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: </a:t>
            </a:r>
            <a:r>
              <a:rPr lang="ko" sz="2400"/>
              <a:t>Asynchronous Javascript And XML</a:t>
            </a:r>
            <a:r>
              <a:rPr lang="ko"/>
              <a:t>  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961525"/>
            <a:ext cx="280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브라우저(클라이언트)</a:t>
            </a:r>
            <a:r>
              <a:rPr lang="ko"/>
              <a:t>에서 페이지 리로딩 과정 없이 서버와 </a:t>
            </a:r>
            <a:r>
              <a:rPr b="1" lang="ko">
                <a:solidFill>
                  <a:srgbClr val="0000FF"/>
                </a:solidFill>
              </a:rPr>
              <a:t>백그라운드</a:t>
            </a:r>
            <a:r>
              <a:rPr lang="ko"/>
              <a:t>에서 </a:t>
            </a:r>
            <a:r>
              <a:rPr b="1" lang="ko">
                <a:solidFill>
                  <a:srgbClr val="0000FF"/>
                </a:solidFill>
              </a:rPr>
              <a:t>비동기</a:t>
            </a:r>
            <a:r>
              <a:rPr lang="ko"/>
              <a:t> 방식으로 request-response가능케 하는 기술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899" y="721025"/>
            <a:ext cx="5031200" cy="28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28600" y="3582075"/>
            <a:ext cx="85494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그래서, AJAX 는 언어가 아니라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‘기술’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입니다.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웹 브라우저 클라이언트에서 가동하는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JavaScript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에선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XMLHttpRequest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객체를 통해 AJAX 기술을 구현합니다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장점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66325"/>
            <a:ext cx="85206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최초 페이지 로딩 후에도, </a:t>
            </a:r>
            <a:r>
              <a:rPr lang="ko"/>
              <a:t>페이지 리로딩 없이, 서버로부터 </a:t>
            </a:r>
            <a:r>
              <a:rPr b="1" lang="ko"/>
              <a:t>데이터 </a:t>
            </a:r>
            <a:r>
              <a:rPr lang="ko"/>
              <a:t>끌고 와서 페이지 업데이트 가능</a:t>
            </a:r>
            <a:br>
              <a:rPr lang="ko"/>
            </a:br>
            <a:r>
              <a:rPr lang="ko"/>
              <a:t>    → 페이지 변경시 필요한 네트웍 트래픽(시간, 대역폭) 절약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백그라운드로 서버에 데이터 송수신및 서버 조작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응용예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66325"/>
            <a:ext cx="85206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아이디 중복 체크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 포탈 검색어 입력시 suggestion.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 실시간 정보 업데이트 : 실검, 날씨, 뉴스, 주식 정보등..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 스크롤 페이징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5. 각종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 SPA (Single Page Web : 단일페이지 웹)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