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1B7816-9A71-4204-99BA-1C2281EDBD57}">
  <a:tblStyle styleId="{EC1B7816-9A71-4204-99BA-1C2281EDB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29c147e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29c147e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29c147e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29c147e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129c147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129c147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13166b92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13166b92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13166b92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13166b92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13166b9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13166b9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13166b92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13166b92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13166b92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13166b9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13166b92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13166b9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3166b92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13166b92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29c147e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29c147e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76d7c1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76d7c1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29c147e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29c147e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 Person(name, age)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this.name =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this.age =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this.eyes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this.print = function(){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console.log('이름:', this.name, '나이:', this.age, '눈:', this.eyes);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var kim  = new Person('김씨', 12);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var park = new Person('박씨', 38);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129c147e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129c147e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29c147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29c147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29c147e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29c147e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29c147e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29c147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129c147e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129c147e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 Person(name, age)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this.name = 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this.age = 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Person.prototype.eyes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Person.prototype.print = function(){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console.log('이름:', this.name, '나이:', this.age, '눈:', this.eyes);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var kim  = new Person('김씨', 12);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var park = new Person('박씨', 38);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129c147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129c147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o.wikipedia.org/wiki/%ED%94%84%EB%A1%9C%ED%86%A0%ED%83%80%EC%9E%85_%EA%B8%B0%EB%B0%98_%ED%94%84%EB%A1%9C%EA%B7%B8%EB%9E%98%EB%B0%8D#%ED%94%84%EB%A1%9C%ED%86%A0%ED%83%80%EC%9E%85_%EA%B8%B0%EB%B0%98_%EC%96%B8%EC%96%B4_%EB%AA%A9%EB%A1%9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edium.com/@bluesh55/javascript-prototype-%EC%9D%B4%ED%95%B4%ED%95%98%EA%B8%B0-f8e67c286b6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의 Prototype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prototype 을 이해해야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JavaScript 가 시작됩니다.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관찰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000025"/>
            <a:ext cx="7172325" cy="31908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2"/>
          <p:cNvSpPr/>
          <p:nvPr/>
        </p:nvSpPr>
        <p:spPr>
          <a:xfrm>
            <a:off x="171750" y="1154125"/>
            <a:ext cx="1418400" cy="1917000"/>
          </a:xfrm>
          <a:prstGeom prst="wedgeRoundRectCallout">
            <a:avLst>
              <a:gd fmla="val 70876" name="adj1"/>
              <a:gd fmla="val -40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kim, park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eyes 와 print 를 마치 자기가 가지고 있는 것처럼 사용 할수 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과연 어떻게?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Prototype Link  와 Prototype Object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자바스크립트에는 </a:t>
            </a:r>
            <a:r>
              <a:rPr b="1" lang="ko"/>
              <a:t>Prototype Link</a:t>
            </a:r>
            <a:r>
              <a:rPr lang="ko"/>
              <a:t> 와 </a:t>
            </a:r>
            <a:r>
              <a:rPr b="1" lang="ko"/>
              <a:t>Prototype Object</a:t>
            </a:r>
            <a:r>
              <a:rPr lang="ko"/>
              <a:t>라는 것이 존재합니다. 그리고 이 둘을 통틀어 </a:t>
            </a:r>
            <a:r>
              <a:rPr b="1" lang="ko"/>
              <a:t>Prototype</a:t>
            </a:r>
            <a:r>
              <a:rPr lang="ko"/>
              <a:t>이라고 부릅니다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100" y="64025"/>
            <a:ext cx="33144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Prototype Object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83100" y="885325"/>
            <a:ext cx="1899600" cy="19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 에서 ‘객체(object)’는 ‘함수(Function)’ 으로 생성(new) 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7106425" y="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2110050"/>
              </a:tblGrid>
              <a:tr h="5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function Person()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5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.</a:t>
                      </a:r>
                      <a:r>
                        <a:rPr lang="ko" sz="1800">
                          <a:solidFill>
                            <a:srgbClr val="9900FF"/>
                          </a:solidFill>
                        </a:rPr>
                        <a:t>prototype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24"/>
          <p:cNvGraphicFramePr/>
          <p:nvPr/>
        </p:nvGraphicFramePr>
        <p:xfrm>
          <a:off x="2541475" y="18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899725"/>
              </a:tblGrid>
              <a:tr h="5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kim (object)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name : “김씨”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age : 12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24"/>
          <p:cNvGraphicFramePr/>
          <p:nvPr/>
        </p:nvGraphicFramePr>
        <p:xfrm>
          <a:off x="4903675" y="18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899725"/>
              </a:tblGrid>
              <a:tr h="5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park (object)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5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name : “박씨”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age : 38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54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162" name="Google Shape;162;p24"/>
          <p:cNvCxnSpPr/>
          <p:nvPr/>
        </p:nvCxnSpPr>
        <p:spPr>
          <a:xfrm flipH="1">
            <a:off x="3369750" y="615275"/>
            <a:ext cx="3966300" cy="124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/>
          <p:nvPr/>
        </p:nvCxnSpPr>
        <p:spPr>
          <a:xfrm flipH="1">
            <a:off x="5843250" y="671500"/>
            <a:ext cx="1492800" cy="11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2372125" y="1335725"/>
            <a:ext cx="1686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new Person(..)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115325" y="1335725"/>
            <a:ext cx="1686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new Person(..)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5" y="3105475"/>
            <a:ext cx="2414975" cy="95861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0" l="0" r="15383" t="0"/>
          <a:stretch/>
        </p:blipFill>
        <p:spPr>
          <a:xfrm>
            <a:off x="6874100" y="3121550"/>
            <a:ext cx="2110050" cy="958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4"/>
          <p:cNvSpPr/>
          <p:nvPr/>
        </p:nvSpPr>
        <p:spPr>
          <a:xfrm>
            <a:off x="3782775" y="93700"/>
            <a:ext cx="1899600" cy="843300"/>
          </a:xfrm>
          <a:prstGeom prst="wedgeRoundRectCallout">
            <a:avLst>
              <a:gd fmla="val 120778" name="adj1"/>
              <a:gd fmla="val 3351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.prototype 속성은</a:t>
            </a:r>
            <a:br>
              <a:rPr lang="ko"/>
            </a:br>
            <a:r>
              <a:rPr lang="ko"/>
              <a:t>‘함수’만 갖고 있습니다.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2457075" y="4242600"/>
            <a:ext cx="6507900" cy="843300"/>
          </a:xfrm>
          <a:prstGeom prst="wedgeRoundRectCallout">
            <a:avLst>
              <a:gd fmla="val -22467" name="adj1"/>
              <a:gd fmla="val -8140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__proto__</a:t>
            </a:r>
            <a:r>
              <a:rPr lang="ko"/>
              <a:t> 속성은  모~든 ‘객체(object)’ 가 갖고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__proto__</a:t>
            </a:r>
            <a:r>
              <a:rPr b="1" lang="ko"/>
              <a:t> </a:t>
            </a:r>
            <a:r>
              <a:rPr lang="ko"/>
              <a:t>는 </a:t>
            </a:r>
            <a:r>
              <a:rPr b="1" lang="ko"/>
              <a:t>Prototype Link</a:t>
            </a:r>
            <a:r>
              <a:rPr lang="ko"/>
              <a:t> 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객체가 생성될 때 조상이었던 함수의 Prototype Object를 가리킵니다.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5"/>
          <p:cNvGraphicFramePr/>
          <p:nvPr/>
        </p:nvGraphicFramePr>
        <p:xfrm>
          <a:off x="4191175" y="35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5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function Person()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5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</a:t>
                      </a: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prototype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25"/>
          <p:cNvGraphicFramePr/>
          <p:nvPr/>
        </p:nvGraphicFramePr>
        <p:xfrm>
          <a:off x="254450" y="16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kim (object)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name : “김씨”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age : 12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25"/>
          <p:cNvGraphicFramePr/>
          <p:nvPr/>
        </p:nvGraphicFramePr>
        <p:xfrm>
          <a:off x="2159450" y="16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686300"/>
              </a:tblGrid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park (object)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name : “박씨”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age : 38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4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5"/>
          <p:cNvSpPr txBox="1"/>
          <p:nvPr/>
        </p:nvSpPr>
        <p:spPr>
          <a:xfrm>
            <a:off x="390925" y="1030925"/>
            <a:ext cx="1686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new Person(..)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2276100" y="1059500"/>
            <a:ext cx="1686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new Person(..)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7125275" y="95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Person Prototype object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eyes</a:t>
                      </a:r>
                      <a:r>
                        <a:rPr lang="ko" sz="1200"/>
                        <a:t>: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print()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constructor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180" name="Google Shape;180;p25"/>
          <p:cNvCxnSpPr/>
          <p:nvPr/>
        </p:nvCxnSpPr>
        <p:spPr>
          <a:xfrm>
            <a:off x="5607500" y="1054650"/>
            <a:ext cx="1560000" cy="12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5846275" y="576800"/>
            <a:ext cx="1391400" cy="17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5"/>
          <p:cNvSpPr/>
          <p:nvPr/>
        </p:nvSpPr>
        <p:spPr>
          <a:xfrm>
            <a:off x="94875" y="3633000"/>
            <a:ext cx="5751300" cy="843300"/>
          </a:xfrm>
          <a:prstGeom prst="wedgeRoundRectCallout">
            <a:avLst>
              <a:gd fmla="val -22467" name="adj1"/>
              <a:gd fmla="val -8140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__proto__ 속성은  모~든 ‘객체(object)’ 가 갖고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__proto__</a:t>
            </a:r>
            <a:r>
              <a:rPr b="1" lang="ko"/>
              <a:t> </a:t>
            </a:r>
            <a:r>
              <a:rPr lang="ko"/>
              <a:t>는 </a:t>
            </a:r>
            <a:r>
              <a:rPr b="1" lang="ko"/>
              <a:t>Prototype Link</a:t>
            </a:r>
            <a:r>
              <a:rPr lang="ko"/>
              <a:t> 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객체가 생성될 때 조상이었던 함수의 Prototype Object를 가리킵니다. </a:t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1124500" y="1317950"/>
            <a:ext cx="5916425" cy="2174275"/>
          </a:xfrm>
          <a:custGeom>
            <a:rect b="b" l="l" r="r" t="t"/>
            <a:pathLst>
              <a:path extrusionOk="0" h="86971" w="236657">
                <a:moveTo>
                  <a:pt x="0" y="70266"/>
                </a:moveTo>
                <a:cubicBezTo>
                  <a:pt x="16489" y="72983"/>
                  <a:pt x="68767" y="89379"/>
                  <a:pt x="98935" y="86568"/>
                </a:cubicBezTo>
                <a:cubicBezTo>
                  <a:pt x="129103" y="83757"/>
                  <a:pt x="158052" y="67830"/>
                  <a:pt x="181006" y="53402"/>
                </a:cubicBezTo>
                <a:cubicBezTo>
                  <a:pt x="203960" y="38974"/>
                  <a:pt x="227382" y="8900"/>
                  <a:pt x="236657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4" name="Google Shape;184;p25"/>
          <p:cNvSpPr/>
          <p:nvPr/>
        </p:nvSpPr>
        <p:spPr>
          <a:xfrm>
            <a:off x="3162225" y="1416325"/>
            <a:ext cx="3934925" cy="1977850"/>
          </a:xfrm>
          <a:custGeom>
            <a:rect b="b" l="l" r="r" t="t"/>
            <a:pathLst>
              <a:path extrusionOk="0" h="79114" w="157397">
                <a:moveTo>
                  <a:pt x="0" y="61834"/>
                </a:moveTo>
                <a:cubicBezTo>
                  <a:pt x="10962" y="64645"/>
                  <a:pt x="44595" y="81602"/>
                  <a:pt x="65769" y="78698"/>
                </a:cubicBezTo>
                <a:cubicBezTo>
                  <a:pt x="86943" y="75794"/>
                  <a:pt x="111771" y="57524"/>
                  <a:pt x="127042" y="44408"/>
                </a:cubicBezTo>
                <a:cubicBezTo>
                  <a:pt x="142313" y="31292"/>
                  <a:pt x="152338" y="7401"/>
                  <a:pt x="157397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85" name="Google Shape;185;p25"/>
          <p:cNvCxnSpPr/>
          <p:nvPr/>
        </p:nvCxnSpPr>
        <p:spPr>
          <a:xfrm flipH="1">
            <a:off x="885550" y="843850"/>
            <a:ext cx="3260400" cy="67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5"/>
          <p:cNvCxnSpPr/>
          <p:nvPr/>
        </p:nvCxnSpPr>
        <p:spPr>
          <a:xfrm flipH="1">
            <a:off x="3035600" y="857925"/>
            <a:ext cx="1040100" cy="74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7" name="Google Shape;187;p25"/>
          <p:cNvSpPr/>
          <p:nvPr/>
        </p:nvSpPr>
        <p:spPr>
          <a:xfrm>
            <a:off x="6546875" y="3488725"/>
            <a:ext cx="2148000" cy="1285500"/>
          </a:xfrm>
          <a:prstGeom prst="wedgeRoundRectCallout">
            <a:avLst>
              <a:gd fmla="val 21314" name="adj1"/>
              <a:gd fmla="val -8774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Prototype Object 도 object 입니다. 따라서 __proto__ 가 있죠.. 과연 이 __proto__ 링크는 누구를 가리킬까요?</a:t>
            </a:r>
            <a:endParaRPr/>
          </a:p>
        </p:txBody>
      </p:sp>
      <p:sp>
        <p:nvSpPr>
          <p:cNvPr id="188" name="Google Shape;188;p25"/>
          <p:cNvSpPr txBox="1"/>
          <p:nvPr>
            <p:ph type="title"/>
          </p:nvPr>
        </p:nvSpPr>
        <p:spPr>
          <a:xfrm>
            <a:off x="83100" y="64025"/>
            <a:ext cx="4032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Prototype Link ( __proto__ )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Prototype Link ( __proto__ ) 확인해보기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28625"/>
            <a:ext cx="4314825" cy="2552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425" y="2208100"/>
            <a:ext cx="4084575" cy="15870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6" name="Google Shape;196;p26"/>
          <p:cNvCxnSpPr/>
          <p:nvPr/>
        </p:nvCxnSpPr>
        <p:spPr>
          <a:xfrm flipH="1" rot="10800000">
            <a:off x="2023900" y="2460150"/>
            <a:ext cx="3021600" cy="4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kim.eyes</a:t>
            </a:r>
            <a:r>
              <a:rPr lang="ko"/>
              <a:t> 를 할때 발생하는 일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00025"/>
            <a:ext cx="1314450" cy="5810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27"/>
          <p:cNvSpPr txBox="1"/>
          <p:nvPr/>
        </p:nvSpPr>
        <p:spPr>
          <a:xfrm>
            <a:off x="1981200" y="990600"/>
            <a:ext cx="6774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kim객체가 eyes 속성을 직접 가지고 있지 않기 때문에 </a:t>
            </a:r>
            <a:br>
              <a:rPr lang="ko" sz="1800"/>
            </a:br>
            <a:r>
              <a:rPr lang="ko" sz="1800">
                <a:solidFill>
                  <a:srgbClr val="FF0000"/>
                </a:solidFill>
                <a:highlight>
                  <a:srgbClr val="FFFF00"/>
                </a:highlight>
              </a:rPr>
              <a:t>eyes 속성을 찾을 때 까지 상위 프로토타입을 탐색</a:t>
            </a:r>
            <a:r>
              <a:rPr lang="ko" sz="1800"/>
              <a:t>합니다</a:t>
            </a:r>
            <a:endParaRPr sz="1800"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1626050" y="190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kim (object)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name : “김씨”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age : 12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205;p27"/>
          <p:cNvGraphicFramePr/>
          <p:nvPr/>
        </p:nvGraphicFramePr>
        <p:xfrm>
          <a:off x="5011675" y="188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Person Prototype object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eyes: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print()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constructor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06" name="Google Shape;206;p27"/>
          <p:cNvCxnSpPr/>
          <p:nvPr/>
        </p:nvCxnSpPr>
        <p:spPr>
          <a:xfrm flipH="1" rot="10800000">
            <a:off x="3170650" y="2181150"/>
            <a:ext cx="1897200" cy="9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7"/>
          <p:cNvSpPr/>
          <p:nvPr/>
        </p:nvSpPr>
        <p:spPr>
          <a:xfrm>
            <a:off x="304800" y="3578325"/>
            <a:ext cx="3110400" cy="1242600"/>
          </a:xfrm>
          <a:prstGeom prst="wedgeRoundRectCallout">
            <a:avLst>
              <a:gd fmla="val 14758" name="adj1"/>
              <a:gd fmla="val -6874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kim 에는 eyes 가 없다.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__proto__ 링크가</a:t>
            </a:r>
            <a:br>
              <a:rPr lang="ko"/>
            </a:br>
            <a:r>
              <a:rPr lang="ko"/>
              <a:t>있다면, 링크타고 가서 prototype object 안에서 다시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eyes를 찾아본다</a:t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070375" y="2181150"/>
            <a:ext cx="1897200" cy="1397100"/>
          </a:xfrm>
          <a:prstGeom prst="wedgeRoundRectCallout">
            <a:avLst>
              <a:gd fmla="val -71551" name="adj1"/>
              <a:gd fmla="val -4841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링크타고 간 곳에서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eyes 를 찾아냈다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kim.eyes 값은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가 된다!</a:t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5345475" y="4019125"/>
            <a:ext cx="2511300" cy="983700"/>
          </a:xfrm>
          <a:prstGeom prst="wedgeRoundRectCallout">
            <a:avLst>
              <a:gd fmla="val -7109" name="adj1"/>
              <a:gd fmla="val -7315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 의 </a:t>
            </a:r>
            <a:r>
              <a:rPr lang="ko"/>
              <a:t>Prototype Object 이 __proto__ 링크는 누구를 가리킬까요?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최상위 객체 </a:t>
            </a:r>
            <a:r>
              <a:rPr lang="ko">
                <a:solidFill>
                  <a:srgbClr val="0000FF"/>
                </a:solidFill>
              </a:rPr>
              <a:t>Object()</a:t>
            </a:r>
            <a:r>
              <a:rPr lang="ko"/>
              <a:t> </a:t>
            </a:r>
            <a:endParaRPr/>
          </a:p>
        </p:txBody>
      </p:sp>
      <p:graphicFrame>
        <p:nvGraphicFramePr>
          <p:cNvPr id="215" name="Google Shape;215;p28"/>
          <p:cNvGraphicFramePr/>
          <p:nvPr/>
        </p:nvGraphicFramePr>
        <p:xfrm>
          <a:off x="4469313" y="33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5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function Person()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5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</a:t>
                      </a: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prototype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Google Shape;216;p28"/>
          <p:cNvGraphicFramePr/>
          <p:nvPr/>
        </p:nvGraphicFramePr>
        <p:xfrm>
          <a:off x="1844050" y="25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kim (object)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name : “김씨”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age : 12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2662225" y="1438513"/>
            <a:ext cx="16863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new Person(..)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8" name="Google Shape;218;p28"/>
          <p:cNvGraphicFramePr/>
          <p:nvPr/>
        </p:nvGraphicFramePr>
        <p:xfrm>
          <a:off x="4500925" y="20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Person Prototype object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eyes: 2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print()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constructor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19" name="Google Shape;219;p28"/>
          <p:cNvCxnSpPr/>
          <p:nvPr/>
        </p:nvCxnSpPr>
        <p:spPr>
          <a:xfrm flipH="1">
            <a:off x="5205750" y="1221750"/>
            <a:ext cx="42300" cy="81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8"/>
          <p:cNvCxnSpPr/>
          <p:nvPr/>
        </p:nvCxnSpPr>
        <p:spPr>
          <a:xfrm flipH="1">
            <a:off x="2676175" y="1320100"/>
            <a:ext cx="1658400" cy="13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/>
          <p:nvPr/>
        </p:nvCxnSpPr>
        <p:spPr>
          <a:xfrm flipH="1" rot="10800000">
            <a:off x="3182225" y="2444350"/>
            <a:ext cx="1293000" cy="144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2" name="Google Shape;222;p28"/>
          <p:cNvGraphicFramePr/>
          <p:nvPr/>
        </p:nvGraphicFramePr>
        <p:xfrm>
          <a:off x="6887850" y="33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5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function Object()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53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</a:t>
                      </a: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prototype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p28"/>
          <p:cNvGraphicFramePr/>
          <p:nvPr/>
        </p:nvGraphicFramePr>
        <p:xfrm>
          <a:off x="6887850" y="213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Object </a:t>
                      </a:r>
                      <a:r>
                        <a:rPr b="1" lang="ko" sz="1200"/>
                        <a:t>Prototype object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constructor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24" name="Google Shape;224;p28"/>
          <p:cNvCxnSpPr/>
          <p:nvPr/>
        </p:nvCxnSpPr>
        <p:spPr>
          <a:xfrm flipH="1" rot="10800000">
            <a:off x="5936650" y="2375550"/>
            <a:ext cx="1076100" cy="146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8"/>
          <p:cNvCxnSpPr/>
          <p:nvPr/>
        </p:nvCxnSpPr>
        <p:spPr>
          <a:xfrm flipH="1">
            <a:off x="7644150" y="1221750"/>
            <a:ext cx="42300" cy="81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8"/>
          <p:cNvSpPr/>
          <p:nvPr/>
        </p:nvSpPr>
        <p:spPr>
          <a:xfrm>
            <a:off x="6640875" y="3914425"/>
            <a:ext cx="2511300" cy="707400"/>
          </a:xfrm>
          <a:prstGeom prst="wedgeRoundRectCallout">
            <a:avLst>
              <a:gd fmla="val -7109" name="adj1"/>
              <a:gd fmla="val -73157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최상위 Object 의 __proto__ 값은 null 입니다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3100" y="732925"/>
            <a:ext cx="25113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JS의 모든 객체의 Prototype Link 를 타고 올라가면 최상위에는</a:t>
            </a:r>
            <a:br>
              <a:rPr lang="ko"/>
            </a:br>
            <a:r>
              <a:rPr lang="ko"/>
              <a:t>Object() 의 prototype object 가 있습니다.</a:t>
            </a:r>
            <a:endParaRPr/>
          </a:p>
        </p:txBody>
      </p:sp>
      <p:cxnSp>
        <p:nvCxnSpPr>
          <p:cNvPr id="228" name="Google Shape;228;p28"/>
          <p:cNvCxnSpPr/>
          <p:nvPr/>
        </p:nvCxnSpPr>
        <p:spPr>
          <a:xfrm flipH="1" rot="10800000">
            <a:off x="8214225" y="3543225"/>
            <a:ext cx="404400" cy="9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8"/>
          <p:cNvSpPr txBox="1"/>
          <p:nvPr/>
        </p:nvSpPr>
        <p:spPr>
          <a:xfrm>
            <a:off x="8626775" y="3318500"/>
            <a:ext cx="548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null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6225"/>
            <a:ext cx="4343400" cy="17049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186550"/>
            <a:ext cx="3076575" cy="676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29"/>
          <p:cNvSpPr/>
          <p:nvPr/>
        </p:nvSpPr>
        <p:spPr>
          <a:xfrm>
            <a:off x="3900500" y="3186550"/>
            <a:ext cx="2511300" cy="707400"/>
          </a:xfrm>
          <a:prstGeom prst="wedgeRoundRectCallout">
            <a:avLst>
              <a:gd fmla="val -69885" name="adj1"/>
              <a:gd fmla="val -12185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최상위 Object 의 __proto__ 값은 null 입니다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Prototype Chain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59300" y="504325"/>
            <a:ext cx="8520600" cy="15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형태로 Prototype object 들이 Prototype Link 로 연결,연결… 되어 있는 구조를 </a:t>
            </a:r>
            <a:r>
              <a:rPr b="1" lang="ko">
                <a:solidFill>
                  <a:srgbClr val="0000FF"/>
                </a:solidFill>
              </a:rPr>
              <a:t>Prototype Chain</a:t>
            </a:r>
            <a:r>
              <a:rPr lang="ko"/>
              <a:t> 이라 합니다    JavaScript 를 이해하는 핵심입니다.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객체의 ‘속성’을 찾을때 이 Prototype Chain 을 타고 올라가며 검색하게 됩니다.</a:t>
            </a:r>
            <a:br>
              <a:rPr lang="ko"/>
            </a:br>
            <a:r>
              <a:rPr lang="ko"/>
              <a:t>최상위 Object 까지 가서도 못찾으면 undefined  결과값이 나오는 겁니다.</a:t>
            </a:r>
            <a:endParaRPr/>
          </a:p>
        </p:txBody>
      </p:sp>
      <p:graphicFrame>
        <p:nvGraphicFramePr>
          <p:cNvPr id="244" name="Google Shape;244;p30"/>
          <p:cNvGraphicFramePr/>
          <p:nvPr/>
        </p:nvGraphicFramePr>
        <p:xfrm>
          <a:off x="4469313" y="21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function A()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1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</a:t>
                      </a: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prototype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Google Shape;245;p30"/>
          <p:cNvGraphicFramePr/>
          <p:nvPr/>
        </p:nvGraphicFramePr>
        <p:xfrm>
          <a:off x="4500925" y="328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A</a:t>
                      </a:r>
                      <a:r>
                        <a:rPr b="1" lang="ko" sz="1200"/>
                        <a:t> Prototype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constructor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46" name="Google Shape;246;p30"/>
          <p:cNvCxnSpPr/>
          <p:nvPr/>
        </p:nvCxnSpPr>
        <p:spPr>
          <a:xfrm flipH="1">
            <a:off x="5281950" y="2845363"/>
            <a:ext cx="42300" cy="48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7" name="Google Shape;247;p30"/>
          <p:cNvGraphicFramePr/>
          <p:nvPr/>
        </p:nvGraphicFramePr>
        <p:xfrm>
          <a:off x="6659250" y="21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457750"/>
              </a:tblGrid>
              <a:tr h="23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function Object()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23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</a:t>
                      </a: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prototype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Google Shape;248;p30"/>
          <p:cNvGraphicFramePr/>
          <p:nvPr/>
        </p:nvGraphicFramePr>
        <p:xfrm>
          <a:off x="6659250" y="335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0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Object Prototype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constructor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49" name="Google Shape;249;p30"/>
          <p:cNvCxnSpPr/>
          <p:nvPr/>
        </p:nvCxnSpPr>
        <p:spPr>
          <a:xfrm flipH="1">
            <a:off x="7339350" y="2845363"/>
            <a:ext cx="42300" cy="48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0" name="Google Shape;250;p30"/>
          <p:cNvGraphicFramePr/>
          <p:nvPr/>
        </p:nvGraphicFramePr>
        <p:xfrm>
          <a:off x="2335713" y="21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function B()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1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</a:t>
                      </a: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prototype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30"/>
          <p:cNvGraphicFramePr/>
          <p:nvPr/>
        </p:nvGraphicFramePr>
        <p:xfrm>
          <a:off x="2367325" y="328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B</a:t>
                      </a:r>
                      <a:r>
                        <a:rPr b="1" lang="ko" sz="1200"/>
                        <a:t> Prototype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constructor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52" name="Google Shape;252;p30"/>
          <p:cNvCxnSpPr/>
          <p:nvPr/>
        </p:nvCxnSpPr>
        <p:spPr>
          <a:xfrm flipH="1">
            <a:off x="3148350" y="2845363"/>
            <a:ext cx="42300" cy="48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3" name="Google Shape;253;p30"/>
          <p:cNvGraphicFramePr/>
          <p:nvPr/>
        </p:nvGraphicFramePr>
        <p:xfrm>
          <a:off x="233725" y="335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{EC1B7816-9A71-4204-99BA-1C2281EDBD57}</a:tableStyleId>
              </a:tblPr>
              <a:tblGrid>
                <a:gridCol w="1576975"/>
              </a:tblGrid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B object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...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1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9900FF"/>
                          </a:solidFill>
                        </a:rPr>
                        <a:t>__proto__</a:t>
                      </a:r>
                      <a:endParaRPr sz="1200"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cxnSp>
        <p:nvCxnSpPr>
          <p:cNvPr id="254" name="Google Shape;254;p30"/>
          <p:cNvCxnSpPr/>
          <p:nvPr/>
        </p:nvCxnSpPr>
        <p:spPr>
          <a:xfrm flipH="1" rot="10800000">
            <a:off x="1630425" y="3528100"/>
            <a:ext cx="772800" cy="70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30"/>
          <p:cNvCxnSpPr/>
          <p:nvPr/>
        </p:nvCxnSpPr>
        <p:spPr>
          <a:xfrm flipH="1" rot="10800000">
            <a:off x="3794625" y="3485925"/>
            <a:ext cx="716700" cy="106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0"/>
          <p:cNvCxnSpPr/>
          <p:nvPr/>
        </p:nvCxnSpPr>
        <p:spPr>
          <a:xfrm flipH="1" rot="10800000">
            <a:off x="6004425" y="3485925"/>
            <a:ext cx="716700" cy="106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0"/>
          <p:cNvCxnSpPr/>
          <p:nvPr/>
        </p:nvCxnSpPr>
        <p:spPr>
          <a:xfrm flipH="1" rot="10800000">
            <a:off x="7985625" y="4610025"/>
            <a:ext cx="404400" cy="9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0"/>
          <p:cNvSpPr txBox="1"/>
          <p:nvPr/>
        </p:nvSpPr>
        <p:spPr>
          <a:xfrm>
            <a:off x="8398175" y="4385300"/>
            <a:ext cx="5481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null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생각해봅니다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732925"/>
            <a:ext cx="85206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Prototype Chain 을 배웠으니,  왜 아래와 같이 결과가 나오는지 각각 설명해보세요</a:t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0825"/>
            <a:ext cx="1919284" cy="104382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231" y="1444625"/>
            <a:ext cx="4983405" cy="1279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975" y="3015125"/>
            <a:ext cx="2723450" cy="1075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8900" y="2974925"/>
            <a:ext cx="4076200" cy="12795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 는 ‘</a:t>
            </a:r>
            <a:r>
              <a:rPr lang="ko">
                <a:solidFill>
                  <a:srgbClr val="0000FF"/>
                </a:solidFill>
              </a:rPr>
              <a:t>Prototype 기반 언어</a:t>
            </a:r>
            <a:r>
              <a:rPr lang="ko"/>
              <a:t>’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989975"/>
            <a:ext cx="8520600" cy="25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JS 는 객체지향 언어가 아닙니다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상속 없다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ES6 에 class 문법 추가되었지만,  JS가 객체지향언어가 되었다는 뜻이 아니다.  </a:t>
            </a:r>
            <a:br>
              <a:rPr lang="ko"/>
            </a:br>
            <a:r>
              <a:rPr lang="ko"/>
              <a:t>(class 도 내부적으로 prototype 으로 구현됨)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Prototype 을 통해 객체지향기술 구현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01200" y="745175"/>
            <a:ext cx="8129700" cy="1113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 - 객체지향 언어  (Object Oriented Language : OOP)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 - 함수형 언어, 절차형 언어  (Function Based Langauge, Procedural Language)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</a:rPr>
              <a:t>JavaScript - Prototype 기반 언어 (Prototype oriented language)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367150" y="1798300"/>
            <a:ext cx="930600" cy="707400"/>
          </a:xfrm>
          <a:prstGeom prst="wedgeRoundRectCallout">
            <a:avLst>
              <a:gd fmla="val -132086" name="adj1"/>
              <a:gd fmla="val -7035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참조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참조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https://medium.com/@bluesh55/javascript-prototype-%EC%9D%B4%ED%95%B4%ED%95%98%EA%B8%B0-f8e67c286b67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125"/>
            <a:ext cx="6582200" cy="384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type="title"/>
          </p:nvPr>
        </p:nvSpPr>
        <p:spPr>
          <a:xfrm>
            <a:off x="1593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생각해보기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434200" y="292625"/>
            <a:ext cx="4550400" cy="1238100"/>
          </a:xfrm>
          <a:prstGeom prst="wedgeRoundRectCallout">
            <a:avLst>
              <a:gd fmla="val -19204" name="adj1"/>
              <a:gd fmla="val 6724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new 를 통해 Person 객체 (인스턴스)를 만들면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kim, park 두개의 인스턴스는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name, age, eyes, print  속성(데이터)를 </a:t>
            </a:r>
            <a:r>
              <a:rPr b="1" lang="ko">
                <a:solidFill>
                  <a:srgbClr val="FF0000"/>
                </a:solidFill>
              </a:rPr>
              <a:t>각각</a:t>
            </a:r>
            <a:r>
              <a:rPr lang="ko"/>
              <a:t> 가지게 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525" y="2773774"/>
            <a:ext cx="4705174" cy="1154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84" name="Google Shape;84;p15"/>
          <p:cNvCxnSpPr/>
          <p:nvPr/>
        </p:nvCxnSpPr>
        <p:spPr>
          <a:xfrm>
            <a:off x="6876550" y="1252150"/>
            <a:ext cx="165000" cy="162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3861225" y="4085625"/>
            <a:ext cx="5143500" cy="764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Person 객체를 100 개 만들면 속성 (데이터)가 400개가 생긴다..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그런데... print() 와 eyes 가 굳이 여러개 생성될 필요가 있나?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함수가 정의될때 발생하는 2가지 동작.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해당 함수에 </a:t>
            </a:r>
            <a:r>
              <a:rPr b="1" lang="ko">
                <a:solidFill>
                  <a:srgbClr val="0000FF"/>
                </a:solidFill>
              </a:rPr>
              <a:t>Constructor(생성자) 자격</a:t>
            </a:r>
            <a:r>
              <a:rPr b="1" lang="ko"/>
              <a:t> </a:t>
            </a:r>
            <a:r>
              <a:rPr lang="ko"/>
              <a:t>부여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Construtor 자격 이 부여된 것만 new 를 통해 객체 생성 가능.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100" y="2189000"/>
            <a:ext cx="46672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함수가 정의될때 발생하는 2가지 동작.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732925"/>
            <a:ext cx="85206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2. 해당함수의 </a:t>
            </a:r>
            <a:r>
              <a:rPr b="1" lang="ko">
                <a:solidFill>
                  <a:srgbClr val="0000FF"/>
                </a:solidFill>
              </a:rPr>
              <a:t>Prototype Object 생성</a:t>
            </a:r>
            <a:r>
              <a:rPr lang="ko"/>
              <a:t>,  그리고 </a:t>
            </a:r>
            <a:r>
              <a:rPr b="1" lang="ko">
                <a:solidFill>
                  <a:srgbClr val="0000FF"/>
                </a:solidFill>
              </a:rPr>
              <a:t>연결</a:t>
            </a:r>
            <a:r>
              <a:rPr lang="ko"/>
              <a:t>  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46" y="1224975"/>
            <a:ext cx="5944150" cy="33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296" y="1470325"/>
            <a:ext cx="2709304" cy="20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3625500" y="2893025"/>
            <a:ext cx="2211900" cy="128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620400" y="2783675"/>
            <a:ext cx="2371200" cy="744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7"/>
          <p:cNvCxnSpPr>
            <a:stCxn id="101" idx="3"/>
            <a:endCxn id="102" idx="1"/>
          </p:cNvCxnSpPr>
          <p:nvPr/>
        </p:nvCxnSpPr>
        <p:spPr>
          <a:xfrm flipH="1" rot="10800000">
            <a:off x="5837400" y="3155675"/>
            <a:ext cx="783000" cy="37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21" y="1244650"/>
            <a:ext cx="2709304" cy="20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40225"/>
            <a:ext cx="3942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Prototype object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900325" y="907175"/>
            <a:ext cx="4999500" cy="79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Prototype object 는 기본적인 속성으로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constructor </a:t>
            </a:r>
            <a:r>
              <a:rPr lang="ko"/>
              <a:t>와 </a:t>
            </a:r>
            <a:r>
              <a:rPr b="1" lang="ko"/>
              <a:t>__proto__</a:t>
            </a:r>
            <a:r>
              <a:rPr lang="ko"/>
              <a:t> 를 가지고 있다.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055050" y="1939675"/>
            <a:ext cx="5088900" cy="976500"/>
          </a:xfrm>
          <a:prstGeom prst="wedgeRoundRectCallout">
            <a:avLst>
              <a:gd fmla="val -60500" name="adj1"/>
              <a:gd fmla="val 4654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constructor </a:t>
            </a:r>
            <a:r>
              <a:rPr lang="ko"/>
              <a:t>는 Prototype object 와 같이 생성되었던 함수를 가리키고 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이와같이 constructor 가 부여된 것만 new 할수 있다.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596975" y="3567800"/>
            <a:ext cx="4273200" cy="976500"/>
          </a:xfrm>
          <a:prstGeom prst="wedgeRoundRectCallout">
            <a:avLst>
              <a:gd fmla="val -57214" name="adj1"/>
              <a:gd fmla="val -9005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900FF"/>
                </a:solidFill>
              </a:rPr>
              <a:t>__proto__</a:t>
            </a:r>
            <a:r>
              <a:rPr b="1" lang="ko"/>
              <a:t> </a:t>
            </a:r>
            <a:r>
              <a:rPr lang="ko"/>
              <a:t>는 </a:t>
            </a:r>
            <a:r>
              <a:rPr b="1" lang="ko"/>
              <a:t>Prototype Link</a:t>
            </a:r>
            <a:r>
              <a:rPr lang="ko"/>
              <a:t> 입니다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객체가 생성될 때 조상이었던 함수의 Prototype Object를 가리킵니다.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140225"/>
            <a:ext cx="3327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확인해보자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7261" l="0" r="3993" t="0"/>
          <a:stretch/>
        </p:blipFill>
        <p:spPr>
          <a:xfrm>
            <a:off x="33350" y="843975"/>
            <a:ext cx="4905575" cy="267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525" y="76200"/>
            <a:ext cx="3396005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 rot="10800000">
            <a:off x="1793075" y="2604975"/>
            <a:ext cx="1204200" cy="43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 flipH="1" rot="10800000">
            <a:off x="1793200" y="2722925"/>
            <a:ext cx="1151700" cy="37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prototype 을 사용한 Person 정의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19025"/>
            <a:ext cx="715327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775" y="2425200"/>
            <a:ext cx="3200400" cy="25134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0"/>
          <p:cNvSpPr/>
          <p:nvPr/>
        </p:nvSpPr>
        <p:spPr>
          <a:xfrm>
            <a:off x="7902575" y="1506750"/>
            <a:ext cx="1241400" cy="1714500"/>
          </a:xfrm>
          <a:prstGeom prst="wedgeRoundRectCallout">
            <a:avLst>
              <a:gd fmla="val -93995" name="adj1"/>
              <a:gd fmla="val 2909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kim, park에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eye, print 는 안보이는거 같지만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7902575" y="3335550"/>
            <a:ext cx="1241400" cy="1714500"/>
          </a:xfrm>
          <a:prstGeom prst="wedgeRoundRectCallout">
            <a:avLst>
              <a:gd fmla="val -93995" name="adj1"/>
              <a:gd fmla="val 2909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eye, print 가 존재하고 동작한다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관찰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750" y="2056400"/>
            <a:ext cx="4679675" cy="17456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15325"/>
            <a:ext cx="3962350" cy="154902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1"/>
          <p:cNvSpPr/>
          <p:nvPr/>
        </p:nvSpPr>
        <p:spPr>
          <a:xfrm>
            <a:off x="426325" y="883975"/>
            <a:ext cx="3397800" cy="1153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name, age 속성 데이터는  kim, park 에 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각각</a:t>
            </a:r>
            <a:r>
              <a:rPr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생성되어 있지만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4395650" y="865975"/>
            <a:ext cx="4224000" cy="1019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eye 와 print 속성 데이터는 </a:t>
            </a:r>
            <a:r>
              <a:rPr b="1"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Person.protytype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객체에 생성되어 있다.. 즉, 단</a:t>
            </a:r>
            <a:r>
              <a:rPr b="1" lang="ko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1개만 생성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되어 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