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2829d65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2829d65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2829d65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02829d65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02829d65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02829d65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2829d65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2829d65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02829d65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02829d65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2829d65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02829d65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02829d6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02829d6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02829d65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02829d65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02829d65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02829d65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02829d65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02829d65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2829d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2829d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02829d65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02829d65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02829d65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02829d65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02829d65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02829d65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02829d65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02829d65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02829d65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02829d65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02829d65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02829d65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02829d65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02829d65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02829d65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02829d65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2829d6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2829d6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2829d6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2829d6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2829d6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02829d6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2829d6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2829d6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2829d6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2829d6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2829d65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2829d65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2829d6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02829d6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LOGGER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반응형 웹개발#3 - 푸터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23-2 : 푸터 메뉴 , 제목에 밑줄 추가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35500" y="1037725"/>
            <a:ext cx="4063500" cy="33933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푸터A : 사이트 정보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.footA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… 중략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푸터B : 푸터 메뉴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ko"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border-bottom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currentColor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14px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01675" y="5991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0" y="771425"/>
            <a:ext cx="3261375" cy="38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2883475" y="1258050"/>
            <a:ext cx="1625400" cy="567900"/>
          </a:xfrm>
          <a:prstGeom prst="wedgeRoundRectCallout">
            <a:avLst>
              <a:gd fmla="val -67123" name="adj1"/>
              <a:gd fmla="val 2841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정보 와의 간격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23-3 : 메뉴 항목 스타일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87900" y="961525"/>
            <a:ext cx="38409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inherit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a:hover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rgba(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25475" y="7515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00" y="1000025"/>
            <a:ext cx="44481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6746675" y="1280300"/>
            <a:ext cx="1636500" cy="1425000"/>
          </a:xfrm>
          <a:prstGeom prst="wedgeRoundRectCallout">
            <a:avLst>
              <a:gd fmla="val -50000" name="adj1"/>
              <a:gd fmla="val 6641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리스트, a 스타일 제거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&lt;a&gt; 에 block, padding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:hover 색상 지정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81000"/>
            <a:ext cx="5029501" cy="103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676" y="804800"/>
            <a:ext cx="2566125" cy="299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Step24 : 3개의 메뉴 </a:t>
            </a:r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>
            <a:off x="5827000" y="916825"/>
            <a:ext cx="0" cy="408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/>
          <p:nvPr/>
        </p:nvSpPr>
        <p:spPr>
          <a:xfrm>
            <a:off x="5249850" y="801325"/>
            <a:ext cx="1153200" cy="74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768px</a:t>
            </a:r>
            <a:endParaRPr sz="1800"/>
          </a:p>
        </p:txBody>
      </p:sp>
      <p:sp>
        <p:nvSpPr>
          <p:cNvPr id="177" name="Google Shape;177;p24"/>
          <p:cNvSpPr/>
          <p:nvPr/>
        </p:nvSpPr>
        <p:spPr>
          <a:xfrm>
            <a:off x="5249850" y="1771850"/>
            <a:ext cx="1153200" cy="42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00" y="2526050"/>
            <a:ext cx="5470475" cy="15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/>
          <p:nvPr/>
        </p:nvCxnSpPr>
        <p:spPr>
          <a:xfrm>
            <a:off x="5232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19710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21996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36474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38760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5323850" y="2648950"/>
            <a:ext cx="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24"/>
          <p:cNvSpPr txBox="1"/>
          <p:nvPr/>
        </p:nvSpPr>
        <p:spPr>
          <a:xfrm>
            <a:off x="1701625" y="4286250"/>
            <a:ext cx="3184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같은 비율의 너비로 정렬된다.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 rot="10800000">
            <a:off x="1280375" y="3952225"/>
            <a:ext cx="1536300" cy="38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" name="Google Shape;187;p24"/>
          <p:cNvCxnSpPr/>
          <p:nvPr/>
        </p:nvCxnSpPr>
        <p:spPr>
          <a:xfrm flipH="1" rot="10800000">
            <a:off x="2794400" y="3807650"/>
            <a:ext cx="44700" cy="54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24"/>
          <p:cNvCxnSpPr/>
          <p:nvPr/>
        </p:nvCxnSpPr>
        <p:spPr>
          <a:xfrm flipH="1" rot="10800000">
            <a:off x="2827800" y="3985749"/>
            <a:ext cx="1903800" cy="3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1959432" y="2923550"/>
            <a:ext cx="2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3637564" y="2923550"/>
            <a:ext cx="2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24-1 : 메뉴 수 늘리기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5125" y="1132125"/>
            <a:ext cx="4141500" cy="3562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"footB"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.. 생략...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SUPPORT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다운로드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매뉴얼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자주 묻는 질문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문의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302325" y="1132125"/>
            <a:ext cx="3807900" cy="2546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공지사항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비즈니스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프로필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개발자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블로그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78700" y="811175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694225" y="1864350"/>
            <a:ext cx="1502400" cy="70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2개 더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656725"/>
            <a:ext cx="1402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간격 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377875" y="2943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81000" y="1219200"/>
            <a:ext cx="3328800" cy="1347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푸터B : 푸터 메뉴 */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00" y="76200"/>
            <a:ext cx="271888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3996800" y="1480700"/>
            <a:ext cx="1091100" cy="11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6"/>
          <p:cNvCxnSpPr/>
          <p:nvPr/>
        </p:nvCxnSpPr>
        <p:spPr>
          <a:xfrm>
            <a:off x="5464632" y="1475750"/>
            <a:ext cx="0" cy="2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5464632" y="2999750"/>
            <a:ext cx="0" cy="2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24-2 : 메뉴 가로 정렬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377875" y="10563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35500" y="1374575"/>
            <a:ext cx="3774000" cy="3581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div 들의 비율 1:1:1 로 만들기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메뉴 사이의 여백 확보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div:not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:first-child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275725"/>
            <a:ext cx="85206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125"/>
            <a:ext cx="4890900" cy="13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100" y="507925"/>
            <a:ext cx="2355707" cy="402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8"/>
          <p:cNvCxnSpPr/>
          <p:nvPr/>
        </p:nvCxnSpPr>
        <p:spPr>
          <a:xfrm>
            <a:off x="5827000" y="307225"/>
            <a:ext cx="0" cy="408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8"/>
          <p:cNvSpPr/>
          <p:nvPr/>
        </p:nvSpPr>
        <p:spPr>
          <a:xfrm>
            <a:off x="5249850" y="191725"/>
            <a:ext cx="1153200" cy="74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768px</a:t>
            </a:r>
            <a:endParaRPr sz="1800"/>
          </a:p>
        </p:txBody>
      </p:sp>
      <p:sp>
        <p:nvSpPr>
          <p:cNvPr id="227" name="Google Shape;227;p28"/>
          <p:cNvSpPr/>
          <p:nvPr/>
        </p:nvSpPr>
        <p:spPr>
          <a:xfrm>
            <a:off x="5249850" y="1162250"/>
            <a:ext cx="1153200" cy="42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25 : 푸터C 저작권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00025"/>
            <a:ext cx="68103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25 : 푸터C 저작권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64100" y="1113925"/>
            <a:ext cx="4353000" cy="182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&lt;!-- 푸터C : 저작권--&gt;</a:t>
            </a:r>
            <a:endParaRPr sz="120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"footC"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© LOGGER corp. All rights reserved.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&lt;/footer&gt;</a:t>
            </a:r>
            <a:endParaRPr sz="1200"/>
          </a:p>
        </p:txBody>
      </p:sp>
      <p:sp>
        <p:nvSpPr>
          <p:cNvPr id="240" name="Google Shape;240;p30"/>
          <p:cNvSpPr txBox="1"/>
          <p:nvPr/>
        </p:nvSpPr>
        <p:spPr>
          <a:xfrm>
            <a:off x="278700" y="811175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4988625" y="392375"/>
            <a:ext cx="3995700" cy="2713800"/>
          </a:xfrm>
          <a:prstGeom prst="wedgeRoundRectCallout">
            <a:avLst>
              <a:gd fmla="val -60613" name="adj1"/>
              <a:gd fmla="val 77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특수문자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저작권을 나타내는  </a:t>
            </a:r>
            <a:r>
              <a:rPr b="1" lang="ko" sz="1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©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는 ‘특수문자’입니다.  과거에는 이를 </a:t>
            </a:r>
            <a:r>
              <a:rPr b="1" lang="ko" sz="1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&amp;copy;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와 같은 entity 를 사용했는데 UTF-8 인코딩 웹페이지 는 </a:t>
            </a:r>
            <a:r>
              <a:rPr lang="ko"/>
              <a:t> </a:t>
            </a:r>
            <a:r>
              <a:rPr b="1" lang="ko" sz="1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©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를 직접 입력해도 깨지지 않습니다.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단! 한국어 키보드 ㅇ→ 한자 → 3 을 눌렀을때 나오는 </a:t>
            </a:r>
            <a:r>
              <a:rPr b="1" lang="ko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ⓒ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와는 다른 글자 입니다.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윈도우에선 ALT + 숫자패드 0169 를 입력하면 표시됩니다.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구글링에서 ‘저작권 특수 기호’ 검색해보세요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01675" y="29613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457200" y="3276600"/>
            <a:ext cx="4353000" cy="1566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푸터C: 저작권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.footC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'Montserrat'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20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74" y="3182375"/>
            <a:ext cx="4604327" cy="17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>
            <a:off x="3629400" y="3217475"/>
            <a:ext cx="7125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Step26 : 푸터 내부 요소 레이아웃 조정 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037725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큰 화면에선 아래와 같은 레이아웃 이 되도록 만들다.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6625"/>
            <a:ext cx="8839201" cy="182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2503950" y="1692225"/>
            <a:ext cx="3095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footA 와 footB 는 가로로 정렬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31"/>
          <p:cNvCxnSpPr>
            <a:stCxn id="253" idx="2"/>
          </p:cNvCxnSpPr>
          <p:nvPr/>
        </p:nvCxnSpPr>
        <p:spPr>
          <a:xfrm flipH="1">
            <a:off x="2904900" y="2037225"/>
            <a:ext cx="1146600" cy="36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5" name="Google Shape;255;p31"/>
          <p:cNvCxnSpPr>
            <a:stCxn id="253" idx="2"/>
          </p:cNvCxnSpPr>
          <p:nvPr/>
        </p:nvCxnSpPr>
        <p:spPr>
          <a:xfrm>
            <a:off x="4051500" y="2037225"/>
            <a:ext cx="1671000" cy="41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푸터(footer)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468825" y="2838950"/>
            <a:ext cx="4286100" cy="71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 보다 쉽고 간단한 푸터 부터 만들어 봅시다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8346411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2"/>
          <p:cNvCxnSpPr/>
          <p:nvPr/>
        </p:nvCxnSpPr>
        <p:spPr>
          <a:xfrm rot="10800000">
            <a:off x="1705850" y="211375"/>
            <a:ext cx="0" cy="468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8182850" y="211375"/>
            <a:ext cx="0" cy="468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3" name="Google Shape;263;p32"/>
          <p:cNvSpPr/>
          <p:nvPr/>
        </p:nvSpPr>
        <p:spPr>
          <a:xfrm>
            <a:off x="189275" y="278325"/>
            <a:ext cx="1191300" cy="3006000"/>
          </a:xfrm>
          <a:prstGeom prst="wedgeRoundRectCallout">
            <a:avLst>
              <a:gd fmla="val 66816" name="adj1"/>
              <a:gd fmla="val 444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윗 쪽의 콘텐츠와 같은 너비로 맞추기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1000px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26 : </a:t>
            </a:r>
            <a:r>
              <a:rPr lang="ko"/>
              <a:t>푸터 내부 요소 레이아웃 조정 </a:t>
            </a:r>
            <a:r>
              <a:rPr lang="ko"/>
              <a:t> </a:t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168742" y="776825"/>
            <a:ext cx="4627500" cy="4223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 */</a:t>
            </a:r>
            <a:endParaRPr b="1"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 생략 ..</a:t>
            </a:r>
            <a:endParaRPr sz="13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768px 이상의 화면에서는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.container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위 쪽의 컨텐츠와 너비 맞추기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1000px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var(--large-width);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.footA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40%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 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사이트정보 40%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.footB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60%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 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 메뉴 60%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.footC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 </a:t>
            </a: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저작권 100%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195542" y="7515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842" y="1228625"/>
            <a:ext cx="4042958" cy="25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4464375" y="2148700"/>
            <a:ext cx="734700" cy="7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Step27 : SNS 아이콘 출력하기 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2337950"/>
            <a:ext cx="8338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FontAwecome 아이콘 사용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38" y="1025600"/>
            <a:ext cx="22574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/>
          <p:nvPr/>
        </p:nvSpPr>
        <p:spPr>
          <a:xfrm>
            <a:off x="3707325" y="1146700"/>
            <a:ext cx="2048400" cy="7572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궁극적으로 만들 모양.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27-1 : SNS 아이콘 출력 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6300" y="1064200"/>
            <a:ext cx="9029100" cy="37845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푸터A : 사이트 정보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"footA"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.. 생략 ..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&lt;!-- 푸터D : SNS 아이콘 --&gt;</a:t>
            </a:r>
            <a:endParaRPr sz="120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"footD"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&gt;&lt;span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 fa-twitter"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"Twitter"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&gt;&lt;/span&gt;&lt;/a&gt;&lt;/li&gt;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&gt;&lt;span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 fa-facebook"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"Facebook"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&gt;&lt;/span&gt;&lt;/a&gt;&lt;/li&gt;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&gt;&lt;span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 fa-google-plus"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"Google Plus"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&gt;&lt;/span&gt;&lt;/a&gt;&lt;/li&gt;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&gt;&lt;span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 fa-instagram"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"Instagram"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&gt;&lt;/span&gt;&lt;/a&gt;&lt;/li&gt;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&gt;&lt;span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"fa fa-youtube"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"YouTube"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&gt;&lt;/span&gt;&lt;/a&gt;&lt;/li&gt;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278700" y="734975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708325" y="1156100"/>
            <a:ext cx="3616500" cy="1491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단순히 아이콘 이미지가 아니라, 네비게이션 역할을 하게 된다. 이 경우 스크린리더 에 전달하는 것이 좋습니다.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(웹 접근성!)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title 속성</a:t>
            </a:r>
            <a:r>
              <a:rPr lang="ko"/>
              <a:t>을 지정해주면 됩니다.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311700" y="351925"/>
            <a:ext cx="957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결과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00" y="152400"/>
            <a:ext cx="3150300" cy="33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Step28:  SNS 메뉴 스타일 지정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266325"/>
            <a:ext cx="51993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아이콘 가로정렬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아이콘 크기 조정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둥근 테두리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아이콘 간의 간격 조정.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38" y="1178000"/>
            <a:ext cx="22574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28-1 : &lt;a&gt; &lt;ul&gt; 기본 스타일 제거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301675" y="8277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447800" y="790700"/>
            <a:ext cx="3829200" cy="4087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푸터D: SNS 메뉴 */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inherit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16px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a:hover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rgba(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00" y="923825"/>
            <a:ext cx="3065175" cy="31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/>
          <p:nvPr/>
        </p:nvSpPr>
        <p:spPr>
          <a:xfrm>
            <a:off x="4976500" y="2159825"/>
            <a:ext cx="701400" cy="96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28-2 : 아이콘 가로 정렬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1454700" y="656725"/>
            <a:ext cx="4078500" cy="4208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ko" sz="115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/* 아이콘 가로 정렬 */</a:t>
            </a:r>
            <a:endParaRPr sz="115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.footD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inherit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16px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/* 아이콘을 둥근 테두리 감싸기 */</a:t>
            </a:r>
            <a:endParaRPr sz="115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5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currentColor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451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5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15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8px</a:t>
            </a:r>
            <a:r>
              <a:rPr lang="ko" sz="115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ko" sz="115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/* 아이콘간 간격 */</a:t>
            </a:r>
            <a:endParaRPr sz="115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7" name="Google Shape;317;p39"/>
          <p:cNvSpPr txBox="1"/>
          <p:nvPr/>
        </p:nvSpPr>
        <p:spPr>
          <a:xfrm>
            <a:off x="301675" y="5991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800" y="1152425"/>
            <a:ext cx="3042575" cy="1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59300" y="64025"/>
            <a:ext cx="115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푸터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5903200" y="840625"/>
            <a:ext cx="0" cy="408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/>
          <p:nvPr/>
        </p:nvSpPr>
        <p:spPr>
          <a:xfrm>
            <a:off x="5326050" y="115525"/>
            <a:ext cx="1153200" cy="74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768px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000"/>
            <a:ext cx="5029501" cy="10313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326050" y="1086050"/>
            <a:ext cx="1153200" cy="42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276" y="728600"/>
            <a:ext cx="2566125" cy="299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>
            <a:stCxn id="85" idx="0"/>
          </p:cNvCxnSpPr>
          <p:nvPr/>
        </p:nvCxnSpPr>
        <p:spPr>
          <a:xfrm flipH="1" rot="10800000">
            <a:off x="984400" y="2360969"/>
            <a:ext cx="62100" cy="86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" name="Google Shape;86;p15"/>
          <p:cNvSpPr txBox="1"/>
          <p:nvPr/>
        </p:nvSpPr>
        <p:spPr>
          <a:xfrm>
            <a:off x="187450" y="3667025"/>
            <a:ext cx="1593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푸터D: SNS메뉴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&lt;nav class=”footD”&gt;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00" y="3228869"/>
            <a:ext cx="16002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9575" y="800544"/>
            <a:ext cx="15811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>
            <a:stCxn id="87" idx="1"/>
          </p:cNvCxnSpPr>
          <p:nvPr/>
        </p:nvCxnSpPr>
        <p:spPr>
          <a:xfrm flipH="1">
            <a:off x="1235875" y="1143444"/>
            <a:ext cx="473700" cy="58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5"/>
          <p:cNvSpPr txBox="1"/>
          <p:nvPr/>
        </p:nvSpPr>
        <p:spPr>
          <a:xfrm>
            <a:off x="3320950" y="767975"/>
            <a:ext cx="159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푸터A: 사이트정보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&lt;div class=”footA”&gt;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2640" y="2902974"/>
            <a:ext cx="1736534" cy="51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>
            <a:stCxn id="90" idx="0"/>
          </p:cNvCxnSpPr>
          <p:nvPr/>
        </p:nvCxnSpPr>
        <p:spPr>
          <a:xfrm rot="10800000">
            <a:off x="3907607" y="2460474"/>
            <a:ext cx="1053300" cy="44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5"/>
          <p:cNvSpPr txBox="1"/>
          <p:nvPr/>
        </p:nvSpPr>
        <p:spPr>
          <a:xfrm>
            <a:off x="4149850" y="3438425"/>
            <a:ext cx="1593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푸터B: 푸터메뉴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&lt;nav class=”footB”&gt;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258050" y="319400"/>
            <a:ext cx="3656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아래와 같이 4가지 영역으로 기획되어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92450" y="3590825"/>
            <a:ext cx="1593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푸터C: 저작권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&lt;nav class=”footC”&gt;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9800" y="3271325"/>
            <a:ext cx="1439625" cy="22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5"/>
          <p:cNvCxnSpPr>
            <a:stCxn id="95" idx="0"/>
          </p:cNvCxnSpPr>
          <p:nvPr/>
        </p:nvCxnSpPr>
        <p:spPr>
          <a:xfrm rot="10800000">
            <a:off x="2816813" y="2504825"/>
            <a:ext cx="112800" cy="7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Step22 : 푸터 A - 사이트 정보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57225"/>
            <a:ext cx="3699150" cy="148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2627425" y="2674675"/>
            <a:ext cx="0" cy="3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627425" y="1379275"/>
            <a:ext cx="0" cy="3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 rot="10800000">
            <a:off x="4151300" y="21703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rot="10800000">
            <a:off x="798500" y="22465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22-1 : 푸터 구조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31950" y="98240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200" y="1447800"/>
            <a:ext cx="5790900" cy="258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푸터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&lt;footer&gt;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&lt;!-- 푸터A : 사이트 정보 --&gt;</a:t>
            </a:r>
            <a:endParaRPr sz="12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"footA"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주소: IT 전문교육 학원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&lt;br&gt;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"http://logger.net/"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http://logger.net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&lt;/footer&gt;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22516" l="15476" r="23349" t="0"/>
          <a:stretch/>
        </p:blipFill>
        <p:spPr>
          <a:xfrm>
            <a:off x="6631875" y="1287225"/>
            <a:ext cx="2431250" cy="1836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7"/>
          <p:cNvSpPr/>
          <p:nvPr/>
        </p:nvSpPr>
        <p:spPr>
          <a:xfrm>
            <a:off x="5588825" y="2243700"/>
            <a:ext cx="968700" cy="10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22-2 : 푸터 스타일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59300" y="961525"/>
            <a:ext cx="4293900" cy="40002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flex: 1;  /* 이미지 제외한 남은 너비 채우기 */</a:t>
            </a:r>
            <a:endParaRPr sz="105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padding: 50px; /* 글자주변 여백 */</a:t>
            </a:r>
            <a:endParaRPr sz="105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 */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#285566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var(--dark-main-color);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var(--text-bright-color);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.container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ko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/*안쪽 여백*/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655100" y="961525"/>
            <a:ext cx="3554400" cy="40002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푸터A : 사이트 정보 */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.footA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'Montserrat'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letter-spacing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0.2em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.footA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14px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.footA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inherit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ko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부모요소의 색상 사용 */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" sz="105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49275" y="827750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style.css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23145" l="19067" r="0" t="44446"/>
          <a:stretch/>
        </p:blipFill>
        <p:spPr>
          <a:xfrm>
            <a:off x="723650" y="489125"/>
            <a:ext cx="4755388" cy="11354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/>
          <p:nvPr/>
        </p:nvSpPr>
        <p:spPr>
          <a:xfrm>
            <a:off x="2430475" y="1736775"/>
            <a:ext cx="1080000" cy="668100"/>
          </a:xfrm>
          <a:prstGeom prst="downArrow">
            <a:avLst>
              <a:gd fmla="val 6146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36732" t="0"/>
          <a:stretch/>
        </p:blipFill>
        <p:spPr>
          <a:xfrm>
            <a:off x="609600" y="2557275"/>
            <a:ext cx="4869451" cy="12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Step23 : 푸터 B - 푸터 메뉴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00025"/>
            <a:ext cx="2882725" cy="22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8" idx="1"/>
          </p:cNvCxnSpPr>
          <p:nvPr/>
        </p:nvCxnSpPr>
        <p:spPr>
          <a:xfrm flipH="1">
            <a:off x="2477650" y="1734725"/>
            <a:ext cx="605400" cy="42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8" name="Google Shape;138;p20"/>
          <p:cNvSpPr txBox="1"/>
          <p:nvPr/>
        </p:nvSpPr>
        <p:spPr>
          <a:xfrm>
            <a:off x="3083050" y="1381025"/>
            <a:ext cx="164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커서올리면 어두운색으로.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150" y="1021625"/>
            <a:ext cx="3937950" cy="119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142750" y="2308025"/>
            <a:ext cx="3217200" cy="657000"/>
          </a:xfrm>
          <a:prstGeom prst="wedgeRoundRectCallout">
            <a:avLst>
              <a:gd fmla="val -17048" name="adj1"/>
              <a:gd fmla="val -855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메뉴가 같은 비율을 가짐.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너비에 맞추어 조정됨.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6925" y="3317675"/>
            <a:ext cx="24135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3개의 메뉴중 일단 첫번째 메뉴 하나를 만들어서 위와 같이 스타일링 해보자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 23-1 : 푸터 메뉴 1개 추가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4642500" cy="38214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&lt;!-- 푸터B : 푸터 메뉴 --&gt;</a:t>
            </a:r>
            <a:endParaRPr sz="120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"footB"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설립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주소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지도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스태프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200">
                <a:solidFill>
                  <a:srgbClr val="8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200">
              <a:solidFill>
                <a:srgbClr val="8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&lt;/footer&gt;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78700" y="963575"/>
            <a:ext cx="150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800" y="1152425"/>
            <a:ext cx="23050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