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0ed5a4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30ed5a4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30ed5a4f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30ed5a4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&lt;div id="main_img"&gt;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&lt;/div&gt;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0ed5a4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30ed5a4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0ed5a4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0ed5a4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body{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background-color:#898989;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margin:0;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padding: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font-size:0.75em;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line-height: 1.2em;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color:#333;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30ed5a4f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30ed5a4f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0ed5a4f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0ed5a4f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#wrap{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width:971px;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text-align:left;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margin:0;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margin-right:auto;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margin-left: auto;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30ed5a4f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30ed5a4f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30ed5a4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30ed5a4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30ed5a4f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30ed5a4f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#logo{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width:265px;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float:left;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margin:40px 0 0 40px;/*위에서부터 시계방향으로 설정*/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header{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height:151px;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margin:0;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padding:0;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2256db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2256d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0ed5a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30ed5a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32256d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32256d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background-image: url(../images/shadow.png);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background-repeat: repeat-y;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min-height: 780px;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2256d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2256d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32256db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32256d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&lt;li&gt;&lt;a href="#"&gt;HOME&lt;/a&gt;&lt;/li&gt;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&lt;li&gt;&lt;a href="#"&gt;COMPANY&lt;/a&gt;&lt;/li&gt;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&lt;li&gt;&lt;a href="#"&gt;SOLUTIONS&lt;/a&gt;&lt;/li&gt;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&lt;li&gt;&lt;a href="#"&gt;CUSTOMER CENTER&lt;/a&gt;&lt;/li&gt;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&lt;li&gt;&lt;a href="#"&gt;CONTACT US&lt;/a&gt;&lt;/li&gt;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32256db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32256db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32256db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32256db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nav#top_menu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width: 600px;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float: right;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margin: 50px 20px 0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nav#top_menu ul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list-style: none;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font-family: Verdana, Geneva, sans-serif;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font-size: 13px;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font-weight: 100;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color: #333;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nav#top_menu ul li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float: left;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margin: 0 5px;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nav#top_menu a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text-decoration: none;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color: #333;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display: 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height: 20px;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padding: 10px;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nav#top_menu a:hover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background-image: url(../images/blue.gif);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background-repeat: repeat-x;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background-position: bottom;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32256db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32256d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32256db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32256db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&lt;div id="login"&gt;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&lt;a href="#"&gt;login&lt;/a&gt; | &lt;a href="#"&gt;Join&lt;/a&gt;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&lt;div class="clear"&gt;&lt;/div&gt;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32256db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32256db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#login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float: right;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margin: 20px 64px 0 0;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font-family: Arial, Helvetica, sans-serif;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font-size: 12px;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word-spacing: 5px;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#login a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text-decoration: none;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color: #333;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#login a:hover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color: #F90;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.clear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clear: both;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2256db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2256db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0ed5a4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30ed5a4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30ed5a4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30ed5a4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0ed5a4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0ed5a4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30ed5a4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30ed5a4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&lt;header&gt;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&lt;!-- 헤더 들어가는 곳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&lt;nav&gt;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&lt;!-- 네비게이션 들어가는 곳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&lt;/nav&gt;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&lt;/header&gt;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&lt;article&gt;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&lt;!-- 메인 콘텐츠 들어가는 곳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&lt;/article&gt;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&lt;footer&gt;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&lt;!-- 푸터 들어가는 곳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&lt;/footer&gt;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0ed5a4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30ed5a4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0ed5a4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0ed5a4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0ed5a4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30ed5a4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&lt;div id="logo"&gt;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&lt;img src="images/logo.gif" width="265" height="62" alt="Fun Web"/&gt;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://www.w3schools.com/tags/ref_pxtoemconversion.asp" TargetMode="External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lipsum.com" TargetMode="External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3schools.com/html/html_layout.asp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“funweb”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+ CSS 연습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헤더구성까지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04. 메인이미지 들어갈 div 만들기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메인이미지는 article 위쪽에 별도의 &lt;div&gt;로</a:t>
            </a:r>
            <a:br>
              <a:rPr lang="ko"/>
            </a:br>
            <a:r>
              <a:rPr lang="ko"/>
              <a:t>배치해보겠습니다.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it: 04. 메인이미지 들어갈 div 만들기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8" y="2142475"/>
            <a:ext cx="4405725" cy="20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650" y="1288423"/>
            <a:ext cx="4206475" cy="1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05. CSS 파일 생성, body 지정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078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드디어 CSS 파일 구성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가장먼저 </a:t>
            </a:r>
            <a:r>
              <a:rPr lang="ko">
                <a:solidFill>
                  <a:srgbClr val="980000"/>
                </a:solidFill>
              </a:rPr>
              <a:t>&lt;</a:t>
            </a:r>
            <a:r>
              <a:rPr b="1" lang="ko">
                <a:solidFill>
                  <a:srgbClr val="980000"/>
                </a:solidFill>
              </a:rPr>
              <a:t>body&gt; </a:t>
            </a:r>
            <a:r>
              <a:rPr lang="ko"/>
              <a:t>에 대한 스타일 지정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배경색 지정 : background-color  (약간 회색)</a:t>
            </a:r>
            <a:endParaRPr>
              <a:solidFill>
                <a:srgbClr val="5E696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Char char="-"/>
            </a:pPr>
            <a:r>
              <a:rPr lang="ko">
                <a:solidFill>
                  <a:srgbClr val="5E696C"/>
                </a:solidFill>
              </a:rPr>
              <a:t>margin, padding 없애기</a:t>
            </a:r>
            <a:endParaRPr>
              <a:solidFill>
                <a:srgbClr val="5E696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Char char="-"/>
            </a:pPr>
            <a:r>
              <a:rPr lang="ko">
                <a:solidFill>
                  <a:srgbClr val="5E696C"/>
                </a:solidFill>
              </a:rPr>
              <a:t>기존 줄간격 지정 : line-height</a:t>
            </a:r>
            <a:endParaRPr>
              <a:solidFill>
                <a:srgbClr val="5E696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Char char="-"/>
            </a:pPr>
            <a:r>
              <a:rPr lang="ko">
                <a:solidFill>
                  <a:srgbClr val="5E696C"/>
                </a:solidFill>
              </a:rPr>
              <a:t>기본 글꼴 사이즈 지정 : font-size</a:t>
            </a:r>
            <a:endParaRPr>
              <a:solidFill>
                <a:srgbClr val="5E696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Char char="-"/>
            </a:pPr>
            <a:r>
              <a:rPr lang="ko">
                <a:solidFill>
                  <a:srgbClr val="5E696C"/>
                </a:solidFill>
              </a:rPr>
              <a:t>기본 글꼴 색상 지정 : color</a:t>
            </a:r>
            <a:br>
              <a:rPr lang="ko">
                <a:solidFill>
                  <a:srgbClr val="5E696C"/>
                </a:solidFill>
              </a:rPr>
            </a:br>
            <a:endParaRPr>
              <a:solidFill>
                <a:srgbClr val="5E696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Char char="●"/>
            </a:pPr>
            <a:r>
              <a:rPr lang="ko">
                <a:solidFill>
                  <a:srgbClr val="5E696C"/>
                </a:solidFill>
              </a:rPr>
              <a:t>CSS 파일을 생성하면 html 파일에 external 방식으로 연결</a:t>
            </a:r>
            <a:endParaRPr>
              <a:solidFill>
                <a:srgbClr val="5E696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it: 05. CSS 파일 생성, body 지정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41277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/CSS 폴더 아래에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default.css</a:t>
            </a:r>
            <a:r>
              <a:rPr lang="ko"/>
              <a:t> 파일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em 은 부모 element에 대해 상대적인 크기 지정 단위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html 파일에 link 삽입  →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700" y="1152475"/>
            <a:ext cx="3792700" cy="21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/>
          <p:nvPr/>
        </p:nvSpPr>
        <p:spPr>
          <a:xfrm>
            <a:off x="368150" y="4284900"/>
            <a:ext cx="8407800" cy="5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px, em 차이 / 변환 :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http://www.w3schools.com/tags/ref_pxtoemconversion.asp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628" y="3681203"/>
            <a:ext cx="5915675" cy="2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/>
          <p:nvPr/>
        </p:nvSpPr>
        <p:spPr>
          <a:xfrm>
            <a:off x="7916675" y="1830125"/>
            <a:ext cx="1148400" cy="633900"/>
          </a:xfrm>
          <a:prstGeom prst="wedgeRoundRectCallout">
            <a:avLst>
              <a:gd fmla="val -149991" name="adj1"/>
              <a:gd fmla="val -4433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CSS에선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크기에 대한 값이 </a:t>
            </a:r>
            <a:r>
              <a:rPr b="1" lang="ko" sz="900"/>
              <a:t>0 인 경우</a:t>
            </a:r>
            <a:r>
              <a:rPr lang="ko" sz="900"/>
              <a:t> 단위를 명시 안해도 된다.</a:t>
            </a:r>
            <a:endParaRPr sz="900"/>
          </a:p>
        </p:txBody>
      </p:sp>
      <p:sp>
        <p:nvSpPr>
          <p:cNvPr id="152" name="Google Shape;152;p25"/>
          <p:cNvSpPr/>
          <p:nvPr/>
        </p:nvSpPr>
        <p:spPr>
          <a:xfrm>
            <a:off x="7916675" y="2744525"/>
            <a:ext cx="1148400" cy="633900"/>
          </a:xfrm>
          <a:prstGeom prst="wedgeRoundRectCallout">
            <a:avLst>
              <a:gd fmla="val -102079" name="adj1"/>
              <a:gd fmla="val -5565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 외의 값에 대해서는 단위를 명시하도록 하자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06. 웹페이지 중앙배치 #wrap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078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전체 콘텐츠를 감싸서 중앙에 배치해주기 위해</a:t>
            </a:r>
            <a:br>
              <a:rPr lang="ko"/>
            </a:br>
            <a:r>
              <a:rPr lang="ko"/>
              <a:t>wrap 스타일을 지정한다 ( #wrap )</a:t>
            </a:r>
            <a:br>
              <a:rPr lang="ko"/>
            </a:br>
            <a:r>
              <a:rPr lang="ko"/>
              <a:t>- 폭지정 : width</a:t>
            </a:r>
            <a:br>
              <a:rPr lang="ko"/>
            </a:br>
            <a:r>
              <a:rPr lang="ko"/>
              <a:t>- 정렬 지정 : text-align</a:t>
            </a:r>
            <a:br>
              <a:rPr lang="ko"/>
            </a:br>
            <a:r>
              <a:rPr lang="ko"/>
              <a:t>- margin 지정 : margin</a:t>
            </a:r>
            <a:br>
              <a:rPr lang="ko"/>
            </a:br>
            <a:r>
              <a:rPr lang="ko"/>
              <a:t>- 가운데 정렬 : margin-right:auto, margin-left:auto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위에서 만든 #wrap 을 html 의 &lt;body&gt; 안쪽의 모든 element를 감쌉니다.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it: 06. 웹페이지 중앙배치 #wrap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41277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/CSS 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430" y="1309525"/>
            <a:ext cx="2508050" cy="197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613" y="566538"/>
            <a:ext cx="591502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33800" y="566550"/>
            <a:ext cx="19191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index.html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07. 로고 스타일, header 스타일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078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로고 </a:t>
            </a:r>
            <a:br>
              <a:rPr lang="ko"/>
            </a:br>
            <a:r>
              <a:rPr lang="ko"/>
              <a:t>- 크기 지정 : width</a:t>
            </a:r>
            <a:br>
              <a:rPr lang="ko"/>
            </a:br>
            <a:r>
              <a:rPr lang="ko"/>
              <a:t>- 좌상단에서 어느정도 떨어져야 한다: margin</a:t>
            </a:r>
            <a:br>
              <a:rPr lang="ko"/>
            </a:br>
            <a:r>
              <a:rPr lang="ko"/>
              <a:t>- 왼쪽으로 붙어야 한다. : float:left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header</a:t>
            </a:r>
            <a:br>
              <a:rPr lang="ko"/>
            </a:br>
            <a:r>
              <a:rPr lang="ko"/>
              <a:t>- 높이 조정 : height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it: 07. 로고 스타일, header 스타일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41277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/CSS 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700" y="1314175"/>
            <a:ext cx="3479075" cy="3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093" y="2760986"/>
            <a:ext cx="2582549" cy="2113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08. 그림자 백그라운드 적용 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078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간단한 이미지로 해결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/images/shadow.png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#wrap 에 스타일 지정</a:t>
            </a:r>
            <a:br>
              <a:rPr lang="ko"/>
            </a:br>
            <a:r>
              <a:rPr lang="ko"/>
              <a:t>- background-image</a:t>
            </a:r>
            <a:br>
              <a:rPr lang="ko"/>
            </a:br>
            <a:r>
              <a:rPr lang="ko"/>
              <a:t>- background-repeat</a:t>
            </a:r>
            <a:br>
              <a:rPr lang="ko"/>
            </a:br>
            <a:r>
              <a:rPr lang="ko"/>
              <a:t>- min-height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45" y="1332350"/>
            <a:ext cx="3677526" cy="30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566" y="2078663"/>
            <a:ext cx="2210575" cy="13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/>
          <p:nvPr/>
        </p:nvSpPr>
        <p:spPr>
          <a:xfrm>
            <a:off x="4549425" y="2309150"/>
            <a:ext cx="663600" cy="66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3619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funweb 페이지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6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“클라이언트와 디자이너들과의 토의 끝에 오른쪽과 같은 페이지를 만들기로 했다.  과연 어떤 과정으로 만들어야 할까?”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525" y="67225"/>
            <a:ext cx="4962974" cy="489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it: 08. 그림자 백그라운드 적용 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41277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/CSS 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00" y="1769979"/>
            <a:ext cx="5433301" cy="26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894" y="1559525"/>
            <a:ext cx="3062550" cy="250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/>
          <p:nvPr/>
        </p:nvSpPr>
        <p:spPr>
          <a:xfrm>
            <a:off x="368150" y="4361100"/>
            <a:ext cx="8407800" cy="5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min-height 를 빼면 어떤 일이 발생할까?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09. 리스트 메뉴 구조 만들기 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078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&lt;nav&gt; 내에 &lt;ul&gt;,&lt;li&gt; 를 이용해서 리스트 메뉴를 만듭니다.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일단 href 는 더미링크인 # 을 적용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it: 09. 리스트 메뉴 구조 만들기 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152475"/>
            <a:ext cx="41277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index.html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88" y="1747825"/>
            <a:ext cx="42767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127" y="1445112"/>
            <a:ext cx="4037175" cy="315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10. &lt;nav&gt;&lt;ul&gt;&lt;li&gt;&lt;a&gt; 스타일 지정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0788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&lt;nav&gt; 에 스타일 지정    (</a:t>
            </a:r>
            <a:r>
              <a:rPr lang="ko" sz="1200">
                <a:solidFill>
                  <a:srgbClr val="0000FF"/>
                </a:solidFill>
              </a:rPr>
              <a:t>&lt;nav&gt; 에 top_menu id 부여</a:t>
            </a:r>
            <a:r>
              <a:rPr lang="ko" sz="1200"/>
              <a:t>)</a:t>
            </a:r>
            <a:br>
              <a:rPr lang="ko" sz="1200"/>
            </a:br>
            <a:r>
              <a:rPr lang="ko" sz="1200"/>
              <a:t>- 폭 : width</a:t>
            </a:r>
            <a:br>
              <a:rPr lang="ko" sz="1200"/>
            </a:br>
            <a:r>
              <a:rPr lang="ko" sz="1200"/>
              <a:t>- 배치는 우측으로  float:right</a:t>
            </a:r>
            <a:br>
              <a:rPr lang="ko" sz="1200"/>
            </a:br>
            <a:r>
              <a:rPr lang="ko" sz="1200"/>
              <a:t>- 여백 : margin  (우측과 상단에서 일정간격 떨어지기)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&lt;ul&gt; 스타일</a:t>
            </a:r>
            <a:br>
              <a:rPr lang="ko" sz="1200"/>
            </a:br>
            <a:r>
              <a:rPr lang="ko" sz="1200"/>
              <a:t>- 왼쪽의 마크 없애기   list-style:none</a:t>
            </a:r>
            <a:br>
              <a:rPr lang="ko" sz="1200"/>
            </a:br>
            <a:r>
              <a:rPr lang="ko" sz="1200"/>
              <a:t>- 폰트, 크기, 등 설정   font-family, font-size, font_weight, color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&lt;li&gt; 스타일 </a:t>
            </a:r>
            <a:br>
              <a:rPr lang="ko" sz="1200"/>
            </a:br>
            <a:r>
              <a:rPr lang="ko" sz="1200"/>
              <a:t>- ul 내에서는 좌측 정렬 float:left</a:t>
            </a:r>
            <a:br>
              <a:rPr lang="ko" sz="1200"/>
            </a:br>
            <a:r>
              <a:rPr lang="ko" sz="1200"/>
              <a:t>- 여백 설정 margin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&lt;a&gt; 스타일</a:t>
            </a:r>
            <a:br>
              <a:rPr lang="ko" sz="1200"/>
            </a:br>
            <a:r>
              <a:rPr lang="ko" sz="1200"/>
              <a:t>- 밑줄 없애기 text-decoration:none</a:t>
            </a:r>
            <a:br>
              <a:rPr lang="ko" sz="1200"/>
            </a:br>
            <a:r>
              <a:rPr lang="ko" sz="1200"/>
              <a:t>- 크기, 메뉴간 간격,색상 : height,  padding, color</a:t>
            </a:r>
            <a:br>
              <a:rPr lang="ko" sz="1200"/>
            </a:br>
            <a:r>
              <a:rPr lang="ko" sz="1200"/>
              <a:t>- a태그 전체를 블럭으로 감싸기 : display:block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a:hover 스타일</a:t>
            </a:r>
            <a:br>
              <a:rPr lang="ko" sz="1200"/>
            </a:br>
            <a:r>
              <a:rPr lang="ko" sz="1200"/>
              <a:t>- 마우스 오버되면 밑줄 이미지를 배경으로 변경 : background-image, background-repeat</a:t>
            </a:r>
            <a:br>
              <a:rPr lang="ko" sz="1200"/>
            </a:br>
            <a:r>
              <a:rPr lang="ko" sz="1200"/>
              <a:t>- 그 이미지는 블럭 하단에 배치 : background-position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it: 10. &lt;nav&gt;&lt;ul&gt;&lt;li&gt;&lt;a&gt; 스타일 지정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41277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default.css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076" y="2218841"/>
            <a:ext cx="3363149" cy="267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000" y="1152475"/>
            <a:ext cx="2301500" cy="37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11. login | join 추가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0788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&lt;header&gt; 에 id “login” 으로 &lt;div&gt; 추가</a:t>
            </a:r>
            <a:br>
              <a:rPr lang="ko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login 스타일 지정</a:t>
            </a:r>
            <a:br>
              <a:rPr lang="ko" sz="1400"/>
            </a:br>
            <a:r>
              <a:rPr lang="ko" sz="1400"/>
              <a:t>: 화면 우측으로 배치 : float:right</a:t>
            </a:r>
            <a:br>
              <a:rPr lang="ko" sz="1400"/>
            </a:br>
            <a:r>
              <a:rPr lang="ko" sz="1400"/>
              <a:t>: 상단,우측으로부터 여백 : margin</a:t>
            </a:r>
            <a:br>
              <a:rPr lang="ko" sz="1400"/>
            </a:br>
            <a:r>
              <a:rPr lang="ko" sz="1400"/>
              <a:t>: 글꼴, 크기 : font-family, font-size</a:t>
            </a:r>
            <a:br>
              <a:rPr lang="ko" sz="1400"/>
            </a:br>
            <a:r>
              <a:rPr lang="ko" sz="1400"/>
              <a:t>: 단어 간격 좀더 벌리기 : word-spacing</a:t>
            </a:r>
            <a:br>
              <a:rPr lang="ko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login a 스타일 지정</a:t>
            </a:r>
            <a:br>
              <a:rPr lang="ko" sz="1400"/>
            </a:br>
            <a:r>
              <a:rPr lang="ko" sz="1400"/>
              <a:t>: a 기본 스타일 지우기 : text-decoration:none;</a:t>
            </a:r>
            <a:br>
              <a:rPr lang="ko" sz="1400"/>
            </a:br>
            <a:r>
              <a:rPr lang="ko" sz="1400"/>
              <a:t>: 색상 지정 : color</a:t>
            </a:r>
            <a:br>
              <a:rPr lang="ko" sz="1400"/>
            </a:br>
            <a:r>
              <a:rPr lang="ko" sz="1400"/>
              <a:t>: 밑줄 없앤 상태에서 마우스 오버 되었을때만 색상 살짝 변경 : login a:hover  의 color </a:t>
            </a:r>
            <a:br>
              <a:rPr lang="ko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박스모델간, 특히 아이디선택자, 태그선택자를 이용한 레이아웃 사용시 박스모델간 간섭 발생 일어날수 있습니다.  이런 경우 clear:both 를 별도의 클래스로 운용.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it: 11. login | join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152475"/>
            <a:ext cx="41277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200" y="1336588"/>
            <a:ext cx="71056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5" y="1245488"/>
            <a:ext cx="339090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297150" y="526825"/>
            <a:ext cx="14343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default.css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700" y="312925"/>
            <a:ext cx="5145100" cy="409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575" y="4278263"/>
            <a:ext cx="11430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ko"/>
              <a:t>참고: Lorem Ipsum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Lorem Ipsum 은 라틴어 이고, 내용이 정해지지 않은 웹사이트의 레이아웃을 잡거나 인쇄용 잡지등에서 사용.  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http://www.lipsum.com</a:t>
            </a:r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27" y="2175350"/>
            <a:ext cx="3233200" cy="25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01. 디렉토리 구성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웹페이지를 담을 디렉토리 구성</a:t>
            </a:r>
            <a:br>
              <a:rPr lang="ko"/>
            </a:br>
            <a:r>
              <a:rPr lang="ko"/>
              <a:t>기본적으로는 </a:t>
            </a:r>
            <a:r>
              <a:rPr b="1" lang="ko"/>
              <a:t>메인메뉴에 맞는 디렉토리</a:t>
            </a:r>
            <a:r>
              <a:rPr lang="ko"/>
              <a:t>로 구성</a:t>
            </a:r>
            <a:br>
              <a:rPr lang="ko"/>
            </a:br>
            <a:r>
              <a:rPr lang="ko"/>
              <a:t>디렉토리 이름에는 공백,특수문자 배제!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                             -- 루트 디렉토리</a:t>
            </a:r>
            <a:b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/images/                -- 메인이미지 디렉토리</a:t>
            </a:r>
            <a:b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/company/             -- 회사소개 페이지 디렉토리</a:t>
            </a:r>
            <a:b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/solutions/             -- 솔루션안내 페이지 디렉토리</a:t>
            </a:r>
            <a:b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/center/                 -- 고객센터 페이지 디렉토리</a:t>
            </a:r>
            <a:b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/contact/                -- 연락방법 페이지 디렉토리</a:t>
            </a:r>
            <a:b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/CSS/                    -- CSS 파일 디렉토리</a:t>
            </a:r>
            <a:b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/script/                   -- 자바 스크립트, 관련 내용 디렉토리</a:t>
            </a:r>
            <a:endParaRPr sz="1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004" y="2099725"/>
            <a:ext cx="3536497" cy="6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 rot="1981859">
            <a:off x="5264145" y="1811147"/>
            <a:ext cx="405069" cy="2723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it: 01. 디렉토리 구성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funweb을 담을 위의 페이지 디렉토리를 만드세요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루트에 index.html 을 만들어 기본페이지 만들어보세요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첨부된 images.zip 을 /images 폴더에 복사해주세요</a:t>
            </a:r>
            <a:br>
              <a:rPr lang="ko"/>
            </a:br>
            <a:r>
              <a:rPr lang="ko"/>
              <a:t>(이미지는 이미 준비되었다는 전제하에 진행합니다)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68150" y="4284900"/>
            <a:ext cx="8407800" cy="5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폴더이름, 파일이름, id이름, class이름 등은 반드시 여기 있는대로 할 필요는 없지만, 몇차례에 걸쳐 진행할 실습이 될수 있으므로 프로젝트 연속성을 위해 이름도 가급적 일치 부탁드립니다 ^^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02. html5 스타일로 구조 잡기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html5 에는 레이아웃을 위한 element들이 있습니다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http://www.w3schools.com/html/html_layout.asp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과연 우리가 만들고자 하는 페이지는</a:t>
            </a:r>
            <a:br>
              <a:rPr lang="ko"/>
            </a:br>
            <a:r>
              <a:rPr lang="ko"/>
              <a:t>이중에 어떠한 element 들로</a:t>
            </a:r>
            <a:br>
              <a:rPr lang="ko"/>
            </a:br>
            <a:r>
              <a:rPr lang="ko"/>
              <a:t>어떻게 구성하면 좋을까?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925" y="1323975"/>
            <a:ext cx="21717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8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50" y="294525"/>
            <a:ext cx="4426149" cy="43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4417425" y="294525"/>
            <a:ext cx="4414800" cy="6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417425" y="980325"/>
            <a:ext cx="4414800" cy="334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417425" y="4328925"/>
            <a:ext cx="4414800" cy="38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512750" y="601175"/>
            <a:ext cx="2174700" cy="34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63" y="1252525"/>
            <a:ext cx="32861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it: 02. html5 스타일로 구조 잡기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index.html 에 위와 같은 구조 삽입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Step 03. header구성-로고 삽입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 이미지는 header 에 들어갑니다. &lt;img&gt;</a:t>
            </a:r>
            <a:br>
              <a:rPr lang="ko"/>
            </a:br>
            <a:r>
              <a:rPr lang="ko"/>
              <a:t>로고 이미지 &lt;img&gt; 는 &lt;div&gt; 로 감싸고 id 를 부여합니다.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id를 부여하는 이유는 header 에  로고뿐 아니라, 로그인</a:t>
            </a:r>
            <a:br>
              <a:rPr lang="ko"/>
            </a:br>
            <a:r>
              <a:rPr lang="ko"/>
              <a:t>과 네비게이션 등이 공존하기 때문에 이에 대해서</a:t>
            </a:r>
            <a:br>
              <a:rPr lang="ko"/>
            </a:br>
            <a:r>
              <a:rPr lang="ko"/>
              <a:t>세부적인 조정이 필요하기 때문입니다.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363" y="2304663"/>
            <a:ext cx="26003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 it: 03. header구성-로고 삽입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150"/>
            <a:ext cx="8199174" cy="21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368150" y="4284900"/>
            <a:ext cx="8407800" cy="5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매단계별로 작성해나가면서 중간중간에 결과를 확인해봅시다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