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73" r:id="rId3"/>
    <p:sldId id="333" r:id="rId4"/>
    <p:sldId id="334" r:id="rId5"/>
    <p:sldId id="335" r:id="rId6"/>
    <p:sldId id="320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21" r:id="rId15"/>
    <p:sldId id="323" r:id="rId16"/>
    <p:sldId id="332" r:id="rId17"/>
    <p:sldId id="272" r:id="rId18"/>
  </p:sldIdLst>
  <p:sldSz cx="12192000" cy="6858000"/>
  <p:notesSz cx="6858000" cy="9144000"/>
  <p:embeddedFontLst>
    <p:embeddedFont>
      <p:font typeface="HY헤드라인M" panose="02030600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나눔고딕 ExtraBold" panose="020B0600000101010101" charset="-127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C33"/>
    <a:srgbClr val="292A40"/>
    <a:srgbClr val="373855"/>
    <a:srgbClr val="121628"/>
    <a:srgbClr val="2BEDA8"/>
    <a:srgbClr val="DE3D6E"/>
    <a:srgbClr val="F2FFAF"/>
    <a:srgbClr val="D1FA00"/>
    <a:srgbClr val="B5F9E1"/>
    <a:srgbClr val="8A1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8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3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8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5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8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1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99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0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5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2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7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94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8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16" y="-1203767"/>
            <a:ext cx="532436" cy="625033"/>
          </a:xfrm>
          <a:prstGeom prst="rect">
            <a:avLst/>
          </a:prstGeom>
          <a:solidFill>
            <a:srgbClr val="141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5" y="-1504455"/>
            <a:ext cx="4181475" cy="105727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-890292" y="482112"/>
            <a:ext cx="11628778" cy="7391529"/>
            <a:chOff x="-890292" y="482112"/>
            <a:chExt cx="11628778" cy="7391529"/>
          </a:xfrm>
        </p:grpSpPr>
        <p:sp>
          <p:nvSpPr>
            <p:cNvPr id="9" name="사다리꼴 8"/>
            <p:cNvSpPr/>
            <p:nvPr/>
          </p:nvSpPr>
          <p:spPr>
            <a:xfrm rot="19560000">
              <a:off x="-848620" y="1358758"/>
              <a:ext cx="10779374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19683686">
              <a:off x="97710" y="4202189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1FA00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 rot="12788903" flipH="1">
              <a:off x="-890292" y="7365302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/>
            <p:cNvSpPr/>
            <p:nvPr/>
          </p:nvSpPr>
          <p:spPr>
            <a:xfrm rot="19560000">
              <a:off x="-727030" y="482112"/>
              <a:ext cx="9062978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다리꼴 7"/>
            <p:cNvSpPr/>
            <p:nvPr/>
          </p:nvSpPr>
          <p:spPr>
            <a:xfrm rot="19560000">
              <a:off x="-664983" y="1288653"/>
              <a:ext cx="8595184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9683686">
              <a:off x="78795" y="2833068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E3D6E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 rot="12788903" flipH="1">
              <a:off x="-882564" y="6020328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9683686">
              <a:off x="96574" y="3515714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2BEDA8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2788903" flipH="1">
              <a:off x="-874837" y="6694634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395058" y="18484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JAVA</a:t>
            </a:r>
            <a:endParaRPr lang="ko-KR" altLang="en-US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856892" y="3173499"/>
            <a:ext cx="1212807" cy="1212807"/>
          </a:xfrm>
          <a:prstGeom prst="ellipse">
            <a:avLst/>
          </a:prstGeom>
          <a:noFill/>
          <a:ln w="34925">
            <a:solidFill>
              <a:srgbClr val="D6B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9B36D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8988" y="2898178"/>
            <a:ext cx="1218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Test</a:t>
            </a:r>
            <a:endParaRPr lang="ko-KR" altLang="en-US" sz="4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09485" y="3425959"/>
            <a:ext cx="907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6BC50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GO</a:t>
            </a:r>
            <a:endParaRPr lang="ko-KR" altLang="en-US" sz="4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D6BC50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8988" y="4296717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exam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16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157"/>
          <p:cNvSpPr/>
          <p:nvPr/>
        </p:nvSpPr>
        <p:spPr>
          <a:xfrm>
            <a:off x="82377" y="618577"/>
            <a:ext cx="12035481" cy="61620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7987">
              <a:defRPr/>
            </a:pP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256" y="76202"/>
            <a:ext cx="2383972" cy="45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Game_ClassDiagram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 descr="C:\Users\admin\Desktop\새 폴더\PuyoFram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92" y="749654"/>
            <a:ext cx="3887244" cy="579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새 폴더\PuyoFram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95" y="1776046"/>
            <a:ext cx="3887244" cy="477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\Desktop\새 폴더\YouPuyoPan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5" y="749654"/>
            <a:ext cx="33813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979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57"/>
          <p:cNvSpPr/>
          <p:nvPr/>
        </p:nvSpPr>
        <p:spPr>
          <a:xfrm>
            <a:off x="82377" y="620486"/>
            <a:ext cx="12035481" cy="612258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7987">
              <a:defRPr/>
            </a:pP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256" y="76202"/>
            <a:ext cx="2383972" cy="45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Game_ClassDiagram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 descr="C:\Users\admin\Desktop\새 폴더\MePuyoPane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051" y="826472"/>
            <a:ext cx="3954185" cy="430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Desktop\새 폴더\MePuyoPane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051" y="5136032"/>
            <a:ext cx="3954185" cy="145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\Desktop\새 폴더\MePuyoPanel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44" y="986640"/>
            <a:ext cx="3954185" cy="414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\Desktop\새 폴더\MePuyoPanel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44" y="5136032"/>
            <a:ext cx="3954185" cy="144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55102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57"/>
          <p:cNvSpPr/>
          <p:nvPr/>
        </p:nvSpPr>
        <p:spPr>
          <a:xfrm>
            <a:off x="82377" y="653143"/>
            <a:ext cx="12035481" cy="60899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7987">
              <a:defRPr/>
            </a:pPr>
            <a:endParaRPr lang="ko-KR" altLang="en-US" sz="2400"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22" y="931139"/>
            <a:ext cx="2943636" cy="3943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09" y="931139"/>
            <a:ext cx="2676899" cy="18766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93" y="901064"/>
            <a:ext cx="2943636" cy="49727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063" y="931138"/>
            <a:ext cx="2145876" cy="256258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61256" y="76202"/>
            <a:ext cx="2383972" cy="45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Game_ClassDiagram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41" y="3698104"/>
            <a:ext cx="281026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4011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57"/>
          <p:cNvSpPr/>
          <p:nvPr/>
        </p:nvSpPr>
        <p:spPr>
          <a:xfrm>
            <a:off x="82377" y="653143"/>
            <a:ext cx="12035481" cy="60899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7987">
              <a:defRPr/>
            </a:pPr>
            <a:endParaRPr lang="ko-KR" altLang="en-US" sz="2400">
              <a:latin typeface="맑은 고딕"/>
              <a:ea typeface="맑은 고딕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378807" y="851392"/>
            <a:ext cx="3299581" cy="5781778"/>
            <a:chOff x="6371962" y="612127"/>
            <a:chExt cx="3299581" cy="578177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962" y="612127"/>
              <a:ext cx="3299581" cy="274716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965" y="3359289"/>
              <a:ext cx="3295578" cy="3034616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261256" y="76202"/>
            <a:ext cx="2383972" cy="45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Game_ClassDiagram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" name="Picture 2" descr="C:\Users\admin\Desktop\chk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805483" y="826601"/>
            <a:ext cx="2972045" cy="58065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862844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19254656">
            <a:off x="9261289" y="-55817"/>
            <a:ext cx="2916820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19254656">
            <a:off x="10020953" y="5363351"/>
            <a:ext cx="2742672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rot="13800000">
            <a:off x="9494916" y="316682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rot="13800000">
            <a:off x="10703571" y="4868020"/>
            <a:ext cx="2108342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9200000">
            <a:off x="11000123" y="1225255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3800000">
            <a:off x="8823316" y="5370921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3800000">
            <a:off x="6987174" y="3179954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9200000">
            <a:off x="7285866" y="2494575"/>
            <a:ext cx="731456" cy="671332"/>
          </a:xfrm>
          <a:prstGeom prst="rect">
            <a:avLst/>
          </a:prstGeom>
          <a:solidFill>
            <a:srgbClr val="DE3D6E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19200000">
            <a:off x="7052445" y="1853257"/>
            <a:ext cx="2726888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19200000">
            <a:off x="9677501" y="2771850"/>
            <a:ext cx="579843" cy="622625"/>
          </a:xfrm>
          <a:prstGeom prst="rect">
            <a:avLst/>
          </a:prstGeom>
          <a:solidFill>
            <a:srgbClr val="2BEDA8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9200000">
            <a:off x="9550846" y="242386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87166" y="2872625"/>
            <a:ext cx="4348480" cy="518160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912596" y="2839317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다이어그램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44440" y="4260037"/>
            <a:ext cx="4539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:</a:t>
            </a:r>
            <a:endParaRPr lang="ko-KR" altLang="en-US" sz="88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98410" y="4788085"/>
            <a:ext cx="223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DB </a:t>
            </a:r>
            <a:r>
              <a:rPr lang="ko-KR" altLang="en-US" sz="3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명세서</a:t>
            </a:r>
          </a:p>
        </p:txBody>
      </p:sp>
    </p:spTree>
    <p:extLst>
      <p:ext uri="{BB962C8B-B14F-4D97-AF65-F5344CB8AC3E}">
        <p14:creationId xmlns:p14="http://schemas.microsoft.com/office/powerpoint/2010/main" val="393336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도형 155"/>
          <p:cNvSpPr/>
          <p:nvPr/>
        </p:nvSpPr>
        <p:spPr>
          <a:xfrm>
            <a:off x="332741" y="173989"/>
            <a:ext cx="2891185" cy="567691"/>
          </a:xfrm>
          <a:prstGeom prst="ribbon2">
            <a:avLst>
              <a:gd name="adj1" fmla="val 18403"/>
              <a:gd name="adj2" fmla="val 75000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 defTabSz="507987">
              <a:defRPr/>
            </a:pP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50" name="텍스트 상자 153"/>
          <p:cNvSpPr txBox="1"/>
          <p:nvPr/>
        </p:nvSpPr>
        <p:spPr>
          <a:xfrm>
            <a:off x="815827" y="155889"/>
            <a:ext cx="1925327" cy="471989"/>
          </a:xfrm>
          <a:prstGeom prst="rect">
            <a:avLst/>
          </a:prstGeom>
          <a:noFill/>
        </p:spPr>
        <p:txBody>
          <a:bodyPr vert="horz" wrap="square" lIns="121920" tIns="60960" rIns="121920" bIns="60960" anchor="t">
            <a:spAutoFit/>
          </a:bodyPr>
          <a:lstStyle/>
          <a:p>
            <a:pPr algn="ctr" defTabSz="507987">
              <a:defRPr/>
            </a:pPr>
            <a:r>
              <a:rPr lang="en-US" altLang="ko-KR" sz="2267">
                <a:latin typeface="HY헤드라인M"/>
                <a:ea typeface="HY헤드라인M"/>
              </a:rPr>
              <a:t>Table</a:t>
            </a:r>
            <a:r>
              <a:rPr lang="ko-KR" altLang="en-US" sz="2267">
                <a:latin typeface="HY헤드라인M"/>
                <a:ea typeface="HY헤드라인M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51261" y="1170440"/>
          <a:ext cx="11268720" cy="3888484"/>
        </p:xfrm>
        <a:graphic>
          <a:graphicData uri="http://schemas.openxmlformats.org/drawingml/2006/table">
            <a:tbl>
              <a:tblPr firstRow="1" bandRow="1"/>
              <a:tblGrid>
                <a:gridCol w="1883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3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6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090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테이블 명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GAMEROOM</a:t>
                      </a:r>
                      <a:endParaRPr lang="en-US" sz="18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91517" marR="91517" marT="45758" marB="457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시스템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게임방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517" marR="91517" marT="45758" marB="457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7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no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Attribute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한글명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Data type</a:t>
                      </a:r>
                      <a:endParaRPr lang="ko-KR" altLang="en-US"/>
                    </a:p>
                  </a:txBody>
                  <a:tcPr marL="91517" marR="91517" marT="45758" marB="457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내용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7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1</a:t>
                      </a:r>
                      <a:endParaRPr lang="en-US" sz="1800" b="1" kern="0" spc="0">
                        <a:solidFill>
                          <a:srgbClr val="000000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NO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방번호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Integer</a:t>
                      </a:r>
                      <a:endParaRPr lang="ko-KR" altLang="en-US"/>
                    </a:p>
                  </a:txBody>
                  <a:tcPr marL="91517" marR="91517" marT="45758" marB="457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게임방 번호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7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2</a:t>
                      </a:r>
                      <a:endParaRPr lang="en-US" sz="1800" b="1" kern="0" spc="0">
                        <a:solidFill>
                          <a:srgbClr val="000000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USER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유저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1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varchar2</a:t>
                      </a:r>
                      <a:endParaRPr lang="ko-KR" altLang="en-US"/>
                    </a:p>
                  </a:txBody>
                  <a:tcPr marL="91517" marR="91517" marT="45758" marB="457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방장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7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3</a:t>
                      </a:r>
                      <a:endParaRPr lang="en-US" sz="1800" b="1" kern="0" spc="0">
                        <a:solidFill>
                          <a:srgbClr val="000000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USER2</a:t>
                      </a:r>
                      <a:endParaRPr lang="en-US" altLang="ko-KR" sz="1800" kern="0" spc="0">
                        <a:solidFill>
                          <a:srgbClr val="000000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유저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2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varchar2</a:t>
                      </a:r>
                      <a:endParaRPr lang="ko-KR" altLang="en-US"/>
                    </a:p>
                  </a:txBody>
                  <a:tcPr marL="91517" marR="91517" marT="45758" marB="457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플레이어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7745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도형 155"/>
          <p:cNvSpPr/>
          <p:nvPr/>
        </p:nvSpPr>
        <p:spPr>
          <a:xfrm>
            <a:off x="332741" y="173989"/>
            <a:ext cx="2891185" cy="567691"/>
          </a:xfrm>
          <a:prstGeom prst="ribbon2">
            <a:avLst>
              <a:gd name="adj1" fmla="val 18403"/>
              <a:gd name="adj2" fmla="val 75000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 defTabSz="507987">
              <a:defRPr/>
            </a:pP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50" name="텍스트 상자 153"/>
          <p:cNvSpPr txBox="1"/>
          <p:nvPr/>
        </p:nvSpPr>
        <p:spPr>
          <a:xfrm>
            <a:off x="815827" y="155889"/>
            <a:ext cx="1925327" cy="471989"/>
          </a:xfrm>
          <a:prstGeom prst="rect">
            <a:avLst/>
          </a:prstGeom>
          <a:noFill/>
        </p:spPr>
        <p:txBody>
          <a:bodyPr vert="horz" wrap="square" lIns="121920" tIns="60960" rIns="121920" bIns="60960" anchor="t">
            <a:spAutoFit/>
          </a:bodyPr>
          <a:lstStyle/>
          <a:p>
            <a:pPr algn="ctr" defTabSz="507987">
              <a:defRPr/>
            </a:pPr>
            <a:r>
              <a:rPr lang="en-US" altLang="ko-KR" sz="2267">
                <a:latin typeface="HY헤드라인M"/>
                <a:ea typeface="HY헤드라인M"/>
              </a:rPr>
              <a:t>Table</a:t>
            </a:r>
            <a:r>
              <a:rPr lang="ko-KR" altLang="en-US" sz="2267">
                <a:latin typeface="HY헤드라인M"/>
                <a:ea typeface="HY헤드라인M"/>
              </a:rPr>
              <a:t>명세서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51261" y="1167754"/>
          <a:ext cx="11268720" cy="3888484"/>
        </p:xfrm>
        <a:graphic>
          <a:graphicData uri="http://schemas.openxmlformats.org/drawingml/2006/table">
            <a:tbl>
              <a:tblPr firstRow="1" bandRow="1"/>
              <a:tblGrid>
                <a:gridCol w="1883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3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6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090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테이블 명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USERRANK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91517" marR="91517" marT="45758" marB="457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시스템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회원 랭킹 관리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517" marR="91517" marT="45758" marB="457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7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no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Attribute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한글명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Data type</a:t>
                      </a:r>
                      <a:endParaRPr lang="ko-KR" altLang="en-US"/>
                    </a:p>
                  </a:txBody>
                  <a:tcPr marL="91517" marR="91517" marT="45758" marB="457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내용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7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1</a:t>
                      </a:r>
                      <a:endParaRPr lang="en-US" sz="1800" b="1" kern="0" spc="0">
                        <a:solidFill>
                          <a:srgbClr val="000000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RANK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순위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Integer</a:t>
                      </a:r>
                      <a:endParaRPr lang="ko-KR" altLang="en-US"/>
                    </a:p>
                  </a:txBody>
                  <a:tcPr marL="91517" marR="91517" marT="45758" marB="457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게임 순위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7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2</a:t>
                      </a:r>
                      <a:endParaRPr lang="en-US" sz="1800" b="1" kern="0" spc="0">
                        <a:solidFill>
                          <a:srgbClr val="000000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ID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아이디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varchar2</a:t>
                      </a:r>
                      <a:endParaRPr lang="ko-KR" altLang="en-US"/>
                    </a:p>
                  </a:txBody>
                  <a:tcPr marL="91517" marR="91517" marT="45758" marB="457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로그인 아이디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7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3</a:t>
                      </a:r>
                      <a:endParaRPr lang="en-US" sz="1800" b="1" kern="0" spc="0">
                        <a:solidFill>
                          <a:srgbClr val="000000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SCORE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점수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Integer</a:t>
                      </a:r>
                      <a:endParaRPr lang="ko-KR" altLang="en-US"/>
                    </a:p>
                  </a:txBody>
                  <a:tcPr marL="91517" marR="91517" marT="45758" marB="457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게임 종료 후 점수 저장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88323" marR="88323" marT="24419" marB="244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17948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16" y="-1203767"/>
            <a:ext cx="532436" cy="625033"/>
          </a:xfrm>
          <a:prstGeom prst="rect">
            <a:avLst/>
          </a:prstGeom>
          <a:solidFill>
            <a:srgbClr val="141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5" y="-1504455"/>
            <a:ext cx="4181475" cy="105727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-890292" y="482112"/>
            <a:ext cx="11628778" cy="7391529"/>
            <a:chOff x="-890292" y="482112"/>
            <a:chExt cx="11628778" cy="7391529"/>
          </a:xfrm>
        </p:grpSpPr>
        <p:sp>
          <p:nvSpPr>
            <p:cNvPr id="9" name="사다리꼴 8"/>
            <p:cNvSpPr/>
            <p:nvPr/>
          </p:nvSpPr>
          <p:spPr>
            <a:xfrm rot="19560000">
              <a:off x="-848620" y="1358758"/>
              <a:ext cx="10779374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19683686">
              <a:off x="97710" y="4202189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1FA00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 rot="12788903" flipH="1">
              <a:off x="-890292" y="7365302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/>
            <p:cNvSpPr/>
            <p:nvPr/>
          </p:nvSpPr>
          <p:spPr>
            <a:xfrm rot="19560000">
              <a:off x="-727030" y="482112"/>
              <a:ext cx="9062978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다리꼴 7"/>
            <p:cNvSpPr/>
            <p:nvPr/>
          </p:nvSpPr>
          <p:spPr>
            <a:xfrm rot="19560000">
              <a:off x="-664983" y="1288653"/>
              <a:ext cx="8595184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9683686">
              <a:off x="78795" y="2833068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E3D6E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 rot="12788903" flipH="1">
              <a:off x="-882564" y="6020328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9683686">
              <a:off x="96574" y="3515714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2BEDA8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2788903" flipH="1">
              <a:off x="-874837" y="6694634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395058" y="18484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JAVA</a:t>
            </a:r>
            <a:endParaRPr lang="ko-KR" altLang="en-US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856892" y="3173499"/>
            <a:ext cx="1212807" cy="1212807"/>
          </a:xfrm>
          <a:prstGeom prst="ellipse">
            <a:avLst/>
          </a:prstGeom>
          <a:noFill/>
          <a:ln w="34925">
            <a:solidFill>
              <a:srgbClr val="D6B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9B36D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8988" y="3227809"/>
            <a:ext cx="38331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감사합니다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79830" y="3487515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6BC50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END</a:t>
            </a:r>
            <a:endParaRPr lang="ko-KR" altLang="en-US" sz="32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D6BC50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25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16" y="-1203767"/>
            <a:ext cx="532436" cy="625033"/>
          </a:xfrm>
          <a:prstGeom prst="rect">
            <a:avLst/>
          </a:prstGeom>
          <a:solidFill>
            <a:srgbClr val="141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5" y="-1504455"/>
            <a:ext cx="4181475" cy="1057275"/>
          </a:xfrm>
          <a:prstGeom prst="rect">
            <a:avLst/>
          </a:prstGeom>
        </p:spPr>
      </p:pic>
      <p:sp>
        <p:nvSpPr>
          <p:cNvPr id="7" name="사다리꼴 6"/>
          <p:cNvSpPr/>
          <p:nvPr/>
        </p:nvSpPr>
        <p:spPr>
          <a:xfrm>
            <a:off x="-672279" y="2972064"/>
            <a:ext cx="13852606" cy="508339"/>
          </a:xfrm>
          <a:prstGeom prst="trapezoid">
            <a:avLst>
              <a:gd name="adj" fmla="val 63920"/>
            </a:avLst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66259" y="2718833"/>
            <a:ext cx="4259483" cy="1004019"/>
          </a:xfrm>
          <a:prstGeom prst="rect">
            <a:avLst/>
          </a:prstGeom>
          <a:solidFill>
            <a:srgbClr val="DE3D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073925" y="226492"/>
            <a:ext cx="2044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목차 입력</a:t>
            </a:r>
            <a:endParaRPr lang="ko-KR" altLang="en-US" sz="4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93400" y="2866899"/>
            <a:ext cx="2605200" cy="3039461"/>
            <a:chOff x="4793400" y="2866899"/>
            <a:chExt cx="2605200" cy="3039461"/>
          </a:xfrm>
        </p:grpSpPr>
        <p:sp>
          <p:nvSpPr>
            <p:cNvPr id="32" name="TextBox 31"/>
            <p:cNvSpPr txBox="1"/>
            <p:nvPr/>
          </p:nvSpPr>
          <p:spPr>
            <a:xfrm>
              <a:off x="4793400" y="2866899"/>
              <a:ext cx="26052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다이어그램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08504" y="5198474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b="1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59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19254656">
            <a:off x="9261289" y="-55817"/>
            <a:ext cx="2916820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19254656">
            <a:off x="10020953" y="5363351"/>
            <a:ext cx="2742672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rot="13800000">
            <a:off x="9494916" y="316682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rot="13800000">
            <a:off x="10703571" y="4868020"/>
            <a:ext cx="2108342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9200000">
            <a:off x="11000123" y="1225255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3800000">
            <a:off x="8823316" y="5370921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3800000">
            <a:off x="6987174" y="3179954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9200000">
            <a:off x="7285866" y="2494575"/>
            <a:ext cx="731456" cy="671332"/>
          </a:xfrm>
          <a:prstGeom prst="rect">
            <a:avLst/>
          </a:prstGeom>
          <a:solidFill>
            <a:srgbClr val="DE3D6E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19200000">
            <a:off x="7052445" y="1853257"/>
            <a:ext cx="2726888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19200000">
            <a:off x="9677501" y="2771850"/>
            <a:ext cx="579843" cy="622625"/>
          </a:xfrm>
          <a:prstGeom prst="rect">
            <a:avLst/>
          </a:prstGeom>
          <a:solidFill>
            <a:srgbClr val="2BEDA8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9200000">
            <a:off x="9550846" y="242386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87166" y="2872625"/>
            <a:ext cx="4348480" cy="518160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919555" y="2806010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다이어그램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44440" y="4260037"/>
            <a:ext cx="4539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:</a:t>
            </a:r>
            <a:endParaRPr lang="ko-KR" altLang="en-US" sz="88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98410" y="4788085"/>
            <a:ext cx="455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USE CASE DIAGRAM</a:t>
            </a:r>
            <a:endParaRPr lang="ko-KR" altLang="en-US" sz="36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95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도형 157"/>
          <p:cNvSpPr/>
          <p:nvPr/>
        </p:nvSpPr>
        <p:spPr>
          <a:xfrm>
            <a:off x="571182" y="1412876"/>
            <a:ext cx="11049636" cy="460502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7987">
              <a:defRPr/>
            </a:pP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39" name="도형 155"/>
          <p:cNvSpPr/>
          <p:nvPr/>
        </p:nvSpPr>
        <p:spPr>
          <a:xfrm>
            <a:off x="332741" y="173989"/>
            <a:ext cx="3881273" cy="567691"/>
          </a:xfrm>
          <a:prstGeom prst="ribbon2">
            <a:avLst>
              <a:gd name="adj1" fmla="val 18403"/>
              <a:gd name="adj2" fmla="val 75000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 defTabSz="507987">
              <a:defRPr/>
            </a:pP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40" name="텍스트 상자 153"/>
          <p:cNvSpPr txBox="1"/>
          <p:nvPr/>
        </p:nvSpPr>
        <p:spPr>
          <a:xfrm>
            <a:off x="864922" y="155890"/>
            <a:ext cx="2813263" cy="492443"/>
          </a:xfrm>
          <a:prstGeom prst="rect">
            <a:avLst/>
          </a:prstGeom>
          <a:noFill/>
        </p:spPr>
        <p:txBody>
          <a:bodyPr vert="horz" wrap="square" lIns="121920" tIns="60960" rIns="121920" bIns="60960" anchor="t">
            <a:spAutoFit/>
          </a:bodyPr>
          <a:lstStyle/>
          <a:p>
            <a:pPr algn="ctr" defTabSz="507987">
              <a:defRPr/>
            </a:pPr>
            <a:r>
              <a:rPr lang="en-US" altLang="ko-KR" sz="2400" b="1">
                <a:solidFill>
                  <a:schemeClr val="bg2">
                    <a:lumMod val="10000"/>
                  </a:schemeClr>
                </a:solidFill>
                <a:latin typeface="HY헤드라인M"/>
                <a:ea typeface="HY헤드라인M"/>
              </a:rPr>
              <a:t>Usecase Diagram</a:t>
            </a:r>
          </a:p>
        </p:txBody>
      </p:sp>
      <p:sp>
        <p:nvSpPr>
          <p:cNvPr id="41" name="도형 1038"/>
          <p:cNvSpPr/>
          <p:nvPr/>
        </p:nvSpPr>
        <p:spPr>
          <a:xfrm>
            <a:off x="4639063" y="1049894"/>
            <a:ext cx="2897099" cy="725967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chemeClr val="bg2">
                <a:lumMod val="25000"/>
              </a:schemeClr>
            </a:solidFill>
            <a:prstDash val="solid"/>
            <a:round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 defTabSz="507987">
              <a:defRPr/>
            </a:pP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45" name="텍스트 상자 1039"/>
          <p:cNvSpPr txBox="1"/>
          <p:nvPr/>
        </p:nvSpPr>
        <p:spPr>
          <a:xfrm>
            <a:off x="4447040" y="1182044"/>
            <a:ext cx="3281145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 defTabSz="507987">
              <a:defRPr/>
            </a:pPr>
            <a:r>
              <a:rPr lang="ko-KR" altLang="en-US" sz="2400" spc="-200">
                <a:solidFill>
                  <a:schemeClr val="bg2">
                    <a:lumMod val="10000"/>
                  </a:schemeClr>
                </a:solidFill>
                <a:latin typeface="HY헤드라인M"/>
                <a:ea typeface="HY헤드라인M"/>
              </a:rPr>
              <a:t>게임방</a:t>
            </a:r>
          </a:p>
        </p:txBody>
      </p:sp>
      <p:sp>
        <p:nvSpPr>
          <p:cNvPr id="43" name="도형 185"/>
          <p:cNvSpPr/>
          <p:nvPr/>
        </p:nvSpPr>
        <p:spPr>
          <a:xfrm>
            <a:off x="2807493" y="2895600"/>
            <a:ext cx="1720850" cy="390525"/>
          </a:xfrm>
          <a:prstGeom prst="rect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>
              <a:defRPr/>
            </a:pPr>
            <a:r>
              <a:rPr sz="16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게임 </a:t>
            </a:r>
            <a:r>
              <a:rPr lang="ko-KR" altLang="en-US" sz="16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준비</a:t>
            </a:r>
            <a:r>
              <a:rPr sz="16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 하기</a:t>
            </a:r>
            <a:endParaRPr lang="ko-KR" altLang="en-US" sz="1600" b="1">
              <a:solidFill>
                <a:schemeClr val="tx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46" name="도형 187"/>
          <p:cNvSpPr/>
          <p:nvPr/>
        </p:nvSpPr>
        <p:spPr>
          <a:xfrm>
            <a:off x="9505486" y="2895596"/>
            <a:ext cx="1225550" cy="390525"/>
          </a:xfrm>
          <a:prstGeom prst="rect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로비 이동</a:t>
            </a:r>
          </a:p>
        </p:txBody>
      </p:sp>
      <p:cxnSp>
        <p:nvCxnSpPr>
          <p:cNvPr id="59" name="도형 189"/>
          <p:cNvCxnSpPr>
            <a:stCxn id="43" idx="3"/>
            <a:endCxn id="23" idx="1"/>
          </p:cNvCxnSpPr>
          <p:nvPr/>
        </p:nvCxnSpPr>
        <p:spPr>
          <a:xfrm flipV="1">
            <a:off x="4528343" y="3090862"/>
            <a:ext cx="163644" cy="1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도형 190"/>
          <p:cNvSpPr/>
          <p:nvPr/>
        </p:nvSpPr>
        <p:spPr>
          <a:xfrm>
            <a:off x="6723059" y="2527644"/>
            <a:ext cx="1325479" cy="1128376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>
              <a:defRPr/>
            </a:pPr>
            <a:r>
              <a:rPr sz="1600" b="1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게 임 시 작</a:t>
            </a:r>
          </a:p>
          <a:p>
            <a:pPr algn="ctr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상세 설명 다음페이지</a:t>
            </a:r>
            <a:r>
              <a:rPr lang="en-US" altLang="ko-KR" sz="1600" b="1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)</a:t>
            </a:r>
            <a:endParaRPr lang="ko-KR" altLang="en-US" sz="1600" b="1" dirty="0">
              <a:solidFill>
                <a:schemeClr val="tx1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66" name="도형 189"/>
          <p:cNvCxnSpPr>
            <a:stCxn id="60" idx="3"/>
            <a:endCxn id="44" idx="1"/>
          </p:cNvCxnSpPr>
          <p:nvPr/>
        </p:nvCxnSpPr>
        <p:spPr>
          <a:xfrm flipV="1">
            <a:off x="8048538" y="3090860"/>
            <a:ext cx="168340" cy="972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1422799" y="3242560"/>
            <a:ext cx="863205" cy="1266574"/>
            <a:chOff x="1065484" y="2643067"/>
            <a:chExt cx="1744794" cy="2558164"/>
          </a:xfrm>
        </p:grpSpPr>
        <p:grpSp>
          <p:nvGrpSpPr>
            <p:cNvPr id="69" name="그룹 68"/>
            <p:cNvGrpSpPr/>
            <p:nvPr/>
          </p:nvGrpSpPr>
          <p:grpSpPr>
            <a:xfrm>
              <a:off x="1147810" y="2643067"/>
              <a:ext cx="1622425" cy="2547620"/>
              <a:chOff x="1147812" y="2735929"/>
              <a:chExt cx="1622425" cy="2547620"/>
            </a:xfrm>
          </p:grpSpPr>
          <p:sp>
            <p:nvSpPr>
              <p:cNvPr id="71" name="도형 166"/>
              <p:cNvSpPr/>
              <p:nvPr/>
            </p:nvSpPr>
            <p:spPr>
              <a:xfrm>
                <a:off x="1147812" y="3661124"/>
                <a:ext cx="1622425" cy="1622425"/>
              </a:xfrm>
              <a:prstGeom prst="chord">
                <a:avLst>
                  <a:gd name="adj1" fmla="val 10763989"/>
                  <a:gd name="adj2" fmla="val 33198"/>
                </a:avLst>
              </a:prstGeom>
              <a:noFill/>
              <a:ln w="44450" cap="flat" cmpd="sng">
                <a:solidFill>
                  <a:srgbClr val="3A2C0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anchor="ctr">
                <a:noAutofit/>
              </a:bodyPr>
              <a:lstStyle/>
              <a:p>
                <a:pPr algn="ctr">
                  <a:defRPr/>
                </a:pPr>
                <a:endParaRPr lang="ko-KR" altLang="en-US" sz="2400">
                  <a:solidFill>
                    <a:srgbClr val="000000"/>
                  </a:solidFill>
                  <a:latin typeface="나눔스퀘어 ExtraBold"/>
                  <a:ea typeface="나눔스퀘어 ExtraBold"/>
                </a:endParaRPr>
              </a:p>
            </p:txBody>
          </p:sp>
          <p:sp>
            <p:nvSpPr>
              <p:cNvPr id="72" name="도형 167"/>
              <p:cNvSpPr/>
              <p:nvPr/>
            </p:nvSpPr>
            <p:spPr>
              <a:xfrm>
                <a:off x="1494522" y="2735929"/>
                <a:ext cx="928370" cy="928370"/>
              </a:xfrm>
              <a:prstGeom prst="ellipse">
                <a:avLst/>
              </a:prstGeom>
              <a:noFill/>
              <a:ln w="50800" cap="flat" cmpd="sng">
                <a:solidFill>
                  <a:srgbClr val="3A2C0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anchor="ctr">
                <a:noAutofit/>
              </a:bodyPr>
              <a:lstStyle/>
              <a:p>
                <a:pPr algn="ctr">
                  <a:defRPr/>
                </a:pPr>
                <a:endParaRPr lang="ko-KR" altLang="en-US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ExtraBold"/>
                  <a:ea typeface="나눔스퀘어 ExtraBold"/>
                </a:endParaRPr>
              </a:p>
            </p:txBody>
          </p:sp>
        </p:grpSp>
        <p:sp>
          <p:nvSpPr>
            <p:cNvPr id="70" name="텍스트 상자 168"/>
            <p:cNvSpPr txBox="1"/>
            <p:nvPr/>
          </p:nvSpPr>
          <p:spPr>
            <a:xfrm>
              <a:off x="1065484" y="4411829"/>
              <a:ext cx="1744794" cy="789403"/>
            </a:xfrm>
            <a:prstGeom prst="rect">
              <a:avLst/>
            </a:prstGeom>
            <a:noFill/>
          </p:spPr>
          <p:txBody>
            <a:bodyPr vert="horz" wrap="square" lIns="121920" tIns="60960" rIns="121920" bIns="60960" anchor="t">
              <a:spAutoFit/>
            </a:bodyPr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000000"/>
                  </a:solidFill>
                  <a:latin typeface="나눔스퀘어 ExtraBold"/>
                  <a:ea typeface="나눔스퀘어 ExtraBold"/>
                </a:rPr>
                <a:t>USER</a:t>
              </a:r>
              <a:endParaRPr lang="ko-KR" altLang="en-US" b="1" dirty="0">
                <a:solidFill>
                  <a:srgbClr val="000000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23" name="도형 190"/>
          <p:cNvSpPr/>
          <p:nvPr/>
        </p:nvSpPr>
        <p:spPr>
          <a:xfrm>
            <a:off x="4691987" y="2895599"/>
            <a:ext cx="1856267" cy="390525"/>
          </a:xfrm>
          <a:prstGeom prst="rect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상대방 준비 완료</a:t>
            </a:r>
          </a:p>
        </p:txBody>
      </p:sp>
      <p:cxnSp>
        <p:nvCxnSpPr>
          <p:cNvPr id="31" name="도형 189"/>
          <p:cNvCxnSpPr>
            <a:stCxn id="23" idx="3"/>
            <a:endCxn id="60" idx="1"/>
          </p:cNvCxnSpPr>
          <p:nvPr/>
        </p:nvCxnSpPr>
        <p:spPr>
          <a:xfrm>
            <a:off x="6548254" y="3090862"/>
            <a:ext cx="174805" cy="970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도형 187"/>
          <p:cNvSpPr/>
          <p:nvPr/>
        </p:nvSpPr>
        <p:spPr>
          <a:xfrm>
            <a:off x="8216878" y="2895597"/>
            <a:ext cx="1073208" cy="390525"/>
          </a:xfrm>
          <a:prstGeom prst="rect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게임 끝</a:t>
            </a:r>
          </a:p>
        </p:txBody>
      </p:sp>
      <p:cxnSp>
        <p:nvCxnSpPr>
          <p:cNvPr id="47" name="도형 189"/>
          <p:cNvCxnSpPr>
            <a:stCxn id="44" idx="3"/>
          </p:cNvCxnSpPr>
          <p:nvPr/>
        </p:nvCxnSpPr>
        <p:spPr>
          <a:xfrm>
            <a:off x="9290086" y="3090860"/>
            <a:ext cx="201644" cy="0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도형 200"/>
          <p:cNvCxnSpPr/>
          <p:nvPr/>
        </p:nvCxnSpPr>
        <p:spPr>
          <a:xfrm>
            <a:off x="2290175" y="3739943"/>
            <a:ext cx="355717" cy="0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도형 200"/>
          <p:cNvCxnSpPr/>
          <p:nvPr/>
        </p:nvCxnSpPr>
        <p:spPr>
          <a:xfrm>
            <a:off x="2645892" y="3739943"/>
            <a:ext cx="0" cy="667720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도형 200"/>
          <p:cNvCxnSpPr/>
          <p:nvPr/>
        </p:nvCxnSpPr>
        <p:spPr>
          <a:xfrm>
            <a:off x="2645892" y="3072223"/>
            <a:ext cx="0" cy="667720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도형 200"/>
          <p:cNvCxnSpPr/>
          <p:nvPr/>
        </p:nvCxnSpPr>
        <p:spPr>
          <a:xfrm flipH="1">
            <a:off x="2629947" y="3072223"/>
            <a:ext cx="167130" cy="0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도형 200"/>
          <p:cNvCxnSpPr/>
          <p:nvPr/>
        </p:nvCxnSpPr>
        <p:spPr>
          <a:xfrm flipH="1">
            <a:off x="2642711" y="4392616"/>
            <a:ext cx="185756" cy="0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도형 185"/>
          <p:cNvSpPr/>
          <p:nvPr/>
        </p:nvSpPr>
        <p:spPr>
          <a:xfrm>
            <a:off x="2817018" y="4200525"/>
            <a:ext cx="1368425" cy="390525"/>
          </a:xfrm>
          <a:prstGeom prst="rect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나가기</a:t>
            </a:r>
          </a:p>
        </p:txBody>
      </p:sp>
      <p:sp>
        <p:nvSpPr>
          <p:cNvPr id="173" name="도형 187"/>
          <p:cNvSpPr/>
          <p:nvPr/>
        </p:nvSpPr>
        <p:spPr>
          <a:xfrm>
            <a:off x="4685836" y="4200521"/>
            <a:ext cx="1225550" cy="390525"/>
          </a:xfrm>
          <a:prstGeom prst="rect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로비 이동</a:t>
            </a:r>
          </a:p>
        </p:txBody>
      </p:sp>
      <p:cxnSp>
        <p:nvCxnSpPr>
          <p:cNvPr id="174" name="도형 189"/>
          <p:cNvCxnSpPr>
            <a:stCxn id="172" idx="3"/>
          </p:cNvCxnSpPr>
          <p:nvPr/>
        </p:nvCxnSpPr>
        <p:spPr>
          <a:xfrm>
            <a:off x="4185443" y="4395787"/>
            <a:ext cx="516069" cy="0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410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도형 157"/>
          <p:cNvSpPr/>
          <p:nvPr/>
        </p:nvSpPr>
        <p:spPr>
          <a:xfrm>
            <a:off x="571182" y="1412876"/>
            <a:ext cx="11049636" cy="460502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7987">
              <a:defRPr/>
            </a:pP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229" name="도형 217"/>
          <p:cNvSpPr/>
          <p:nvPr/>
        </p:nvSpPr>
        <p:spPr>
          <a:xfrm>
            <a:off x="10172187" y="3224809"/>
            <a:ext cx="929713" cy="303531"/>
          </a:xfrm>
          <a:prstGeom prst="rect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>
              <a:defRPr/>
            </a:pPr>
            <a:r>
              <a:rPr sz="12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게임 패배</a:t>
            </a:r>
            <a:endParaRPr lang="ko-KR" altLang="en-US" sz="1200" b="1">
              <a:solidFill>
                <a:schemeClr val="tx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39" name="도형 218"/>
          <p:cNvSpPr/>
          <p:nvPr/>
        </p:nvSpPr>
        <p:spPr>
          <a:xfrm>
            <a:off x="10172186" y="2514015"/>
            <a:ext cx="929713" cy="303531"/>
          </a:xfrm>
          <a:prstGeom prst="rect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>
              <a:defRPr/>
            </a:pPr>
            <a:r>
              <a:rPr sz="12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게임 승리</a:t>
            </a:r>
            <a:endParaRPr lang="ko-KR" altLang="en-US" sz="1200" b="1">
              <a:solidFill>
                <a:schemeClr val="tx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52" name="도형 222"/>
          <p:cNvSpPr/>
          <p:nvPr/>
        </p:nvSpPr>
        <p:spPr>
          <a:xfrm>
            <a:off x="6057443" y="4231326"/>
            <a:ext cx="1444191" cy="303531"/>
          </a:xfrm>
          <a:prstGeom prst="rect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아이템 블록 파괴</a:t>
            </a:r>
          </a:p>
        </p:txBody>
      </p:sp>
      <p:sp>
        <p:nvSpPr>
          <p:cNvPr id="255" name="도형 226"/>
          <p:cNvSpPr/>
          <p:nvPr/>
        </p:nvSpPr>
        <p:spPr>
          <a:xfrm>
            <a:off x="7625060" y="4224099"/>
            <a:ext cx="1424506" cy="303531"/>
          </a:xfrm>
          <a:prstGeom prst="rect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>
              <a:defRPr/>
            </a:pPr>
            <a:r>
              <a:rPr sz="12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아이템 </a:t>
            </a:r>
            <a:r>
              <a:rPr lang="ko-KR" altLang="en-US" sz="12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획득</a:t>
            </a:r>
          </a:p>
        </p:txBody>
      </p:sp>
      <p:sp>
        <p:nvSpPr>
          <p:cNvPr id="256" name="도형 227"/>
          <p:cNvSpPr/>
          <p:nvPr/>
        </p:nvSpPr>
        <p:spPr>
          <a:xfrm>
            <a:off x="9192858" y="4214244"/>
            <a:ext cx="1444186" cy="316379"/>
          </a:xfrm>
          <a:prstGeom prst="rect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>
              <a:defRPr/>
            </a:pPr>
            <a:r>
              <a:rPr sz="12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상대방 </a:t>
            </a:r>
            <a:r>
              <a:rPr lang="ko-KR" altLang="en-US" sz="12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블록 증가</a:t>
            </a:r>
          </a:p>
        </p:txBody>
      </p:sp>
      <p:cxnSp>
        <p:nvCxnSpPr>
          <p:cNvPr id="257" name="도형 229"/>
          <p:cNvCxnSpPr>
            <a:stCxn id="255" idx="3"/>
            <a:endCxn id="256" idx="1"/>
          </p:cNvCxnSpPr>
          <p:nvPr/>
        </p:nvCxnSpPr>
        <p:spPr>
          <a:xfrm flipV="1">
            <a:off x="9049566" y="4372434"/>
            <a:ext cx="143292" cy="3431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도형 230"/>
          <p:cNvCxnSpPr>
            <a:stCxn id="252" idx="3"/>
            <a:endCxn id="255" idx="1"/>
          </p:cNvCxnSpPr>
          <p:nvPr/>
        </p:nvCxnSpPr>
        <p:spPr>
          <a:xfrm flipV="1">
            <a:off x="7501634" y="4375865"/>
            <a:ext cx="123426" cy="7227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도형 196"/>
          <p:cNvSpPr/>
          <p:nvPr/>
        </p:nvSpPr>
        <p:spPr>
          <a:xfrm>
            <a:off x="1839094" y="3578654"/>
            <a:ext cx="986194" cy="303531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>
              <a:defRPr/>
            </a:pPr>
            <a:r>
              <a:rPr sz="12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게임 </a:t>
            </a:r>
            <a:r>
              <a:rPr lang="ko-KR" altLang="en-US" sz="12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시작</a:t>
            </a:r>
          </a:p>
        </p:txBody>
      </p:sp>
      <p:cxnSp>
        <p:nvCxnSpPr>
          <p:cNvPr id="271" name="도형 200"/>
          <p:cNvCxnSpPr>
            <a:stCxn id="270" idx="3"/>
            <a:endCxn id="31" idx="1"/>
          </p:cNvCxnSpPr>
          <p:nvPr/>
        </p:nvCxnSpPr>
        <p:spPr>
          <a:xfrm flipV="1">
            <a:off x="2825288" y="3730419"/>
            <a:ext cx="103759" cy="1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155"/>
          <p:cNvSpPr/>
          <p:nvPr/>
        </p:nvSpPr>
        <p:spPr>
          <a:xfrm>
            <a:off x="332741" y="173989"/>
            <a:ext cx="3881273" cy="567691"/>
          </a:xfrm>
          <a:prstGeom prst="ribbon2">
            <a:avLst>
              <a:gd name="adj1" fmla="val 18403"/>
              <a:gd name="adj2" fmla="val 75000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 defTabSz="507987">
              <a:defRPr/>
            </a:pP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67" name="텍스트 상자 153"/>
          <p:cNvSpPr txBox="1"/>
          <p:nvPr/>
        </p:nvSpPr>
        <p:spPr>
          <a:xfrm>
            <a:off x="864922" y="155890"/>
            <a:ext cx="2813263" cy="492443"/>
          </a:xfrm>
          <a:prstGeom prst="rect">
            <a:avLst/>
          </a:prstGeom>
          <a:noFill/>
        </p:spPr>
        <p:txBody>
          <a:bodyPr vert="horz" wrap="square" lIns="121920" tIns="60960" rIns="121920" bIns="60960" anchor="t">
            <a:spAutoFit/>
          </a:bodyPr>
          <a:lstStyle/>
          <a:p>
            <a:pPr algn="ctr" defTabSz="507987">
              <a:defRPr/>
            </a:pPr>
            <a:r>
              <a:rPr lang="en-US" altLang="ko-KR" sz="2400" b="1">
                <a:solidFill>
                  <a:schemeClr val="bg2">
                    <a:lumMod val="10000"/>
                  </a:schemeClr>
                </a:solidFill>
                <a:latin typeface="HY헤드라인M"/>
                <a:ea typeface="HY헤드라인M"/>
              </a:rPr>
              <a:t>Usecase Diagram</a:t>
            </a:r>
          </a:p>
        </p:txBody>
      </p:sp>
      <p:sp>
        <p:nvSpPr>
          <p:cNvPr id="68" name="도형 1038"/>
          <p:cNvSpPr/>
          <p:nvPr/>
        </p:nvSpPr>
        <p:spPr>
          <a:xfrm>
            <a:off x="4639063" y="1049894"/>
            <a:ext cx="2897099" cy="725967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chemeClr val="bg2">
                <a:lumMod val="25000"/>
              </a:schemeClr>
            </a:solidFill>
            <a:prstDash val="solid"/>
            <a:round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 defTabSz="507987">
              <a:defRPr/>
            </a:pP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69" name="텍스트 상자 1039"/>
          <p:cNvSpPr txBox="1"/>
          <p:nvPr/>
        </p:nvSpPr>
        <p:spPr>
          <a:xfrm>
            <a:off x="4447040" y="1182044"/>
            <a:ext cx="3281145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 defTabSz="507987">
              <a:defRPr/>
            </a:pPr>
            <a:r>
              <a:rPr lang="ko-KR" altLang="en-US" sz="2400" spc="-200">
                <a:solidFill>
                  <a:schemeClr val="bg2">
                    <a:lumMod val="10000"/>
                  </a:schemeClr>
                </a:solidFill>
                <a:latin typeface="HY헤드라인M"/>
                <a:ea typeface="HY헤드라인M"/>
              </a:rPr>
              <a:t>게임진행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946513" y="3259774"/>
            <a:ext cx="884147" cy="1249361"/>
            <a:chOff x="1029039" y="2643058"/>
            <a:chExt cx="1840134" cy="2600236"/>
          </a:xfrm>
        </p:grpSpPr>
        <p:grpSp>
          <p:nvGrpSpPr>
            <p:cNvPr id="113" name="그룹 112"/>
            <p:cNvGrpSpPr/>
            <p:nvPr/>
          </p:nvGrpSpPr>
          <p:grpSpPr>
            <a:xfrm>
              <a:off x="1147812" y="2643058"/>
              <a:ext cx="1622425" cy="2547620"/>
              <a:chOff x="1147812" y="2735929"/>
              <a:chExt cx="1622425" cy="2547620"/>
            </a:xfrm>
          </p:grpSpPr>
          <p:sp>
            <p:nvSpPr>
              <p:cNvPr id="115" name="도형 166"/>
              <p:cNvSpPr/>
              <p:nvPr/>
            </p:nvSpPr>
            <p:spPr>
              <a:xfrm>
                <a:off x="1147812" y="3661124"/>
                <a:ext cx="1622425" cy="1622425"/>
              </a:xfrm>
              <a:prstGeom prst="chord">
                <a:avLst>
                  <a:gd name="adj1" fmla="val 10763989"/>
                  <a:gd name="adj2" fmla="val 33198"/>
                </a:avLst>
              </a:prstGeom>
              <a:noFill/>
              <a:ln w="44450" cap="flat" cmpd="sng">
                <a:solidFill>
                  <a:srgbClr val="3A2C0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anchor="ctr">
                <a:noAutofit/>
              </a:bodyPr>
              <a:lstStyle/>
              <a:p>
                <a:pPr algn="ctr">
                  <a:defRPr/>
                </a:pPr>
                <a:endParaRPr lang="ko-KR" altLang="en-US" sz="2400">
                  <a:solidFill>
                    <a:srgbClr val="000000"/>
                  </a:solidFill>
                  <a:latin typeface="나눔스퀘어 ExtraBold"/>
                  <a:ea typeface="나눔스퀘어 ExtraBold"/>
                </a:endParaRPr>
              </a:p>
            </p:txBody>
          </p:sp>
          <p:sp>
            <p:nvSpPr>
              <p:cNvPr id="116" name="도형 167"/>
              <p:cNvSpPr/>
              <p:nvPr/>
            </p:nvSpPr>
            <p:spPr>
              <a:xfrm>
                <a:off x="1494522" y="2735929"/>
                <a:ext cx="928370" cy="928370"/>
              </a:xfrm>
              <a:prstGeom prst="ellipse">
                <a:avLst/>
              </a:prstGeom>
              <a:noFill/>
              <a:ln w="50800" cap="flat" cmpd="sng">
                <a:solidFill>
                  <a:srgbClr val="3A2C0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anchor="ctr">
                <a:noAutofit/>
              </a:bodyPr>
              <a:lstStyle/>
              <a:p>
                <a:pPr algn="ctr">
                  <a:defRPr/>
                </a:pPr>
                <a:endParaRPr lang="ko-KR" altLang="en-US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ExtraBold"/>
                  <a:ea typeface="나눔스퀘어 ExtraBold"/>
                </a:endParaRPr>
              </a:p>
            </p:txBody>
          </p:sp>
        </p:grpSp>
        <p:sp>
          <p:nvSpPr>
            <p:cNvPr id="114" name="텍스트 상자 168"/>
            <p:cNvSpPr txBox="1"/>
            <p:nvPr/>
          </p:nvSpPr>
          <p:spPr>
            <a:xfrm>
              <a:off x="1029039" y="4411849"/>
              <a:ext cx="1840134" cy="831446"/>
            </a:xfrm>
            <a:prstGeom prst="rect">
              <a:avLst/>
            </a:prstGeom>
            <a:noFill/>
          </p:spPr>
          <p:txBody>
            <a:bodyPr vert="horz" wrap="square" lIns="121920" tIns="60960" rIns="121920" bIns="60960" anchor="t">
              <a:spAutoFit/>
            </a:bodyPr>
            <a:lstStyle/>
            <a:p>
              <a:pPr algn="ctr">
                <a:defRPr/>
              </a:pPr>
              <a:r>
                <a:rPr lang="en-US" altLang="ko-KR" sz="1900" b="1">
                  <a:solidFill>
                    <a:srgbClr val="000000"/>
                  </a:solidFill>
                  <a:latin typeface="나눔스퀘어 ExtraBold"/>
                  <a:ea typeface="나눔스퀘어 ExtraBold"/>
                </a:rPr>
                <a:t>USER</a:t>
              </a:r>
              <a:endParaRPr lang="ko-KR" altLang="en-US" sz="1900" b="1">
                <a:solidFill>
                  <a:srgbClr val="000000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81" name="도형 226"/>
          <p:cNvSpPr/>
          <p:nvPr/>
        </p:nvSpPr>
        <p:spPr>
          <a:xfrm>
            <a:off x="7149940" y="2906350"/>
            <a:ext cx="974863" cy="303531"/>
          </a:xfrm>
          <a:prstGeom prst="rect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점수 누적</a:t>
            </a:r>
          </a:p>
        </p:txBody>
      </p:sp>
      <p:cxnSp>
        <p:nvCxnSpPr>
          <p:cNvPr id="83" name="도형 230"/>
          <p:cNvCxnSpPr>
            <a:stCxn id="81" idx="1"/>
            <a:endCxn id="32" idx="3"/>
          </p:cNvCxnSpPr>
          <p:nvPr/>
        </p:nvCxnSpPr>
        <p:spPr>
          <a:xfrm flipH="1">
            <a:off x="7000921" y="3058116"/>
            <a:ext cx="149019" cy="4583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도형 226"/>
          <p:cNvSpPr/>
          <p:nvPr/>
        </p:nvSpPr>
        <p:spPr>
          <a:xfrm>
            <a:off x="8254199" y="2906350"/>
            <a:ext cx="1428420" cy="303531"/>
          </a:xfrm>
          <a:prstGeom prst="rect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상대 생존 여부</a:t>
            </a:r>
          </a:p>
        </p:txBody>
      </p:sp>
      <p:cxnSp>
        <p:nvCxnSpPr>
          <p:cNvPr id="97" name="도형 229"/>
          <p:cNvCxnSpPr>
            <a:stCxn id="96" idx="1"/>
            <a:endCxn id="81" idx="3"/>
          </p:cNvCxnSpPr>
          <p:nvPr/>
        </p:nvCxnSpPr>
        <p:spPr>
          <a:xfrm flipH="1">
            <a:off x="8124803" y="3058116"/>
            <a:ext cx="129396" cy="0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229"/>
          <p:cNvCxnSpPr>
            <a:stCxn id="239" idx="1"/>
            <a:endCxn id="96" idx="3"/>
          </p:cNvCxnSpPr>
          <p:nvPr/>
        </p:nvCxnSpPr>
        <p:spPr>
          <a:xfrm flipH="1">
            <a:off x="9682619" y="2665781"/>
            <a:ext cx="489567" cy="392335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229"/>
          <p:cNvCxnSpPr>
            <a:stCxn id="229" idx="1"/>
            <a:endCxn id="96" idx="3"/>
          </p:cNvCxnSpPr>
          <p:nvPr/>
        </p:nvCxnSpPr>
        <p:spPr>
          <a:xfrm flipH="1" flipV="1">
            <a:off x="9682619" y="3058116"/>
            <a:ext cx="489568" cy="318459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222"/>
          <p:cNvSpPr/>
          <p:nvPr/>
        </p:nvSpPr>
        <p:spPr>
          <a:xfrm>
            <a:off x="2929047" y="3578653"/>
            <a:ext cx="974868" cy="303531"/>
          </a:xfrm>
          <a:prstGeom prst="rect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키 조작</a:t>
            </a:r>
          </a:p>
        </p:txBody>
      </p:sp>
      <p:sp>
        <p:nvSpPr>
          <p:cNvPr id="32" name="도형 222"/>
          <p:cNvSpPr/>
          <p:nvPr/>
        </p:nvSpPr>
        <p:spPr>
          <a:xfrm>
            <a:off x="6026053" y="2910933"/>
            <a:ext cx="974868" cy="303531"/>
          </a:xfrm>
          <a:prstGeom prst="rect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블록 파괴</a:t>
            </a:r>
          </a:p>
        </p:txBody>
      </p:sp>
      <p:sp>
        <p:nvSpPr>
          <p:cNvPr id="35" name="도형 222"/>
          <p:cNvSpPr/>
          <p:nvPr/>
        </p:nvSpPr>
        <p:spPr>
          <a:xfrm>
            <a:off x="4064757" y="3580313"/>
            <a:ext cx="1675213" cy="303531"/>
          </a:xfrm>
          <a:prstGeom prst="rect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4</a:t>
            </a:r>
            <a:r>
              <a:rPr lang="ko-KR" altLang="en-US" sz="1200" b="1">
                <a:solidFill>
                  <a:schemeClr val="tx1"/>
                </a:solidFill>
                <a:latin typeface="나눔스퀘어 ExtraBold"/>
                <a:ea typeface="나눔스퀘어 ExtraBold"/>
              </a:rPr>
              <a:t>개이상의 같은 블록</a:t>
            </a:r>
          </a:p>
        </p:txBody>
      </p:sp>
      <p:cxnSp>
        <p:nvCxnSpPr>
          <p:cNvPr id="48" name="도형 200"/>
          <p:cNvCxnSpPr>
            <a:stCxn id="31" idx="3"/>
            <a:endCxn id="35" idx="1"/>
          </p:cNvCxnSpPr>
          <p:nvPr/>
        </p:nvCxnSpPr>
        <p:spPr>
          <a:xfrm>
            <a:off x="3903915" y="3730419"/>
            <a:ext cx="160842" cy="1660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200"/>
          <p:cNvCxnSpPr>
            <a:stCxn id="35" idx="3"/>
          </p:cNvCxnSpPr>
          <p:nvPr/>
        </p:nvCxnSpPr>
        <p:spPr>
          <a:xfrm flipV="1">
            <a:off x="5739970" y="3730419"/>
            <a:ext cx="134898" cy="1660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200"/>
          <p:cNvCxnSpPr/>
          <p:nvPr/>
        </p:nvCxnSpPr>
        <p:spPr>
          <a:xfrm>
            <a:off x="5874868" y="3730419"/>
            <a:ext cx="0" cy="667720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200"/>
          <p:cNvCxnSpPr/>
          <p:nvPr/>
        </p:nvCxnSpPr>
        <p:spPr>
          <a:xfrm>
            <a:off x="5874868" y="3062699"/>
            <a:ext cx="0" cy="667720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200"/>
          <p:cNvCxnSpPr>
            <a:stCxn id="32" idx="1"/>
          </p:cNvCxnSpPr>
          <p:nvPr/>
        </p:nvCxnSpPr>
        <p:spPr>
          <a:xfrm flipH="1">
            <a:off x="5858923" y="3062699"/>
            <a:ext cx="167130" cy="0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200"/>
          <p:cNvCxnSpPr>
            <a:stCxn id="252" idx="1"/>
          </p:cNvCxnSpPr>
          <p:nvPr/>
        </p:nvCxnSpPr>
        <p:spPr>
          <a:xfrm flipH="1">
            <a:off x="5871687" y="4383092"/>
            <a:ext cx="185756" cy="0"/>
          </a:xfrm>
          <a:prstGeom prst="line">
            <a:avLst/>
          </a:prstGeom>
          <a:noFill/>
          <a:ln w="25400" cap="flat" cmpd="sng">
            <a:solidFill>
              <a:srgbClr val="3A2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69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19254656">
            <a:off x="9261289" y="-55817"/>
            <a:ext cx="2916820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19254656">
            <a:off x="10020953" y="5363351"/>
            <a:ext cx="2742672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rot="13800000">
            <a:off x="9494916" y="316682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rot="13800000">
            <a:off x="10703571" y="4868020"/>
            <a:ext cx="2108342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9200000">
            <a:off x="11000123" y="1225255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3800000">
            <a:off x="8823316" y="5370921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3800000">
            <a:off x="6987174" y="3179954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9200000">
            <a:off x="7285866" y="2494575"/>
            <a:ext cx="731456" cy="671332"/>
          </a:xfrm>
          <a:prstGeom prst="rect">
            <a:avLst/>
          </a:prstGeom>
          <a:solidFill>
            <a:srgbClr val="DE3D6E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19200000">
            <a:off x="7052445" y="1853257"/>
            <a:ext cx="2726888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19200000">
            <a:off x="9677501" y="2771850"/>
            <a:ext cx="579843" cy="622625"/>
          </a:xfrm>
          <a:prstGeom prst="rect">
            <a:avLst/>
          </a:prstGeom>
          <a:solidFill>
            <a:srgbClr val="2BEDA8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9200000">
            <a:off x="9550846" y="242386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87166" y="2872625"/>
            <a:ext cx="4348480" cy="518160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810509" y="2839317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다이어그램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44440" y="4260037"/>
            <a:ext cx="4539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:</a:t>
            </a:r>
            <a:endParaRPr lang="ko-KR" altLang="en-US" sz="88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98410" y="4788085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CLASS DIAGRAM</a:t>
            </a:r>
            <a:endParaRPr lang="ko-KR" altLang="en-US" sz="36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36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도형 157"/>
          <p:cNvSpPr/>
          <p:nvPr/>
        </p:nvSpPr>
        <p:spPr>
          <a:xfrm>
            <a:off x="78260" y="618577"/>
            <a:ext cx="12035481" cy="61620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7987">
              <a:defRPr/>
            </a:pPr>
            <a:endParaRPr lang="ko-KR" altLang="en-US" sz="2400">
              <a:latin typeface="맑은 고딕"/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5" y="825433"/>
            <a:ext cx="1711082" cy="89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54" y="2491083"/>
            <a:ext cx="1870999" cy="5994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842" y="2736269"/>
            <a:ext cx="1137872" cy="6095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41" y="3552089"/>
            <a:ext cx="4073988" cy="5994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842" y="3739659"/>
            <a:ext cx="1493458" cy="6095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84" y="5970067"/>
            <a:ext cx="2031914" cy="5994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36" y="5970067"/>
            <a:ext cx="2031914" cy="59941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03" y="4761078"/>
            <a:ext cx="1737287" cy="59941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1" y="2474938"/>
            <a:ext cx="2306223" cy="609574"/>
          </a:xfrm>
          <a:prstGeom prst="rect">
            <a:avLst/>
          </a:prstGeom>
        </p:spPr>
      </p:pic>
      <p:cxnSp>
        <p:nvCxnSpPr>
          <p:cNvPr id="59" name="직선 화살표 연결선 58"/>
          <p:cNvCxnSpPr>
            <a:stCxn id="51" idx="3"/>
            <a:endCxn id="7" idx="1"/>
          </p:cNvCxnSpPr>
          <p:nvPr/>
        </p:nvCxnSpPr>
        <p:spPr>
          <a:xfrm>
            <a:off x="3144174" y="2779725"/>
            <a:ext cx="671380" cy="1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72" y="1324566"/>
            <a:ext cx="1869361" cy="609574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052" y="1720953"/>
            <a:ext cx="1635691" cy="609574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842" y="761089"/>
            <a:ext cx="1635691" cy="6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842" y="4855187"/>
            <a:ext cx="1493457" cy="59941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98" y="3552089"/>
            <a:ext cx="1869361" cy="599415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842" y="5988934"/>
            <a:ext cx="2306223" cy="609574"/>
          </a:xfrm>
          <a:prstGeom prst="rect">
            <a:avLst/>
          </a:prstGeom>
        </p:spPr>
      </p:pic>
      <p:cxnSp>
        <p:nvCxnSpPr>
          <p:cNvPr id="4" name="꺾인 연결선 3"/>
          <p:cNvCxnSpPr>
            <a:stCxn id="51" idx="3"/>
            <a:endCxn id="60" idx="1"/>
          </p:cNvCxnSpPr>
          <p:nvPr/>
        </p:nvCxnSpPr>
        <p:spPr>
          <a:xfrm flipH="1" flipV="1">
            <a:off x="2786472" y="1629353"/>
            <a:ext cx="357701" cy="1150372"/>
          </a:xfrm>
          <a:prstGeom prst="bentConnector5">
            <a:avLst>
              <a:gd name="adj1" fmla="val -68166"/>
              <a:gd name="adj2" fmla="val 50000"/>
              <a:gd name="adj3" fmla="val 1681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7" idx="2"/>
            <a:endCxn id="10" idx="0"/>
          </p:cNvCxnSpPr>
          <p:nvPr/>
        </p:nvCxnSpPr>
        <p:spPr>
          <a:xfrm rot="16200000" flipH="1">
            <a:off x="4855949" y="2985602"/>
            <a:ext cx="461591" cy="671382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" idx="2"/>
            <a:endCxn id="83" idx="0"/>
          </p:cNvCxnSpPr>
          <p:nvPr/>
        </p:nvCxnSpPr>
        <p:spPr>
          <a:xfrm rot="5400000">
            <a:off x="3034421" y="1835457"/>
            <a:ext cx="461591" cy="2971675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0" idx="2"/>
            <a:endCxn id="14" idx="0"/>
          </p:cNvCxnSpPr>
          <p:nvPr/>
        </p:nvCxnSpPr>
        <p:spPr>
          <a:xfrm rot="5400000">
            <a:off x="4025905" y="3364547"/>
            <a:ext cx="609574" cy="2183489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4" idx="2"/>
            <a:endCxn id="12" idx="0"/>
          </p:cNvCxnSpPr>
          <p:nvPr/>
        </p:nvCxnSpPr>
        <p:spPr>
          <a:xfrm rot="16200000" flipH="1">
            <a:off x="3007407" y="5592033"/>
            <a:ext cx="609574" cy="146494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13" idx="0"/>
          </p:cNvCxnSpPr>
          <p:nvPr/>
        </p:nvCxnSpPr>
        <p:spPr>
          <a:xfrm rot="16200000" flipH="1">
            <a:off x="4275782" y="4323657"/>
            <a:ext cx="609574" cy="26832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0" idx="3"/>
            <a:endCxn id="76" idx="1"/>
          </p:cNvCxnSpPr>
          <p:nvPr/>
        </p:nvCxnSpPr>
        <p:spPr>
          <a:xfrm flipV="1">
            <a:off x="7459429" y="1065876"/>
            <a:ext cx="2029413" cy="2785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0" idx="3"/>
            <a:endCxn id="72" idx="1"/>
          </p:cNvCxnSpPr>
          <p:nvPr/>
        </p:nvCxnSpPr>
        <p:spPr>
          <a:xfrm flipV="1">
            <a:off x="7459429" y="2025740"/>
            <a:ext cx="2017623" cy="18260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0" idx="3"/>
            <a:endCxn id="9" idx="1"/>
          </p:cNvCxnSpPr>
          <p:nvPr/>
        </p:nvCxnSpPr>
        <p:spPr>
          <a:xfrm flipV="1">
            <a:off x="7459429" y="3041056"/>
            <a:ext cx="2029413" cy="810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0" idx="3"/>
            <a:endCxn id="11" idx="1"/>
          </p:cNvCxnSpPr>
          <p:nvPr/>
        </p:nvCxnSpPr>
        <p:spPr>
          <a:xfrm>
            <a:off x="7459429" y="3851797"/>
            <a:ext cx="2029413" cy="192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0" idx="3"/>
            <a:endCxn id="79" idx="1"/>
          </p:cNvCxnSpPr>
          <p:nvPr/>
        </p:nvCxnSpPr>
        <p:spPr>
          <a:xfrm>
            <a:off x="7459429" y="3851797"/>
            <a:ext cx="2029413" cy="1303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0" idx="3"/>
            <a:endCxn id="127" idx="1"/>
          </p:cNvCxnSpPr>
          <p:nvPr/>
        </p:nvCxnSpPr>
        <p:spPr>
          <a:xfrm>
            <a:off x="7459429" y="3851797"/>
            <a:ext cx="2029413" cy="24419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76" idx="2"/>
          </p:cNvCxnSpPr>
          <p:nvPr/>
        </p:nvCxnSpPr>
        <p:spPr>
          <a:xfrm rot="5400000">
            <a:off x="10044619" y="1458886"/>
            <a:ext cx="350292" cy="17384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72" idx="2"/>
            <a:endCxn id="9" idx="0"/>
          </p:cNvCxnSpPr>
          <p:nvPr/>
        </p:nvCxnSpPr>
        <p:spPr>
          <a:xfrm rot="5400000">
            <a:off x="9973468" y="2414838"/>
            <a:ext cx="405742" cy="237120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9" idx="2"/>
            <a:endCxn id="11" idx="0"/>
          </p:cNvCxnSpPr>
          <p:nvPr/>
        </p:nvCxnSpPr>
        <p:spPr>
          <a:xfrm rot="16200000" flipH="1">
            <a:off x="9949766" y="3453854"/>
            <a:ext cx="393816" cy="177793"/>
          </a:xfrm>
          <a:prstGeom prst="bentConnector3">
            <a:avLst>
              <a:gd name="adj1" fmla="val 52092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5400000">
            <a:off x="10032825" y="4420260"/>
            <a:ext cx="505954" cy="30592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79" idx="2"/>
            <a:endCxn id="127" idx="0"/>
          </p:cNvCxnSpPr>
          <p:nvPr/>
        </p:nvCxnSpPr>
        <p:spPr>
          <a:xfrm rot="16200000" flipH="1">
            <a:off x="10171597" y="5518576"/>
            <a:ext cx="534332" cy="406383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61256" y="76202"/>
            <a:ext cx="2383972" cy="45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Game_ClassDiagram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1463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157"/>
          <p:cNvSpPr/>
          <p:nvPr/>
        </p:nvSpPr>
        <p:spPr>
          <a:xfrm>
            <a:off x="82377" y="618577"/>
            <a:ext cx="12035481" cy="61620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7987">
              <a:defRPr/>
            </a:pP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256" y="76202"/>
            <a:ext cx="2383972" cy="45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Game_ClassDiagram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 descr="C:\Users\admin\Desktop\새 폴더\WaitRoomFram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75" y="747654"/>
            <a:ext cx="3607359" cy="594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새 폴더\WaitRoomFram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34" y="1652952"/>
            <a:ext cx="3607358" cy="503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2790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157"/>
          <p:cNvSpPr/>
          <p:nvPr/>
        </p:nvSpPr>
        <p:spPr>
          <a:xfrm>
            <a:off x="82377" y="618577"/>
            <a:ext cx="12035481" cy="61620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7987">
              <a:defRPr/>
            </a:pP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256" y="76202"/>
            <a:ext cx="2383972" cy="45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Game_ClassDiagram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8" name="Picture 4" descr="C:\Users\admin\Desktop\새 폴더\WaitRoomPan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06" y="1653818"/>
            <a:ext cx="33813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87181" y="1314520"/>
            <a:ext cx="3686689" cy="18766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98067" y="3637514"/>
            <a:ext cx="3686689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1075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340</TotalTime>
  <Words>154</Words>
  <Application>Microsoft Office PowerPoint</Application>
  <PresentationFormat>와이드스크린</PresentationFormat>
  <Paragraphs>100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HY헤드라인M</vt:lpstr>
      <vt:lpstr>나눔스퀘어 ExtraBold</vt:lpstr>
      <vt:lpstr>맑은 고딕</vt:lpstr>
      <vt:lpstr>Arial</vt:lpstr>
      <vt:lpstr>210 나무고딕 L</vt:lpstr>
      <vt:lpstr>나눔고딕 ExtraBold</vt:lpstr>
      <vt:lpstr>210 나무고딕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admin</cp:lastModifiedBy>
  <cp:revision>37</cp:revision>
  <dcterms:created xsi:type="dcterms:W3CDTF">2018-05-02T09:12:30Z</dcterms:created>
  <dcterms:modified xsi:type="dcterms:W3CDTF">2020-08-06T06:51:54Z</dcterms:modified>
</cp:coreProperties>
</file>