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CA6A-E87F-4DE3-D5A3-BACCA3F319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A8E706-7F3A-FA29-EEA5-DC9CFCA39A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6A9AA2C-C52C-EE83-E374-E778E3649F38}"/>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5" name="Footer Placeholder 4">
            <a:extLst>
              <a:ext uri="{FF2B5EF4-FFF2-40B4-BE49-F238E27FC236}">
                <a16:creationId xmlns:a16="http://schemas.microsoft.com/office/drawing/2014/main" id="{47D3545B-D805-7A91-FD22-C5B115C147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1A3CF-77BD-A3E5-DFB0-0FE57467946E}"/>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271591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8FA99-35B4-8AC1-82D5-709F9FA72E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0C7F7-45C3-16D9-43A5-380FAAF68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841E82-8895-58E4-1A24-D79D3A787344}"/>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5" name="Footer Placeholder 4">
            <a:extLst>
              <a:ext uri="{FF2B5EF4-FFF2-40B4-BE49-F238E27FC236}">
                <a16:creationId xmlns:a16="http://schemas.microsoft.com/office/drawing/2014/main" id="{7823D5AD-9C98-C480-22A3-4EBD2FDB3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6F8FDE-B988-3423-D3D0-C364B1770F96}"/>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1189118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9D6B30-B5B3-3576-6A8E-C5A40562AE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C2921A-8132-733B-576C-FFE431E5AE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F07AB-03AB-A71D-C951-8211F27F2B9A}"/>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5" name="Footer Placeholder 4">
            <a:extLst>
              <a:ext uri="{FF2B5EF4-FFF2-40B4-BE49-F238E27FC236}">
                <a16:creationId xmlns:a16="http://schemas.microsoft.com/office/drawing/2014/main" id="{356F6079-F08B-AF42-233E-3E651E498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6DBADF-3D4F-58A0-4649-39902FEFCDAC}"/>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263633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E237B-F4A2-8333-1117-7502583DA2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5CF1BD-99EB-C507-A5CA-96DFB6C82E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49F17-E612-FBB4-0CAC-1BA2DE7A9B5A}"/>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5" name="Footer Placeholder 4">
            <a:extLst>
              <a:ext uri="{FF2B5EF4-FFF2-40B4-BE49-F238E27FC236}">
                <a16:creationId xmlns:a16="http://schemas.microsoft.com/office/drawing/2014/main" id="{71EF3885-516C-A0EC-5FC8-14397F2EC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A3C3A-2F8B-45D0-64FB-1C68CCA7C4F8}"/>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3541293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FA7D-53E3-EEE4-05F7-75CD806CAC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5BF42C-F257-29D3-E5B3-F59E7C8D99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DDE7F7-252F-452B-CA10-4D89FE75B824}"/>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5" name="Footer Placeholder 4">
            <a:extLst>
              <a:ext uri="{FF2B5EF4-FFF2-40B4-BE49-F238E27FC236}">
                <a16:creationId xmlns:a16="http://schemas.microsoft.com/office/drawing/2014/main" id="{6D120A19-E548-6A77-0A82-DC22E1ED5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BC0CB-E384-274F-7D36-11AE263CECB6}"/>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4168087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FB2F-8D58-E04F-E426-1312074D44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4D7680-154C-8BA0-0BBD-04EEF3457C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C56684-CED7-7537-0C9B-C8BE4A52E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33A7C4-8FC5-97E7-F728-9FEA1A27A36B}"/>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6" name="Footer Placeholder 5">
            <a:extLst>
              <a:ext uri="{FF2B5EF4-FFF2-40B4-BE49-F238E27FC236}">
                <a16:creationId xmlns:a16="http://schemas.microsoft.com/office/drawing/2014/main" id="{C08E77A5-359A-A923-0A51-D67B8BC7B3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160B20-51EC-2686-4E7A-84CDD10EB895}"/>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1367177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A2E17-05C9-F1F0-D5EB-6A8F98D953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D1AEA6-5872-21D4-E8D5-0F732843C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FD07E1-A355-543A-185B-F4AFA0C895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121B0D-0512-E3EB-22CF-8D5D7DA1EB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0B6828-A458-93B6-1C14-F1A1CA031E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CC7EE-297D-EE77-96EB-35CCBDA37F33}"/>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8" name="Footer Placeholder 7">
            <a:extLst>
              <a:ext uri="{FF2B5EF4-FFF2-40B4-BE49-F238E27FC236}">
                <a16:creationId xmlns:a16="http://schemas.microsoft.com/office/drawing/2014/main" id="{336DBBE3-8192-0E6A-3047-44FC947ECA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3E108-59D6-F80E-6597-C66D698D4766}"/>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152442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6188-852F-2009-704F-5334D7363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71F4A-522A-B378-EFE3-4E07D4F79274}"/>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4" name="Footer Placeholder 3">
            <a:extLst>
              <a:ext uri="{FF2B5EF4-FFF2-40B4-BE49-F238E27FC236}">
                <a16:creationId xmlns:a16="http://schemas.microsoft.com/office/drawing/2014/main" id="{41A9C459-3469-B0B1-01CD-271E390B40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CC3105-C146-8A99-3D2E-18354E30FE25}"/>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11965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1AC81F-1C45-2EEE-5FD1-03FA5888BCAB}"/>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3" name="Footer Placeholder 2">
            <a:extLst>
              <a:ext uri="{FF2B5EF4-FFF2-40B4-BE49-F238E27FC236}">
                <a16:creationId xmlns:a16="http://schemas.microsoft.com/office/drawing/2014/main" id="{0840D66D-DB7B-8EEC-0C64-0DEF084312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6F9573-2590-F93C-03FD-1FF31FB64F4D}"/>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1629380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52065-B055-E7D9-D3C2-7F2869427A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28BA55-A130-5709-6083-79C70CB23C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63B056-AF53-76FF-EFC0-1E8EB9239F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FDAF6C-8E99-D824-F16E-92237D2C3A30}"/>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6" name="Footer Placeholder 5">
            <a:extLst>
              <a:ext uri="{FF2B5EF4-FFF2-40B4-BE49-F238E27FC236}">
                <a16:creationId xmlns:a16="http://schemas.microsoft.com/office/drawing/2014/main" id="{33F1AE4A-052C-30E6-4D21-AE5E723419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4D9A35-2EFC-5C8C-EF8C-27A89146F3C6}"/>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256821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4DB8-ABAE-01D5-BA2F-01E65D98B1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966950-FEBE-232F-C26F-FCF711F018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AA01AF-7674-CB17-8C3F-DA2DBE317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596E42-1A72-9EBB-3087-A830BBEACABA}"/>
              </a:ext>
            </a:extLst>
          </p:cNvPr>
          <p:cNvSpPr>
            <a:spLocks noGrp="1"/>
          </p:cNvSpPr>
          <p:nvPr>
            <p:ph type="dt" sz="half" idx="10"/>
          </p:nvPr>
        </p:nvSpPr>
        <p:spPr/>
        <p:txBody>
          <a:bodyPr/>
          <a:lstStyle/>
          <a:p>
            <a:fld id="{ACC6F043-7C39-4013-8D47-ADC13B3392E8}" type="datetimeFigureOut">
              <a:rPr lang="en-US" smtClean="0"/>
              <a:t>11/25/2022</a:t>
            </a:fld>
            <a:endParaRPr lang="en-US"/>
          </a:p>
        </p:txBody>
      </p:sp>
      <p:sp>
        <p:nvSpPr>
          <p:cNvPr id="6" name="Footer Placeholder 5">
            <a:extLst>
              <a:ext uri="{FF2B5EF4-FFF2-40B4-BE49-F238E27FC236}">
                <a16:creationId xmlns:a16="http://schemas.microsoft.com/office/drawing/2014/main" id="{F2E324FD-39C5-EA8D-3EFB-12042CE972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4B303-1380-5058-E052-6B883AF46E6D}"/>
              </a:ext>
            </a:extLst>
          </p:cNvPr>
          <p:cNvSpPr>
            <a:spLocks noGrp="1"/>
          </p:cNvSpPr>
          <p:nvPr>
            <p:ph type="sldNum" sz="quarter" idx="12"/>
          </p:nvPr>
        </p:nvSpPr>
        <p:spPr/>
        <p:txBody>
          <a:bodyPr/>
          <a:lstStyle/>
          <a:p>
            <a:fld id="{4DF24831-9CE6-46B2-BDAE-005CB32D5F42}" type="slidenum">
              <a:rPr lang="en-US" smtClean="0"/>
              <a:t>‹#›</a:t>
            </a:fld>
            <a:endParaRPr lang="en-US"/>
          </a:p>
        </p:txBody>
      </p:sp>
    </p:spTree>
    <p:extLst>
      <p:ext uri="{BB962C8B-B14F-4D97-AF65-F5344CB8AC3E}">
        <p14:creationId xmlns:p14="http://schemas.microsoft.com/office/powerpoint/2010/main" val="2211756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BBEC1B-035F-FCDE-07AC-AA64A2290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86D685-AB12-03D7-CC9D-634A4F700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9F45B-7B1A-B395-6F84-DD7B279D2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6F043-7C39-4013-8D47-ADC13B3392E8}" type="datetimeFigureOut">
              <a:rPr lang="en-US" smtClean="0"/>
              <a:t>11/25/2022</a:t>
            </a:fld>
            <a:endParaRPr lang="en-US"/>
          </a:p>
        </p:txBody>
      </p:sp>
      <p:sp>
        <p:nvSpPr>
          <p:cNvPr id="5" name="Footer Placeholder 4">
            <a:extLst>
              <a:ext uri="{FF2B5EF4-FFF2-40B4-BE49-F238E27FC236}">
                <a16:creationId xmlns:a16="http://schemas.microsoft.com/office/drawing/2014/main" id="{21D97FB0-7123-C3E3-24C2-35C7BD565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E6603C-F75C-5D4A-A648-BB4C0552D5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F24831-9CE6-46B2-BDAE-005CB32D5F42}" type="slidenum">
              <a:rPr lang="en-US" smtClean="0"/>
              <a:t>‹#›</a:t>
            </a:fld>
            <a:endParaRPr lang="en-US"/>
          </a:p>
        </p:txBody>
      </p:sp>
    </p:spTree>
    <p:extLst>
      <p:ext uri="{BB962C8B-B14F-4D97-AF65-F5344CB8AC3E}">
        <p14:creationId xmlns:p14="http://schemas.microsoft.com/office/powerpoint/2010/main" val="89822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C9238C-F9A5-3E35-5052-5C3E0C9EE5D7}"/>
              </a:ext>
            </a:extLst>
          </p:cNvPr>
          <p:cNvSpPr>
            <a:spLocks noGrp="1"/>
          </p:cNvSpPr>
          <p:nvPr>
            <p:ph type="subTitle" idx="1"/>
          </p:nvPr>
        </p:nvSpPr>
        <p:spPr>
          <a:xfrm>
            <a:off x="1524000" y="825623"/>
            <a:ext cx="9144000" cy="5222752"/>
          </a:xfrm>
        </p:spPr>
        <p:txBody>
          <a:bodyPr>
            <a:normAutofit/>
          </a:bodyPr>
          <a:lstStyle/>
          <a:p>
            <a:pPr algn="just"/>
            <a:r>
              <a:rPr lang="en-US" b="0" i="0" dirty="0">
                <a:solidFill>
                  <a:srgbClr val="610B38"/>
                </a:solidFill>
                <a:effectLst/>
                <a:latin typeface="erdana"/>
              </a:rPr>
              <a:t>S3-101</a:t>
            </a:r>
          </a:p>
          <a:p>
            <a:pPr algn="just">
              <a:buFont typeface="Arial" panose="020B0604020202020204" pitchFamily="34" charset="0"/>
              <a:buChar char="•"/>
            </a:pPr>
            <a:r>
              <a:rPr lang="en-US" sz="3600" b="0" i="0" dirty="0">
                <a:solidFill>
                  <a:srgbClr val="000000"/>
                </a:solidFill>
                <a:effectLst/>
                <a:latin typeface="inter-regular"/>
              </a:rPr>
              <a:t>S3 is one of the first services that has been produced by </a:t>
            </a:r>
            <a:r>
              <a:rPr lang="en-US" sz="3600" b="0" i="0" dirty="0" err="1">
                <a:solidFill>
                  <a:srgbClr val="000000"/>
                </a:solidFill>
                <a:effectLst/>
                <a:latin typeface="inter-regular"/>
              </a:rPr>
              <a:t>aws</a:t>
            </a:r>
            <a:r>
              <a:rPr lang="en-US" sz="3600" b="0" i="0" dirty="0">
                <a:solidFill>
                  <a:srgbClr val="000000"/>
                </a:solidFill>
                <a:effectLst/>
                <a:latin typeface="inter-regular"/>
              </a:rPr>
              <a:t>.</a:t>
            </a:r>
          </a:p>
          <a:p>
            <a:pPr algn="just">
              <a:buFont typeface="Arial" panose="020B0604020202020204" pitchFamily="34" charset="0"/>
              <a:buChar char="•"/>
            </a:pPr>
            <a:r>
              <a:rPr lang="en-US" sz="3600" b="0" i="0" dirty="0">
                <a:solidFill>
                  <a:srgbClr val="000000"/>
                </a:solidFill>
                <a:effectLst/>
                <a:latin typeface="inter-regular"/>
              </a:rPr>
              <a:t>S3 stands for Simple Storage Service.</a:t>
            </a:r>
          </a:p>
          <a:p>
            <a:pPr algn="just">
              <a:buFont typeface="Arial" panose="020B0604020202020204" pitchFamily="34" charset="0"/>
              <a:buChar char="•"/>
            </a:pPr>
            <a:r>
              <a:rPr lang="en-US" sz="3600" b="0" i="0" dirty="0">
                <a:solidFill>
                  <a:srgbClr val="000000"/>
                </a:solidFill>
                <a:effectLst/>
                <a:latin typeface="inter-regular"/>
              </a:rPr>
              <a:t>S3 provides developers and IT teams with secure, durable, highly scalable object storage.</a:t>
            </a:r>
          </a:p>
          <a:p>
            <a:pPr algn="just">
              <a:buFont typeface="Arial" panose="020B0604020202020204" pitchFamily="34" charset="0"/>
              <a:buChar char="•"/>
            </a:pPr>
            <a:r>
              <a:rPr lang="en-US" sz="3600" b="0" i="0" dirty="0">
                <a:solidFill>
                  <a:srgbClr val="000000"/>
                </a:solidFill>
                <a:effectLst/>
                <a:latin typeface="inter-regular"/>
              </a:rPr>
              <a:t>It is easy to use with a simple web services interface to store and retrieve any amount of data from anywhere on the web.</a:t>
            </a:r>
          </a:p>
          <a:p>
            <a:endParaRPr lang="en-US" dirty="0"/>
          </a:p>
        </p:txBody>
      </p:sp>
    </p:spTree>
    <p:extLst>
      <p:ext uri="{BB962C8B-B14F-4D97-AF65-F5344CB8AC3E}">
        <p14:creationId xmlns:p14="http://schemas.microsoft.com/office/powerpoint/2010/main" val="114331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2E18C-6697-F9ED-49C6-5AF75FCACEE4}"/>
              </a:ext>
            </a:extLst>
          </p:cNvPr>
          <p:cNvSpPr>
            <a:spLocks noGrp="1"/>
          </p:cNvSpPr>
          <p:nvPr>
            <p:ph type="title"/>
          </p:nvPr>
        </p:nvSpPr>
        <p:spPr>
          <a:xfrm>
            <a:off x="630936" y="639520"/>
            <a:ext cx="3429000" cy="1719072"/>
          </a:xfrm>
        </p:spPr>
        <p:txBody>
          <a:bodyPr anchor="b">
            <a:normAutofit fontScale="90000"/>
          </a:bodyPr>
          <a:lstStyle/>
          <a:p>
            <a:r>
              <a:rPr kumimoji="0" lang="en-US" altLang="en-US" sz="5400" b="0" i="0" u="none" strike="noStrike" cap="none" normalizeH="0" baseline="0" dirty="0">
                <a:ln>
                  <a:noFill/>
                </a:ln>
                <a:effectLst/>
                <a:latin typeface="erdana"/>
              </a:rPr>
              <a:t>AWS Storage Classes</a:t>
            </a:r>
            <a:endParaRPr lang="en-US" sz="5400" dirty="0"/>
          </a:p>
        </p:txBody>
      </p:sp>
      <p:sp>
        <p:nvSpPr>
          <p:cNvPr id="512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AA07A25-26A1-0C0D-5100-B13E87E487F6}"/>
              </a:ext>
            </a:extLst>
          </p:cNvPr>
          <p:cNvSpPr>
            <a:spLocks noGrp="1"/>
          </p:cNvSpPr>
          <p:nvPr>
            <p:ph idx="1"/>
          </p:nvPr>
        </p:nvSpPr>
        <p:spPr>
          <a:xfrm>
            <a:off x="630936" y="2807208"/>
            <a:ext cx="3429000" cy="3410712"/>
          </a:xfrm>
        </p:spPr>
        <p:txBody>
          <a:bodyPr anchor="t">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700" b="0" i="0" u="none" strike="noStrike" cap="none" normalizeH="0" baseline="0" dirty="0">
                <a:ln>
                  <a:noFill/>
                </a:ln>
                <a:effectLst/>
              </a:rPr>
              <a:t>       </a:t>
            </a:r>
            <a:endParaRPr kumimoji="0" lang="en-US" altLang="en-US"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inter-regular"/>
              </a:rPr>
              <a:t>S3 storage classes are used to assist the concurrent loss of data in one or two facilities.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inter-regular"/>
              </a:rPr>
              <a:t>S3 storage classes maintain the integrity of the data using checksums.</a:t>
            </a:r>
          </a:p>
          <a:p>
            <a:pPr marL="0" marR="0" lvl="0" indent="0" defTabSz="914400" rtl="0" eaLnBrk="0" fontAlgn="base" latinLnBrk="0" hangingPunct="0">
              <a:spcBef>
                <a:spcPct val="0"/>
              </a:spcBef>
              <a:spcAft>
                <a:spcPts val="600"/>
              </a:spcAft>
              <a:buClrTx/>
              <a:buSzTx/>
              <a:buFontTx/>
              <a:buChar char="•"/>
              <a:tabLst/>
            </a:pPr>
            <a:r>
              <a:rPr kumimoji="0" lang="en-US" altLang="en-US" sz="1700" b="0" i="0" u="none" strike="noStrike" cap="none" normalizeH="0" baseline="0" dirty="0">
                <a:ln>
                  <a:noFill/>
                </a:ln>
                <a:effectLst/>
                <a:latin typeface="inter-regular"/>
              </a:rPr>
              <a:t>S3 provides lifecycle management for the automatic migration of objects for cost savings.</a:t>
            </a:r>
          </a:p>
          <a:p>
            <a:pPr marL="0" marR="0" lvl="0" indent="0" defTabSz="914400" rtl="0" eaLnBrk="0" fontAlgn="base" latinLnBrk="0" hangingPunct="0">
              <a:spcBef>
                <a:spcPct val="0"/>
              </a:spcBef>
              <a:spcAft>
                <a:spcPts val="600"/>
              </a:spcAft>
              <a:buClrTx/>
              <a:buSzTx/>
              <a:buFontTx/>
              <a:buNone/>
              <a:tabLst/>
            </a:pPr>
            <a:endParaRPr kumimoji="0" lang="en-US" altLang="en-US" sz="1700" b="0" i="0" u="none" strike="noStrike" cap="none" normalizeH="0" baseline="0" dirty="0">
              <a:ln>
                <a:noFill/>
              </a:ln>
              <a:effectLst/>
              <a:latin typeface="Arial" panose="020B0604020202020204" pitchFamily="34" charset="0"/>
            </a:endParaRPr>
          </a:p>
        </p:txBody>
      </p:sp>
      <p:pic>
        <p:nvPicPr>
          <p:cNvPr id="5122" name="Picture 2" descr="AWS Storage Classes">
            <a:extLst>
              <a:ext uri="{FF2B5EF4-FFF2-40B4-BE49-F238E27FC236}">
                <a16:creationId xmlns:a16="http://schemas.microsoft.com/office/drawing/2014/main" id="{A3103AF2-2FB4-BED1-7231-1294B0E43C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840105"/>
            <a:ext cx="6903720" cy="5177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13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CA73B-7C45-BF83-260B-D7687CA4D5CA}"/>
              </a:ext>
            </a:extLst>
          </p:cNvPr>
          <p:cNvSpPr>
            <a:spLocks noGrp="1"/>
          </p:cNvSpPr>
          <p:nvPr>
            <p:ph idx="1"/>
          </p:nvPr>
        </p:nvSpPr>
        <p:spPr>
          <a:xfrm>
            <a:off x="838200" y="674703"/>
            <a:ext cx="10515600" cy="5502260"/>
          </a:xfrm>
        </p:spPr>
        <p:txBody>
          <a:bodyPr>
            <a:normAutofit fontScale="92500" lnSpcReduction="10000"/>
          </a:bodyPr>
          <a:lstStyle/>
          <a:p>
            <a:pPr algn="just"/>
            <a:r>
              <a:rPr lang="en-US" b="1" i="0" dirty="0">
                <a:solidFill>
                  <a:srgbClr val="333333"/>
                </a:solidFill>
                <a:effectLst/>
                <a:latin typeface="inter-bold"/>
              </a:rPr>
              <a:t>S3 contains four types of storage classes:</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S3 Standard</a:t>
            </a:r>
          </a:p>
          <a:p>
            <a:pPr algn="just">
              <a:buFont typeface="Arial" panose="020B0604020202020204" pitchFamily="34" charset="0"/>
              <a:buChar char="•"/>
            </a:pPr>
            <a:r>
              <a:rPr lang="en-US" b="0" i="0" dirty="0">
                <a:solidFill>
                  <a:srgbClr val="000000"/>
                </a:solidFill>
                <a:effectLst/>
                <a:latin typeface="inter-regular"/>
              </a:rPr>
              <a:t>S3 Standard IA</a:t>
            </a:r>
          </a:p>
          <a:p>
            <a:pPr algn="just">
              <a:buFont typeface="Arial" panose="020B0604020202020204" pitchFamily="34" charset="0"/>
              <a:buChar char="•"/>
            </a:pPr>
            <a:r>
              <a:rPr lang="en-US" b="0" i="0" dirty="0">
                <a:solidFill>
                  <a:srgbClr val="000000"/>
                </a:solidFill>
                <a:effectLst/>
                <a:latin typeface="inter-regular"/>
              </a:rPr>
              <a:t>S3 one zone-infrequent access</a:t>
            </a:r>
          </a:p>
          <a:p>
            <a:pPr algn="just">
              <a:buFont typeface="Arial" panose="020B0604020202020204" pitchFamily="34" charset="0"/>
              <a:buChar char="•"/>
            </a:pPr>
            <a:r>
              <a:rPr lang="en-US" b="0" i="0" dirty="0">
                <a:solidFill>
                  <a:srgbClr val="000000"/>
                </a:solidFill>
                <a:effectLst/>
                <a:latin typeface="inter-regular"/>
              </a:rPr>
              <a:t>S3 Glacier</a:t>
            </a:r>
          </a:p>
          <a:p>
            <a:pPr algn="just"/>
            <a:r>
              <a:rPr lang="en-US" b="0" i="0" dirty="0">
                <a:solidFill>
                  <a:srgbClr val="610B4B"/>
                </a:solidFill>
                <a:effectLst/>
                <a:latin typeface="erdana"/>
              </a:rPr>
              <a:t>S3 Standard</a:t>
            </a:r>
          </a:p>
          <a:p>
            <a:pPr algn="just">
              <a:buFont typeface="Arial" panose="020B0604020202020204" pitchFamily="34" charset="0"/>
              <a:buChar char="•"/>
            </a:pPr>
            <a:r>
              <a:rPr lang="en-US" b="0" i="0" dirty="0">
                <a:solidFill>
                  <a:srgbClr val="000000"/>
                </a:solidFill>
                <a:effectLst/>
                <a:latin typeface="inter-regular"/>
              </a:rPr>
              <a:t>Standard storage class stores the data redundantly across multiple devices in multiple facilities.</a:t>
            </a:r>
          </a:p>
          <a:p>
            <a:pPr algn="just">
              <a:buFont typeface="Arial" panose="020B0604020202020204" pitchFamily="34" charset="0"/>
              <a:buChar char="•"/>
            </a:pPr>
            <a:r>
              <a:rPr lang="en-US" b="0" i="0" dirty="0">
                <a:solidFill>
                  <a:srgbClr val="000000"/>
                </a:solidFill>
                <a:effectLst/>
                <a:latin typeface="inter-regular"/>
              </a:rPr>
              <a:t>It is designed to sustain the loss of 2 facilities concurrently.</a:t>
            </a:r>
          </a:p>
          <a:p>
            <a:pPr algn="just">
              <a:buFont typeface="Arial" panose="020B0604020202020204" pitchFamily="34" charset="0"/>
              <a:buChar char="•"/>
            </a:pPr>
            <a:r>
              <a:rPr lang="en-US" b="0" i="0" dirty="0">
                <a:solidFill>
                  <a:srgbClr val="000000"/>
                </a:solidFill>
                <a:effectLst/>
                <a:latin typeface="inter-regular"/>
              </a:rPr>
              <a:t>Standard is a default storage class if none of the storage class is specified during upload.</a:t>
            </a:r>
          </a:p>
          <a:p>
            <a:pPr algn="just">
              <a:buFont typeface="Arial" panose="020B0604020202020204" pitchFamily="34" charset="0"/>
              <a:buChar char="•"/>
            </a:pPr>
            <a:r>
              <a:rPr lang="en-US" b="0" i="0" dirty="0">
                <a:solidFill>
                  <a:srgbClr val="000000"/>
                </a:solidFill>
                <a:effectLst/>
                <a:latin typeface="inter-regular"/>
              </a:rPr>
              <a:t>It provides low latency and high throughput performance.</a:t>
            </a:r>
          </a:p>
          <a:p>
            <a:pPr algn="just">
              <a:buFont typeface="Arial" panose="020B0604020202020204" pitchFamily="34" charset="0"/>
              <a:buChar char="•"/>
            </a:pPr>
            <a:r>
              <a:rPr lang="en-US" b="0" i="0" dirty="0">
                <a:solidFill>
                  <a:srgbClr val="000000"/>
                </a:solidFill>
                <a:effectLst/>
                <a:latin typeface="inter-regular"/>
              </a:rPr>
              <a:t>It designed for 99.99% availability and 99.999999999% durability</a:t>
            </a:r>
          </a:p>
          <a:p>
            <a:endParaRPr lang="en-US" dirty="0"/>
          </a:p>
        </p:txBody>
      </p:sp>
    </p:spTree>
    <p:extLst>
      <p:ext uri="{BB962C8B-B14F-4D97-AF65-F5344CB8AC3E}">
        <p14:creationId xmlns:p14="http://schemas.microsoft.com/office/powerpoint/2010/main" val="4086680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BF622-4468-6B22-829F-EFB444F4E66D}"/>
              </a:ext>
            </a:extLst>
          </p:cNvPr>
          <p:cNvSpPr>
            <a:spLocks noGrp="1"/>
          </p:cNvSpPr>
          <p:nvPr>
            <p:ph idx="1"/>
          </p:nvPr>
        </p:nvSpPr>
        <p:spPr>
          <a:xfrm>
            <a:off x="838200" y="727969"/>
            <a:ext cx="10515600" cy="5448994"/>
          </a:xfrm>
        </p:spPr>
        <p:txBody>
          <a:bodyPr>
            <a:normAutofit/>
          </a:bodyPr>
          <a:lstStyle/>
          <a:p>
            <a:pPr algn="just"/>
            <a:r>
              <a:rPr lang="en-US" b="0" i="0" dirty="0">
                <a:solidFill>
                  <a:srgbClr val="610B4B"/>
                </a:solidFill>
                <a:effectLst/>
                <a:latin typeface="erdana"/>
              </a:rPr>
              <a:t>S3 Standard IA</a:t>
            </a:r>
          </a:p>
          <a:p>
            <a:pPr algn="just">
              <a:buFont typeface="Arial" panose="020B0604020202020204" pitchFamily="34" charset="0"/>
              <a:buChar char="•"/>
            </a:pPr>
            <a:r>
              <a:rPr lang="en-US" b="0" i="0" dirty="0">
                <a:solidFill>
                  <a:srgbClr val="000000"/>
                </a:solidFill>
                <a:effectLst/>
                <a:latin typeface="inter-regular"/>
              </a:rPr>
              <a:t>IA stands for infrequently accessed.</a:t>
            </a:r>
          </a:p>
          <a:p>
            <a:pPr algn="just">
              <a:buFont typeface="Arial" panose="020B0604020202020204" pitchFamily="34" charset="0"/>
              <a:buChar char="•"/>
            </a:pPr>
            <a:r>
              <a:rPr lang="en-US" b="0" i="0" dirty="0">
                <a:solidFill>
                  <a:srgbClr val="000000"/>
                </a:solidFill>
                <a:effectLst/>
                <a:latin typeface="inter-regular"/>
              </a:rPr>
              <a:t>Standard IA storage class is used when data is accessed less frequently but requires rapid access when needed.</a:t>
            </a:r>
          </a:p>
          <a:p>
            <a:pPr algn="just">
              <a:buFont typeface="Arial" panose="020B0604020202020204" pitchFamily="34" charset="0"/>
              <a:buChar char="•"/>
            </a:pPr>
            <a:r>
              <a:rPr lang="en-US" b="0" i="0" dirty="0">
                <a:solidFill>
                  <a:srgbClr val="000000"/>
                </a:solidFill>
                <a:effectLst/>
                <a:latin typeface="inter-regular"/>
              </a:rPr>
              <a:t>It has a lower fee than S3, but you will be charged for a retrieval fee.</a:t>
            </a:r>
          </a:p>
          <a:p>
            <a:pPr algn="just">
              <a:buFont typeface="Arial" panose="020B0604020202020204" pitchFamily="34" charset="0"/>
              <a:buChar char="•"/>
            </a:pPr>
            <a:r>
              <a:rPr lang="en-US" b="0" i="0" dirty="0">
                <a:solidFill>
                  <a:srgbClr val="000000"/>
                </a:solidFill>
                <a:effectLst/>
                <a:latin typeface="inter-regular"/>
              </a:rPr>
              <a:t>It is designed to sustain the loss of 2 facilities concurrently.</a:t>
            </a:r>
          </a:p>
          <a:p>
            <a:pPr algn="just">
              <a:buFont typeface="Arial" panose="020B0604020202020204" pitchFamily="34" charset="0"/>
              <a:buChar char="•"/>
            </a:pPr>
            <a:r>
              <a:rPr lang="en-US" b="0" i="0" dirty="0">
                <a:solidFill>
                  <a:srgbClr val="000000"/>
                </a:solidFill>
                <a:effectLst/>
                <a:latin typeface="inter-regular"/>
              </a:rPr>
              <a:t>It is mainly used for larger objects greater than 128 KB kept for </a:t>
            </a:r>
            <a:r>
              <a:rPr lang="en-US" b="0" i="0" dirty="0" err="1">
                <a:solidFill>
                  <a:srgbClr val="000000"/>
                </a:solidFill>
                <a:effectLst/>
                <a:latin typeface="inter-regular"/>
              </a:rPr>
              <a:t>atleast</a:t>
            </a:r>
            <a:r>
              <a:rPr lang="en-US" b="0" i="0" dirty="0">
                <a:solidFill>
                  <a:srgbClr val="000000"/>
                </a:solidFill>
                <a:effectLst/>
                <a:latin typeface="inter-regular"/>
              </a:rPr>
              <a:t> 30 days.</a:t>
            </a:r>
          </a:p>
          <a:p>
            <a:pPr algn="just">
              <a:buFont typeface="Arial" panose="020B0604020202020204" pitchFamily="34" charset="0"/>
              <a:buChar char="•"/>
            </a:pPr>
            <a:r>
              <a:rPr lang="en-US" b="0" i="0" dirty="0">
                <a:solidFill>
                  <a:srgbClr val="000000"/>
                </a:solidFill>
                <a:effectLst/>
                <a:latin typeface="inter-regular"/>
              </a:rPr>
              <a:t>It provides low latency and high throughput performance.</a:t>
            </a:r>
          </a:p>
          <a:p>
            <a:pPr algn="just">
              <a:buFont typeface="Arial" panose="020B0604020202020204" pitchFamily="34" charset="0"/>
              <a:buChar char="•"/>
            </a:pPr>
            <a:r>
              <a:rPr lang="en-US" b="0" i="0" dirty="0">
                <a:solidFill>
                  <a:srgbClr val="000000"/>
                </a:solidFill>
                <a:effectLst/>
                <a:latin typeface="inter-regular"/>
              </a:rPr>
              <a:t>It designed for 99.99% availability and 99.999999999% durability</a:t>
            </a:r>
          </a:p>
          <a:p>
            <a:endParaRPr lang="en-US" dirty="0"/>
          </a:p>
        </p:txBody>
      </p:sp>
    </p:spTree>
    <p:extLst>
      <p:ext uri="{BB962C8B-B14F-4D97-AF65-F5344CB8AC3E}">
        <p14:creationId xmlns:p14="http://schemas.microsoft.com/office/powerpoint/2010/main" val="397572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7F185E-0828-7A9B-5AF4-0BA2596D25A6}"/>
              </a:ext>
            </a:extLst>
          </p:cNvPr>
          <p:cNvSpPr>
            <a:spLocks noGrp="1"/>
          </p:cNvSpPr>
          <p:nvPr>
            <p:ph idx="1"/>
          </p:nvPr>
        </p:nvSpPr>
        <p:spPr>
          <a:xfrm>
            <a:off x="838200" y="621438"/>
            <a:ext cx="10515600" cy="5555526"/>
          </a:xfrm>
        </p:spPr>
        <p:txBody>
          <a:bodyPr>
            <a:normAutofit fontScale="62500" lnSpcReduction="20000"/>
          </a:bodyPr>
          <a:lstStyle/>
          <a:p>
            <a:pPr algn="just"/>
            <a:r>
              <a:rPr lang="en-US" sz="3200" b="0" i="0" dirty="0">
                <a:solidFill>
                  <a:srgbClr val="610B38"/>
                </a:solidFill>
                <a:effectLst/>
                <a:latin typeface="erdana"/>
              </a:rPr>
              <a:t>S3 one zone-infrequent access</a:t>
            </a:r>
          </a:p>
          <a:p>
            <a:pPr algn="just">
              <a:buFont typeface="Arial" panose="020B0604020202020204" pitchFamily="34" charset="0"/>
              <a:buChar char="•"/>
            </a:pPr>
            <a:r>
              <a:rPr lang="en-US" sz="3200" b="0" i="0" dirty="0">
                <a:solidFill>
                  <a:srgbClr val="000000"/>
                </a:solidFill>
                <a:effectLst/>
                <a:latin typeface="inter-regular"/>
              </a:rPr>
              <a:t>S3 one zone-infrequent access storage class is used when data is accessed less frequently but requires rapid access when needed.</a:t>
            </a:r>
          </a:p>
          <a:p>
            <a:pPr algn="just">
              <a:buFont typeface="Arial" panose="020B0604020202020204" pitchFamily="34" charset="0"/>
              <a:buChar char="•"/>
            </a:pPr>
            <a:r>
              <a:rPr lang="en-US" sz="3200" b="0" i="0" dirty="0">
                <a:solidFill>
                  <a:srgbClr val="000000"/>
                </a:solidFill>
                <a:effectLst/>
                <a:latin typeface="inter-regular"/>
              </a:rPr>
              <a:t>It stores the data in a single availability zone while other storage classes store the data in a minimum of three availability zones. Due to this reason, its cost is 20% less than Standard IA storage class.</a:t>
            </a:r>
          </a:p>
          <a:p>
            <a:pPr algn="just">
              <a:buFont typeface="Arial" panose="020B0604020202020204" pitchFamily="34" charset="0"/>
              <a:buChar char="•"/>
            </a:pPr>
            <a:r>
              <a:rPr lang="en-US" sz="3200" b="0" i="0" dirty="0">
                <a:solidFill>
                  <a:srgbClr val="000000"/>
                </a:solidFill>
                <a:effectLst/>
                <a:latin typeface="inter-regular"/>
              </a:rPr>
              <a:t>It is an optimal choice for the less frequently accessed data but does not require the availability of Standard or Standard IA storage class.</a:t>
            </a:r>
          </a:p>
          <a:p>
            <a:pPr algn="just">
              <a:buFont typeface="Arial" panose="020B0604020202020204" pitchFamily="34" charset="0"/>
              <a:buChar char="•"/>
            </a:pPr>
            <a:r>
              <a:rPr lang="en-US" sz="3200" b="0" i="0" dirty="0">
                <a:solidFill>
                  <a:srgbClr val="000000"/>
                </a:solidFill>
                <a:effectLst/>
                <a:latin typeface="inter-regular"/>
              </a:rPr>
              <a:t>It is a good choice for storing the backup data.</a:t>
            </a:r>
          </a:p>
          <a:p>
            <a:pPr algn="just">
              <a:buFont typeface="Arial" panose="020B0604020202020204" pitchFamily="34" charset="0"/>
              <a:buChar char="•"/>
            </a:pPr>
            <a:r>
              <a:rPr lang="en-US" sz="3200" b="0" i="0" dirty="0">
                <a:solidFill>
                  <a:srgbClr val="000000"/>
                </a:solidFill>
                <a:effectLst/>
                <a:latin typeface="inter-regular"/>
              </a:rPr>
              <a:t>It is cost-effective storage which is replicated from other AWS region using S3 Cross Region replication.</a:t>
            </a:r>
          </a:p>
          <a:p>
            <a:pPr algn="just">
              <a:buFont typeface="Arial" panose="020B0604020202020204" pitchFamily="34" charset="0"/>
              <a:buChar char="•"/>
            </a:pPr>
            <a:r>
              <a:rPr lang="en-US" sz="3200" b="0" i="0" dirty="0">
                <a:solidFill>
                  <a:srgbClr val="000000"/>
                </a:solidFill>
                <a:effectLst/>
                <a:latin typeface="inter-regular"/>
              </a:rPr>
              <a:t>It has the same durability, high performance, and low latency, with a low storage price and low retrieval fee.</a:t>
            </a:r>
          </a:p>
          <a:p>
            <a:pPr algn="just">
              <a:buFont typeface="Arial" panose="020B0604020202020204" pitchFamily="34" charset="0"/>
              <a:buChar char="•"/>
            </a:pPr>
            <a:r>
              <a:rPr lang="en-US" sz="3200" b="0" i="0" dirty="0">
                <a:solidFill>
                  <a:srgbClr val="000000"/>
                </a:solidFill>
                <a:effectLst/>
                <a:latin typeface="inter-regular"/>
              </a:rPr>
              <a:t>It designed for 99.5% availability and 99.999999999% durability of objects in a single availability zone.</a:t>
            </a:r>
          </a:p>
          <a:p>
            <a:pPr algn="just">
              <a:buFont typeface="Arial" panose="020B0604020202020204" pitchFamily="34" charset="0"/>
              <a:buChar char="•"/>
            </a:pPr>
            <a:r>
              <a:rPr lang="en-US" sz="3200" b="0" i="0" dirty="0">
                <a:solidFill>
                  <a:srgbClr val="000000"/>
                </a:solidFill>
                <a:effectLst/>
                <a:latin typeface="inter-regular"/>
              </a:rPr>
              <a:t>It provides lifecycle management for the automatic migration of objects to other S3 storage classes.</a:t>
            </a:r>
          </a:p>
          <a:p>
            <a:pPr algn="just">
              <a:buFont typeface="Arial" panose="020B0604020202020204" pitchFamily="34" charset="0"/>
              <a:buChar char="•"/>
            </a:pPr>
            <a:r>
              <a:rPr lang="en-US" sz="3200" b="0" i="0" dirty="0">
                <a:solidFill>
                  <a:srgbClr val="000000"/>
                </a:solidFill>
                <a:effectLst/>
                <a:latin typeface="inter-regular"/>
              </a:rPr>
              <a:t>The data can be lost at the time of the destruction of an availability zone as it stores the data in a single availability zone.</a:t>
            </a:r>
          </a:p>
          <a:p>
            <a:endParaRPr lang="en-US" dirty="0"/>
          </a:p>
        </p:txBody>
      </p:sp>
    </p:spTree>
    <p:extLst>
      <p:ext uri="{BB962C8B-B14F-4D97-AF65-F5344CB8AC3E}">
        <p14:creationId xmlns:p14="http://schemas.microsoft.com/office/powerpoint/2010/main" val="161919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744766-9B9D-AF7A-1A24-D0EBF57AE818}"/>
              </a:ext>
            </a:extLst>
          </p:cNvPr>
          <p:cNvSpPr>
            <a:spLocks noGrp="1"/>
          </p:cNvSpPr>
          <p:nvPr>
            <p:ph idx="1"/>
          </p:nvPr>
        </p:nvSpPr>
        <p:spPr>
          <a:xfrm>
            <a:off x="838200" y="843379"/>
            <a:ext cx="10515600" cy="5333584"/>
          </a:xfrm>
        </p:spPr>
        <p:txBody>
          <a:bodyPr>
            <a:normAutofit lnSpcReduction="10000"/>
          </a:bodyPr>
          <a:lstStyle/>
          <a:p>
            <a:pPr algn="just"/>
            <a:r>
              <a:rPr lang="en-US" b="0" i="0" dirty="0">
                <a:solidFill>
                  <a:srgbClr val="610B4B"/>
                </a:solidFill>
                <a:effectLst/>
                <a:latin typeface="erdana"/>
              </a:rPr>
              <a:t>S3 Glacier</a:t>
            </a:r>
          </a:p>
          <a:p>
            <a:pPr algn="just">
              <a:buFont typeface="Arial" panose="020B0604020202020204" pitchFamily="34" charset="0"/>
              <a:buChar char="•"/>
            </a:pPr>
            <a:r>
              <a:rPr lang="en-US" b="0" i="0" dirty="0">
                <a:solidFill>
                  <a:srgbClr val="000000"/>
                </a:solidFill>
                <a:effectLst/>
                <a:latin typeface="inter-regular"/>
              </a:rPr>
              <a:t>S3 Glacier storage class is the cheapest storage class, but it can be used for archive only.</a:t>
            </a:r>
          </a:p>
          <a:p>
            <a:pPr algn="just">
              <a:buFont typeface="Arial" panose="020B0604020202020204" pitchFamily="34" charset="0"/>
              <a:buChar char="•"/>
            </a:pPr>
            <a:r>
              <a:rPr lang="en-US" b="0" i="0" dirty="0">
                <a:solidFill>
                  <a:srgbClr val="000000"/>
                </a:solidFill>
                <a:effectLst/>
                <a:latin typeface="inter-regular"/>
              </a:rPr>
              <a:t>You can store any amount of data at a lower cost than other storage classes.</a:t>
            </a:r>
          </a:p>
          <a:p>
            <a:pPr algn="just">
              <a:buFont typeface="Arial" panose="020B0604020202020204" pitchFamily="34" charset="0"/>
              <a:buChar char="•"/>
            </a:pPr>
            <a:r>
              <a:rPr lang="en-US" b="0" i="0" dirty="0">
                <a:solidFill>
                  <a:srgbClr val="000000"/>
                </a:solidFill>
                <a:effectLst/>
                <a:latin typeface="inter-regular"/>
              </a:rPr>
              <a:t>S3 Glacier provides three types of models:</a:t>
            </a:r>
          </a:p>
          <a:p>
            <a:pPr marL="742950" lvl="1" indent="-285750" algn="just">
              <a:buFont typeface="Arial" panose="020B0604020202020204" pitchFamily="34" charset="0"/>
              <a:buChar char="•"/>
            </a:pPr>
            <a:r>
              <a:rPr lang="en-US" b="1" i="0" dirty="0">
                <a:solidFill>
                  <a:srgbClr val="000000"/>
                </a:solidFill>
                <a:effectLst/>
                <a:latin typeface="inter-bold"/>
              </a:rPr>
              <a:t>Expedited:</a:t>
            </a:r>
            <a:r>
              <a:rPr lang="en-US" b="0" i="0" dirty="0">
                <a:solidFill>
                  <a:srgbClr val="000000"/>
                </a:solidFill>
                <a:effectLst/>
                <a:latin typeface="inter-regular"/>
              </a:rPr>
              <a:t> In this model, data is stored for a few minutes, and it has a very higher fee.</a:t>
            </a:r>
          </a:p>
          <a:p>
            <a:pPr marL="742950" lvl="1" indent="-285750" algn="just">
              <a:buFont typeface="Arial" panose="020B0604020202020204" pitchFamily="34" charset="0"/>
              <a:buChar char="•"/>
            </a:pPr>
            <a:r>
              <a:rPr lang="en-US" b="1" i="0" dirty="0">
                <a:solidFill>
                  <a:srgbClr val="000000"/>
                </a:solidFill>
                <a:effectLst/>
                <a:latin typeface="inter-bold"/>
              </a:rPr>
              <a:t>Standard:</a:t>
            </a:r>
            <a:r>
              <a:rPr lang="en-US" b="0" i="0" dirty="0">
                <a:solidFill>
                  <a:srgbClr val="000000"/>
                </a:solidFill>
                <a:effectLst/>
                <a:latin typeface="inter-regular"/>
              </a:rPr>
              <a:t> The retrieval time of the standard model is 3 to 5 hours.</a:t>
            </a:r>
          </a:p>
          <a:p>
            <a:pPr marL="742950" lvl="1" indent="-285750" algn="just">
              <a:buFont typeface="Arial" panose="020B0604020202020204" pitchFamily="34" charset="0"/>
              <a:buChar char="•"/>
            </a:pPr>
            <a:r>
              <a:rPr lang="en-US" b="1" i="0" dirty="0">
                <a:solidFill>
                  <a:srgbClr val="000000"/>
                </a:solidFill>
                <a:effectLst/>
                <a:latin typeface="inter-bold"/>
              </a:rPr>
              <a:t>Bulk:</a:t>
            </a:r>
            <a:r>
              <a:rPr lang="en-US" b="0" i="0" dirty="0">
                <a:solidFill>
                  <a:srgbClr val="000000"/>
                </a:solidFill>
                <a:effectLst/>
                <a:latin typeface="inter-regular"/>
              </a:rPr>
              <a:t> The retrieval time of the bulk model is 5 to 12 hours.</a:t>
            </a:r>
          </a:p>
          <a:p>
            <a:pPr algn="just">
              <a:buFont typeface="Arial" panose="020B0604020202020204" pitchFamily="34" charset="0"/>
              <a:buChar char="•"/>
            </a:pPr>
            <a:r>
              <a:rPr lang="en-US" b="0" i="0" dirty="0">
                <a:solidFill>
                  <a:srgbClr val="000000"/>
                </a:solidFill>
                <a:effectLst/>
                <a:latin typeface="inter-regular"/>
              </a:rPr>
              <a:t>You can upload the objects directly to the S3 Glacier.</a:t>
            </a:r>
          </a:p>
          <a:p>
            <a:pPr algn="just">
              <a:buFont typeface="Arial" panose="020B0604020202020204" pitchFamily="34" charset="0"/>
              <a:buChar char="•"/>
            </a:pPr>
            <a:r>
              <a:rPr lang="en-US" b="0" i="0" dirty="0">
                <a:solidFill>
                  <a:srgbClr val="000000"/>
                </a:solidFill>
                <a:effectLst/>
                <a:latin typeface="inter-regular"/>
              </a:rPr>
              <a:t>It is designed for 99.999999999% durability of objects across multiple availability zones.</a:t>
            </a:r>
          </a:p>
          <a:p>
            <a:endParaRPr lang="en-US" dirty="0"/>
          </a:p>
        </p:txBody>
      </p:sp>
    </p:spTree>
    <p:extLst>
      <p:ext uri="{BB962C8B-B14F-4D97-AF65-F5344CB8AC3E}">
        <p14:creationId xmlns:p14="http://schemas.microsoft.com/office/powerpoint/2010/main" val="391071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7DEADA-1F3B-2FD9-0FA2-48F5C9051EBA}"/>
              </a:ext>
            </a:extLst>
          </p:cNvPr>
          <p:cNvSpPr>
            <a:spLocks noGrp="1"/>
          </p:cNvSpPr>
          <p:nvPr>
            <p:ph type="title"/>
          </p:nvPr>
        </p:nvSpPr>
        <p:spPr>
          <a:xfrm>
            <a:off x="838200" y="556995"/>
            <a:ext cx="10515600" cy="1133693"/>
          </a:xfrm>
        </p:spPr>
        <p:txBody>
          <a:bodyPr>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4000" b="1" i="0" u="none" strike="noStrike" cap="none" normalizeH="0" baseline="0">
                <a:ln>
                  <a:noFill/>
                </a:ln>
                <a:effectLst/>
                <a:latin typeface="inter-bold"/>
              </a:rPr>
              <a:t>Performance across the Storage classes</a:t>
            </a:r>
            <a:endParaRPr kumimoji="0" lang="en-US" altLang="en-US" sz="4000" b="0" i="0" u="none" strike="noStrike" cap="none" normalizeH="0" baseline="0">
              <a:ln>
                <a:noFill/>
              </a:ln>
              <a:effectLst/>
              <a:latin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B443D25-A7B7-B6F5-AF90-6696204A603E}"/>
              </a:ext>
            </a:extLst>
          </p:cNvPr>
          <p:cNvGraphicFramePr>
            <a:graphicFrameLocks noGrp="1"/>
          </p:cNvGraphicFramePr>
          <p:nvPr>
            <p:ph idx="1"/>
            <p:extLst>
              <p:ext uri="{D42A27DB-BD31-4B8C-83A1-F6EECF244321}">
                <p14:modId xmlns:p14="http://schemas.microsoft.com/office/powerpoint/2010/main" val="3984380935"/>
              </p:ext>
            </p:extLst>
          </p:nvPr>
        </p:nvGraphicFramePr>
        <p:xfrm>
          <a:off x="838200" y="2073451"/>
          <a:ext cx="10515602" cy="3855691"/>
        </p:xfrm>
        <a:graphic>
          <a:graphicData uri="http://schemas.openxmlformats.org/drawingml/2006/table">
            <a:tbl>
              <a:tblPr/>
              <a:tblGrid>
                <a:gridCol w="3462887">
                  <a:extLst>
                    <a:ext uri="{9D8B030D-6E8A-4147-A177-3AD203B41FA5}">
                      <a16:colId xmlns:a16="http://schemas.microsoft.com/office/drawing/2014/main" val="2069689956"/>
                    </a:ext>
                  </a:extLst>
                </a:gridCol>
                <a:gridCol w="1544844">
                  <a:extLst>
                    <a:ext uri="{9D8B030D-6E8A-4147-A177-3AD203B41FA5}">
                      <a16:colId xmlns:a16="http://schemas.microsoft.com/office/drawing/2014/main" val="1192632283"/>
                    </a:ext>
                  </a:extLst>
                </a:gridCol>
                <a:gridCol w="1629893">
                  <a:extLst>
                    <a:ext uri="{9D8B030D-6E8A-4147-A177-3AD203B41FA5}">
                      <a16:colId xmlns:a16="http://schemas.microsoft.com/office/drawing/2014/main" val="4096639699"/>
                    </a:ext>
                  </a:extLst>
                </a:gridCol>
                <a:gridCol w="1629893">
                  <a:extLst>
                    <a:ext uri="{9D8B030D-6E8A-4147-A177-3AD203B41FA5}">
                      <a16:colId xmlns:a16="http://schemas.microsoft.com/office/drawing/2014/main" val="1260769360"/>
                    </a:ext>
                  </a:extLst>
                </a:gridCol>
                <a:gridCol w="2248085">
                  <a:extLst>
                    <a:ext uri="{9D8B030D-6E8A-4147-A177-3AD203B41FA5}">
                      <a16:colId xmlns:a16="http://schemas.microsoft.com/office/drawing/2014/main" val="3283888184"/>
                    </a:ext>
                  </a:extLst>
                </a:gridCol>
              </a:tblGrid>
              <a:tr h="394831">
                <a:tc>
                  <a:txBody>
                    <a:bodyPr/>
                    <a:lstStyle/>
                    <a:p>
                      <a:pPr algn="l" fontAlgn="t">
                        <a:spcBef>
                          <a:spcPts val="0"/>
                        </a:spcBef>
                        <a:spcAft>
                          <a:spcPts val="0"/>
                        </a:spcAft>
                      </a:pPr>
                      <a:endParaRPr lang="en-US" sz="1400" b="0" i="0" u="none" strike="noStrike">
                        <a:effectLst/>
                        <a:latin typeface="Arial" panose="020B0604020202020204" pitchFamily="34" charset="0"/>
                      </a:endParaRPr>
                    </a:p>
                  </a:txBody>
                  <a:tcPr marL="73117" marR="73117" marT="73117" marB="73117">
                    <a:lnL w="7620" cap="flat" cmpd="sng" algn="ctr">
                      <a:solidFill>
                        <a:srgbClr val="000F29"/>
                      </a:solidFill>
                      <a:prstDash val="solid"/>
                      <a:round/>
                      <a:headEnd type="none" w="med" len="med"/>
                      <a:tailEnd type="none" w="med" len="med"/>
                    </a:lnL>
                    <a:lnR w="7620" cap="flat" cmpd="sng" algn="ctr">
                      <a:solidFill>
                        <a:srgbClr val="000F29"/>
                      </a:solidFill>
                      <a:prstDash val="solid"/>
                      <a:round/>
                      <a:headEnd type="none" w="med" len="med"/>
                      <a:tailEnd type="none" w="med" len="med"/>
                    </a:lnR>
                    <a:lnT w="7620" cap="flat" cmpd="sng" algn="ctr">
                      <a:solidFill>
                        <a:srgbClr val="000F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US" sz="1400" b="0" i="0" u="none" strike="noStrike">
                          <a:solidFill>
                            <a:srgbClr val="000000"/>
                          </a:solidFill>
                          <a:effectLst/>
                          <a:latin typeface="times new roman" panose="02020603050405020304" pitchFamily="18" charset="0"/>
                        </a:rPr>
                        <a:t>S3 Standard</a:t>
                      </a:r>
                      <a:endParaRPr lang="en-US" sz="1400" b="0" i="0" u="none" strike="noStrike">
                        <a:effectLst/>
                        <a:latin typeface="Arial" panose="020B0604020202020204" pitchFamily="34" charset="0"/>
                      </a:endParaRPr>
                    </a:p>
                  </a:txBody>
                  <a:tcPr marL="73117" marR="73117" marT="73117" marB="73117">
                    <a:lnL w="7620" cap="flat" cmpd="sng" algn="ctr">
                      <a:solidFill>
                        <a:srgbClr val="000F29"/>
                      </a:solidFill>
                      <a:prstDash val="solid"/>
                      <a:round/>
                      <a:headEnd type="none" w="med" len="med"/>
                      <a:tailEnd type="none" w="med" len="med"/>
                    </a:lnL>
                    <a:lnR w="7620" cap="flat" cmpd="sng" algn="ctr">
                      <a:solidFill>
                        <a:srgbClr val="000F29"/>
                      </a:solidFill>
                      <a:prstDash val="solid"/>
                      <a:round/>
                      <a:headEnd type="none" w="med" len="med"/>
                      <a:tailEnd type="none" w="med" len="med"/>
                    </a:lnR>
                    <a:lnT w="7620" cap="flat" cmpd="sng" algn="ctr">
                      <a:solidFill>
                        <a:srgbClr val="000F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US" sz="1400" b="0" i="0" u="none" strike="noStrike">
                          <a:solidFill>
                            <a:srgbClr val="000000"/>
                          </a:solidFill>
                          <a:effectLst/>
                          <a:latin typeface="times new roman" panose="02020603050405020304" pitchFamily="18" charset="0"/>
                        </a:rPr>
                        <a:t>S3 Standard IA</a:t>
                      </a:r>
                      <a:endParaRPr lang="en-US" sz="1400" b="0" i="0" u="none" strike="noStrike">
                        <a:effectLst/>
                        <a:latin typeface="Arial" panose="020B0604020202020204" pitchFamily="34" charset="0"/>
                      </a:endParaRPr>
                    </a:p>
                  </a:txBody>
                  <a:tcPr marL="73117" marR="73117" marT="73117" marB="73117">
                    <a:lnL w="7620" cap="flat" cmpd="sng" algn="ctr">
                      <a:solidFill>
                        <a:srgbClr val="000F29"/>
                      </a:solidFill>
                      <a:prstDash val="solid"/>
                      <a:round/>
                      <a:headEnd type="none" w="med" len="med"/>
                      <a:tailEnd type="none" w="med" len="med"/>
                    </a:lnL>
                    <a:lnR w="7620" cap="flat" cmpd="sng" algn="ctr">
                      <a:solidFill>
                        <a:srgbClr val="000F29"/>
                      </a:solidFill>
                      <a:prstDash val="solid"/>
                      <a:round/>
                      <a:headEnd type="none" w="med" len="med"/>
                      <a:tailEnd type="none" w="med" len="med"/>
                    </a:lnR>
                    <a:lnT w="7620" cap="flat" cmpd="sng" algn="ctr">
                      <a:solidFill>
                        <a:srgbClr val="000F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US" sz="1400" b="0" i="0" u="none" strike="noStrike">
                          <a:solidFill>
                            <a:srgbClr val="000000"/>
                          </a:solidFill>
                          <a:effectLst/>
                          <a:latin typeface="times new roman" panose="02020603050405020304" pitchFamily="18" charset="0"/>
                        </a:rPr>
                        <a:t>S3 One Zone-IA</a:t>
                      </a:r>
                      <a:endParaRPr lang="en-US" sz="1400" b="0" i="0" u="none" strike="noStrike">
                        <a:effectLst/>
                        <a:latin typeface="Arial" panose="020B0604020202020204" pitchFamily="34" charset="0"/>
                      </a:endParaRPr>
                    </a:p>
                  </a:txBody>
                  <a:tcPr marL="73117" marR="73117" marT="73117" marB="73117">
                    <a:lnL w="7620" cap="flat" cmpd="sng" algn="ctr">
                      <a:solidFill>
                        <a:srgbClr val="000F29"/>
                      </a:solidFill>
                      <a:prstDash val="solid"/>
                      <a:round/>
                      <a:headEnd type="none" w="med" len="med"/>
                      <a:tailEnd type="none" w="med" len="med"/>
                    </a:lnL>
                    <a:lnR w="7620" cap="flat" cmpd="sng" algn="ctr">
                      <a:solidFill>
                        <a:srgbClr val="000F29"/>
                      </a:solidFill>
                      <a:prstDash val="solid"/>
                      <a:round/>
                      <a:headEnd type="none" w="med" len="med"/>
                      <a:tailEnd type="none" w="med" len="med"/>
                    </a:lnR>
                    <a:lnT w="7620" cap="flat" cmpd="sng" algn="ctr">
                      <a:solidFill>
                        <a:srgbClr val="000F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US" sz="1400" b="0" i="0" u="none" strike="noStrike">
                          <a:solidFill>
                            <a:srgbClr val="000000"/>
                          </a:solidFill>
                          <a:effectLst/>
                          <a:latin typeface="times new roman" panose="02020603050405020304" pitchFamily="18" charset="0"/>
                        </a:rPr>
                        <a:t>S3 Glacier</a:t>
                      </a:r>
                      <a:endParaRPr lang="en-US" sz="1400" b="0" i="0" u="none" strike="noStrike">
                        <a:effectLst/>
                        <a:latin typeface="Arial" panose="020B0604020202020204" pitchFamily="34" charset="0"/>
                      </a:endParaRPr>
                    </a:p>
                  </a:txBody>
                  <a:tcPr marL="73117" marR="73117" marT="73117" marB="73117">
                    <a:lnL w="7620" cap="flat" cmpd="sng" algn="ctr">
                      <a:solidFill>
                        <a:srgbClr val="000F29"/>
                      </a:solidFill>
                      <a:prstDash val="solid"/>
                      <a:round/>
                      <a:headEnd type="none" w="med" len="med"/>
                      <a:tailEnd type="none" w="med" len="med"/>
                    </a:lnL>
                    <a:lnR w="7620" cap="flat" cmpd="sng" algn="ctr">
                      <a:solidFill>
                        <a:srgbClr val="000F29"/>
                      </a:solidFill>
                      <a:prstDash val="solid"/>
                      <a:round/>
                      <a:headEnd type="none" w="med" len="med"/>
                      <a:tailEnd type="none" w="med" len="med"/>
                    </a:lnR>
                    <a:lnT w="7620" cap="flat" cmpd="sng" algn="ctr">
                      <a:solidFill>
                        <a:srgbClr val="000F2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776998120"/>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Designed for durability</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99.99999999%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99.99999999%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99.99999999%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99.99999999%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119557480"/>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Designed for availability</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99.99%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99.9%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99.5%</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N/A</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50308729"/>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Availability SLA</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99.9%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99%</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N/A</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901621046"/>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Availability zones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&gt;=3</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&gt;=3</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1</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&gt;=3</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45613893"/>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Minimum capacity charge per object</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N/A</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128KB</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128KB</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40KB</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4229397951"/>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Minimum storage duration charge</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N/A</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30 days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30 days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90 days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45083901"/>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Retrieval fee</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N/A</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per GB retrieved</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per GB retrieved</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per GB retrieved</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4100624778"/>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First byte latency</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milliseconds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milliseconds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milliseconds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Select minutes or hours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40578472"/>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Storage type</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Object</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Object</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Object</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Object</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217676930"/>
                  </a:ext>
                </a:extLst>
              </a:tr>
              <a:tr h="346086">
                <a:tc>
                  <a:txBody>
                    <a:bodyPr/>
                    <a:lstStyle/>
                    <a:p>
                      <a:pPr algn="just" fontAlgn="t">
                        <a:spcBef>
                          <a:spcPts val="0"/>
                        </a:spcBef>
                        <a:spcAft>
                          <a:spcPts val="0"/>
                        </a:spcAft>
                      </a:pPr>
                      <a:r>
                        <a:rPr lang="en-US" sz="1400" b="1" i="0" u="none" strike="noStrike">
                          <a:solidFill>
                            <a:srgbClr val="333333"/>
                          </a:solidFill>
                          <a:effectLst/>
                          <a:latin typeface="inter-bold"/>
                        </a:rPr>
                        <a:t>Lifecycle transitions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Yes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Yes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Yes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Yes</a:t>
                      </a:r>
                      <a:endParaRPr lang="en-US" sz="1400" b="0" i="0" u="none" strike="noStrike">
                        <a:effectLst/>
                        <a:latin typeface="Arial" panose="020B0604020202020204" pitchFamily="34" charset="0"/>
                      </a:endParaRPr>
                    </a:p>
                  </a:txBody>
                  <a:tcPr marL="48744" marR="48744" marT="48744" marB="48744">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390585311"/>
                  </a:ext>
                </a:extLst>
              </a:tr>
            </a:tbl>
          </a:graphicData>
        </a:graphic>
      </p:graphicFrame>
    </p:spTree>
    <p:extLst>
      <p:ext uri="{BB962C8B-B14F-4D97-AF65-F5344CB8AC3E}">
        <p14:creationId xmlns:p14="http://schemas.microsoft.com/office/powerpoint/2010/main" val="363304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4402377"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792CC3-AF3E-6465-1A22-DCBD5452A1D7}"/>
              </a:ext>
            </a:extLst>
          </p:cNvPr>
          <p:cNvSpPr>
            <a:spLocks noGrp="1"/>
          </p:cNvSpPr>
          <p:nvPr>
            <p:ph type="title"/>
          </p:nvPr>
        </p:nvSpPr>
        <p:spPr>
          <a:xfrm>
            <a:off x="788466" y="780655"/>
            <a:ext cx="3751662" cy="3261168"/>
          </a:xfrm>
        </p:spPr>
        <p:txBody>
          <a:bodyPr>
            <a:normAutofit/>
          </a:bodyPr>
          <a:lstStyle/>
          <a:p>
            <a:r>
              <a:rPr lang="en-US" b="0" i="0">
                <a:solidFill>
                  <a:srgbClr val="FFFFFF"/>
                </a:solidFill>
                <a:effectLst/>
                <a:latin typeface="erdana"/>
              </a:rPr>
              <a:t>What is S3?</a:t>
            </a:r>
            <a:br>
              <a:rPr lang="en-US" b="0" i="0">
                <a:solidFill>
                  <a:srgbClr val="FFFFFF"/>
                </a:solidFill>
                <a:effectLst/>
                <a:latin typeface="erdana"/>
              </a:rPr>
            </a:br>
            <a:br>
              <a:rPr lang="en-US" b="0" i="0">
                <a:solidFill>
                  <a:srgbClr val="FFFFFF"/>
                </a:solidFill>
                <a:effectLst/>
                <a:latin typeface="inter-regular"/>
              </a:rPr>
            </a:br>
            <a:endParaRPr lang="en-US">
              <a:solidFill>
                <a:srgbClr val="FFFFFF"/>
              </a:solidFill>
            </a:endParaRPr>
          </a:p>
        </p:txBody>
      </p:sp>
      <p:sp>
        <p:nvSpPr>
          <p:cNvPr id="1037" name="Rectangle 1036">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6" y="458922"/>
            <a:ext cx="2138070" cy="1877811"/>
          </a:xfrm>
          <a:prstGeom prst="rect">
            <a:avLst/>
          </a:prstGeom>
          <a:solidFill>
            <a:schemeClr val="accent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8377" y="2469002"/>
            <a:ext cx="2146028" cy="1898903"/>
          </a:xfrm>
          <a:prstGeom prst="rect">
            <a:avLst/>
          </a:prstGeom>
          <a:solidFill>
            <a:srgbClr val="3131FF"/>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30" name="Picture 6" descr="AWS S3">
            <a:extLst>
              <a:ext uri="{FF2B5EF4-FFF2-40B4-BE49-F238E27FC236}">
                <a16:creationId xmlns:a16="http://schemas.microsoft.com/office/drawing/2014/main" id="{E084AFB5-A3DB-01EC-218A-D35A2BD0E4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8920" y="4813188"/>
            <a:ext cx="6675119" cy="1285270"/>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1418" y="450221"/>
            <a:ext cx="4421661" cy="5948858"/>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lumMod val="85000"/>
                </a:prstClr>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A47C43D-19B2-9F3E-6E12-5B76977646F8}"/>
              </a:ext>
            </a:extLst>
          </p:cNvPr>
          <p:cNvSpPr>
            <a:spLocks noGrp="1"/>
          </p:cNvSpPr>
          <p:nvPr>
            <p:ph idx="1"/>
          </p:nvPr>
        </p:nvSpPr>
        <p:spPr>
          <a:xfrm>
            <a:off x="7761639" y="900442"/>
            <a:ext cx="3514088" cy="5048417"/>
          </a:xfrm>
        </p:spPr>
        <p:txBody>
          <a:bodyPr anchor="ctr">
            <a:normAutofit/>
          </a:bodyPr>
          <a:lstStyle/>
          <a:p>
            <a:pPr>
              <a:buFont typeface="Arial" panose="020B0604020202020204" pitchFamily="34" charset="0"/>
              <a:buChar char="•"/>
            </a:pPr>
            <a:r>
              <a:rPr lang="en-US" sz="1300" b="0" i="0">
                <a:effectLst/>
                <a:latin typeface="inter-regular"/>
              </a:rPr>
              <a:t>S3 is a safe place to store the files.</a:t>
            </a:r>
          </a:p>
          <a:p>
            <a:pPr>
              <a:buFont typeface="Arial" panose="020B0604020202020204" pitchFamily="34" charset="0"/>
              <a:buChar char="•"/>
            </a:pPr>
            <a:r>
              <a:rPr lang="en-US" sz="1300" b="0" i="0">
                <a:effectLst/>
                <a:latin typeface="inter-regular"/>
              </a:rPr>
              <a:t>It is Object-based storage, i.e., you can store the images, word files, pdf files, etc.</a:t>
            </a:r>
          </a:p>
          <a:p>
            <a:pPr>
              <a:buFont typeface="Arial" panose="020B0604020202020204" pitchFamily="34" charset="0"/>
              <a:buChar char="•"/>
            </a:pPr>
            <a:r>
              <a:rPr lang="en-US" sz="1300" b="0" i="0">
                <a:effectLst/>
                <a:latin typeface="inter-regular"/>
              </a:rPr>
              <a:t>The files which are stored in S3 can be from 0 Bytes to 5 TB.</a:t>
            </a:r>
          </a:p>
          <a:p>
            <a:pPr>
              <a:buFont typeface="Arial" panose="020B0604020202020204" pitchFamily="34" charset="0"/>
              <a:buChar char="•"/>
            </a:pPr>
            <a:r>
              <a:rPr lang="en-US" sz="1300" b="0" i="0">
                <a:effectLst/>
                <a:latin typeface="inter-regular"/>
              </a:rPr>
              <a:t>It has unlimited storage means that you can store the data as much you want.</a:t>
            </a:r>
          </a:p>
          <a:p>
            <a:pPr>
              <a:buFont typeface="Arial" panose="020B0604020202020204" pitchFamily="34" charset="0"/>
              <a:buChar char="•"/>
            </a:pPr>
            <a:r>
              <a:rPr lang="en-US" sz="1300" b="0" i="0">
                <a:effectLst/>
                <a:latin typeface="inter-regular"/>
              </a:rPr>
              <a:t>Files are stored in Bucket. A bucket is like a folder available in S3 that stores the files.</a:t>
            </a:r>
          </a:p>
          <a:p>
            <a:pPr>
              <a:buFont typeface="Arial" panose="020B0604020202020204" pitchFamily="34" charset="0"/>
              <a:buChar char="•"/>
            </a:pPr>
            <a:r>
              <a:rPr lang="en-US" sz="1300" b="0" i="0">
                <a:effectLst/>
                <a:latin typeface="inter-regular"/>
              </a:rPr>
              <a:t>S3 is a universal namespace, i.e., the names must be unique globally. Bucket contains a DNS address. Therefore, the bucket must contain a unique name to generate a unique DNS address.</a:t>
            </a:r>
          </a:p>
          <a:p>
            <a:r>
              <a:rPr lang="en-US" sz="1300" b="0" i="0">
                <a:effectLst/>
                <a:latin typeface="inter-regular"/>
              </a:rPr>
              <a:t>If you create a bucket, URL look like:</a:t>
            </a:r>
          </a:p>
          <a:p>
            <a:endParaRPr lang="en-US" sz="1300" b="0" i="0">
              <a:effectLst/>
              <a:latin typeface="inter-regular"/>
            </a:endParaRPr>
          </a:p>
          <a:p>
            <a:endParaRPr lang="en-US" sz="1300"/>
          </a:p>
        </p:txBody>
      </p:sp>
    </p:spTree>
    <p:extLst>
      <p:ext uri="{BB962C8B-B14F-4D97-AF65-F5344CB8AC3E}">
        <p14:creationId xmlns:p14="http://schemas.microsoft.com/office/powerpoint/2010/main" val="212951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8C1D-1FA6-4ED0-9799-905081022AD4}"/>
              </a:ext>
            </a:extLst>
          </p:cNvPr>
          <p:cNvSpPr>
            <a:spLocks noGrp="1"/>
          </p:cNvSpPr>
          <p:nvPr>
            <p:ph type="title"/>
          </p:nvPr>
        </p:nvSpPr>
        <p:spPr/>
        <p:txBody>
          <a:bodyPr>
            <a:normAutofit fontScale="90000"/>
          </a:bodyPr>
          <a:lstStyle/>
          <a:p>
            <a:r>
              <a:rPr lang="en-US" sz="2000" b="0" i="0" dirty="0">
                <a:solidFill>
                  <a:srgbClr val="610B4B"/>
                </a:solidFill>
                <a:effectLst/>
                <a:latin typeface="erdana"/>
              </a:rPr>
              <a:t>Advantages of Amazon S3</a:t>
            </a:r>
            <a:br>
              <a:rPr lang="en-US" b="0" i="0" dirty="0">
                <a:solidFill>
                  <a:srgbClr val="610B4B"/>
                </a:solidFill>
                <a:effectLst/>
                <a:latin typeface="erdana"/>
              </a:rPr>
            </a:br>
            <a:br>
              <a:rPr lang="en-US" dirty="0"/>
            </a:br>
            <a:endParaRPr lang="en-US" dirty="0"/>
          </a:p>
        </p:txBody>
      </p:sp>
      <p:sp>
        <p:nvSpPr>
          <p:cNvPr id="3" name="Content Placeholder 2">
            <a:extLst>
              <a:ext uri="{FF2B5EF4-FFF2-40B4-BE49-F238E27FC236}">
                <a16:creationId xmlns:a16="http://schemas.microsoft.com/office/drawing/2014/main" id="{0A34AD08-3AC4-1BB4-976C-A06E99E3EF15}"/>
              </a:ext>
            </a:extLst>
          </p:cNvPr>
          <p:cNvSpPr>
            <a:spLocks noGrp="1"/>
          </p:cNvSpPr>
          <p:nvPr>
            <p:ph idx="1"/>
          </p:nvPr>
        </p:nvSpPr>
        <p:spPr>
          <a:xfrm>
            <a:off x="550416" y="1358283"/>
            <a:ext cx="10803384" cy="4818680"/>
          </a:xfrm>
        </p:spPr>
        <p:txBody>
          <a:bodyPr>
            <a:normAutofit fontScale="77500" lnSpcReduction="20000"/>
          </a:bodyPr>
          <a:lstStyle/>
          <a:p>
            <a:pPr algn="just">
              <a:buFont typeface="Arial" panose="020B0604020202020204" pitchFamily="34" charset="0"/>
              <a:buChar char="•"/>
            </a:pPr>
            <a:r>
              <a:rPr lang="en-US" b="1" i="0" dirty="0">
                <a:solidFill>
                  <a:srgbClr val="000000"/>
                </a:solidFill>
                <a:effectLst/>
                <a:latin typeface="inter-bold"/>
              </a:rPr>
              <a:t>Create Buckets:</a:t>
            </a:r>
            <a:r>
              <a:rPr lang="en-US" b="0" i="0" dirty="0">
                <a:solidFill>
                  <a:srgbClr val="000000"/>
                </a:solidFill>
                <a:effectLst/>
                <a:latin typeface="inter-regular"/>
              </a:rPr>
              <a:t> Firstly, we create a bucket and provide a name to the bucket. Buckets are the containers in S3 that stores the data. Buckets must have a unique name to generate a unique DNS address.</a:t>
            </a:r>
          </a:p>
          <a:p>
            <a:pPr algn="just">
              <a:buFont typeface="Arial" panose="020B0604020202020204" pitchFamily="34" charset="0"/>
              <a:buChar char="•"/>
            </a:pPr>
            <a:r>
              <a:rPr lang="en-US" b="1" i="0" dirty="0">
                <a:solidFill>
                  <a:srgbClr val="000000"/>
                </a:solidFill>
                <a:effectLst/>
                <a:latin typeface="inter-bold"/>
              </a:rPr>
              <a:t>Storing data in buckets:</a:t>
            </a:r>
            <a:r>
              <a:rPr lang="en-US" b="0" i="0" dirty="0">
                <a:solidFill>
                  <a:srgbClr val="000000"/>
                </a:solidFill>
                <a:effectLst/>
                <a:latin typeface="inter-regular"/>
              </a:rPr>
              <a:t> Bucket can be used to store an infinite amount of data. You can upload the files as much you want into an Amazon S3 bucket, i.e., there is no maximum limit to store the files. Each object can contain </a:t>
            </a:r>
            <a:r>
              <a:rPr lang="en-US" b="0" i="0" dirty="0" err="1">
                <a:solidFill>
                  <a:srgbClr val="000000"/>
                </a:solidFill>
                <a:effectLst/>
                <a:latin typeface="inter-regular"/>
              </a:rPr>
              <a:t>upto</a:t>
            </a:r>
            <a:r>
              <a:rPr lang="en-US" b="0" i="0" dirty="0">
                <a:solidFill>
                  <a:srgbClr val="000000"/>
                </a:solidFill>
                <a:effectLst/>
                <a:latin typeface="inter-regular"/>
              </a:rPr>
              <a:t> 5 TB of data. Each object can be stored and retrieved by using a unique developer assigned-key.</a:t>
            </a:r>
          </a:p>
          <a:p>
            <a:pPr algn="just">
              <a:buFont typeface="Arial" panose="020B0604020202020204" pitchFamily="34" charset="0"/>
              <a:buChar char="•"/>
            </a:pPr>
            <a:r>
              <a:rPr lang="en-US" b="1" i="0" dirty="0">
                <a:solidFill>
                  <a:srgbClr val="000000"/>
                </a:solidFill>
                <a:effectLst/>
                <a:latin typeface="inter-bold"/>
              </a:rPr>
              <a:t>Download data:</a:t>
            </a:r>
            <a:r>
              <a:rPr lang="en-US" b="0" i="0" dirty="0">
                <a:solidFill>
                  <a:srgbClr val="000000"/>
                </a:solidFill>
                <a:effectLst/>
                <a:latin typeface="inter-regular"/>
              </a:rPr>
              <a:t> You can also download your data from a bucket and can also give permission to others to download the same data. You can download the data at any time whenever you want.</a:t>
            </a:r>
          </a:p>
          <a:p>
            <a:pPr algn="just">
              <a:buFont typeface="Arial" panose="020B0604020202020204" pitchFamily="34" charset="0"/>
              <a:buChar char="•"/>
            </a:pPr>
            <a:r>
              <a:rPr lang="en-US" b="1" i="0" dirty="0">
                <a:solidFill>
                  <a:srgbClr val="000000"/>
                </a:solidFill>
                <a:effectLst/>
                <a:latin typeface="inter-bold"/>
              </a:rPr>
              <a:t>Permissions:</a:t>
            </a:r>
            <a:r>
              <a:rPr lang="en-US" b="0" i="0" dirty="0">
                <a:solidFill>
                  <a:srgbClr val="000000"/>
                </a:solidFill>
                <a:effectLst/>
                <a:latin typeface="inter-regular"/>
              </a:rPr>
              <a:t> You can also grant or deny access to others who want to download or upload the data from your Amazon S3 bucket. Authentication mechanism keeps the data secure from unauthorized access.</a:t>
            </a:r>
          </a:p>
          <a:p>
            <a:pPr algn="just">
              <a:buFont typeface="Arial" panose="020B0604020202020204" pitchFamily="34" charset="0"/>
              <a:buChar char="•"/>
            </a:pPr>
            <a:r>
              <a:rPr lang="en-US" b="1" i="0" dirty="0">
                <a:solidFill>
                  <a:srgbClr val="000000"/>
                </a:solidFill>
                <a:effectLst/>
                <a:latin typeface="inter-bold"/>
              </a:rPr>
              <a:t>Standard interfaces:</a:t>
            </a:r>
            <a:r>
              <a:rPr lang="en-US" b="0" i="0" dirty="0">
                <a:solidFill>
                  <a:srgbClr val="000000"/>
                </a:solidFill>
                <a:effectLst/>
                <a:latin typeface="inter-regular"/>
              </a:rPr>
              <a:t> S3 is used with the standard interfaces REST and SOAP interfaces which are designed in such a way that they can work with any development toolkit.</a:t>
            </a:r>
          </a:p>
          <a:p>
            <a:pPr algn="just">
              <a:buFont typeface="Arial" panose="020B0604020202020204" pitchFamily="34" charset="0"/>
              <a:buChar char="•"/>
            </a:pPr>
            <a:r>
              <a:rPr lang="en-US" b="1" i="0" dirty="0">
                <a:solidFill>
                  <a:srgbClr val="000000"/>
                </a:solidFill>
                <a:effectLst/>
                <a:latin typeface="inter-bold"/>
              </a:rPr>
              <a:t>Security:</a:t>
            </a:r>
            <a:r>
              <a:rPr lang="en-US" b="0" i="0" dirty="0">
                <a:solidFill>
                  <a:srgbClr val="000000"/>
                </a:solidFill>
                <a:effectLst/>
                <a:latin typeface="inter-regular"/>
              </a:rPr>
              <a:t> Amazon S3 offers security features by protecting unauthorized users from accessing your data.</a:t>
            </a:r>
          </a:p>
          <a:p>
            <a:endParaRPr lang="en-US" dirty="0"/>
          </a:p>
        </p:txBody>
      </p:sp>
    </p:spTree>
    <p:extLst>
      <p:ext uri="{BB962C8B-B14F-4D97-AF65-F5344CB8AC3E}">
        <p14:creationId xmlns:p14="http://schemas.microsoft.com/office/powerpoint/2010/main" val="12309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AWS S3">
            <a:extLst>
              <a:ext uri="{FF2B5EF4-FFF2-40B4-BE49-F238E27FC236}">
                <a16:creationId xmlns:a16="http://schemas.microsoft.com/office/drawing/2014/main" id="{9206A9BF-5503-A343-3B3E-E52C4389C83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0466" y="643466"/>
            <a:ext cx="55710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487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EE22E-FA94-A3D1-0654-47E256E469E2}"/>
              </a:ext>
            </a:extLst>
          </p:cNvPr>
          <p:cNvSpPr>
            <a:spLocks noGrp="1"/>
          </p:cNvSpPr>
          <p:nvPr>
            <p:ph type="title"/>
          </p:nvPr>
        </p:nvSpPr>
        <p:spPr/>
        <p:txBody>
          <a:bodyPr>
            <a:normAutofit/>
          </a:bodyPr>
          <a:lstStyle/>
          <a:p>
            <a:r>
              <a:rPr lang="en-US" sz="1800" b="0" i="0" dirty="0">
                <a:solidFill>
                  <a:srgbClr val="610B4B"/>
                </a:solidFill>
                <a:effectLst/>
                <a:latin typeface="erdana"/>
              </a:rPr>
              <a:t>S3 is a simple key-value store</a:t>
            </a:r>
            <a:br>
              <a:rPr lang="en-US" sz="800" b="0" i="0" dirty="0">
                <a:solidFill>
                  <a:srgbClr val="610B4B"/>
                </a:solidFill>
                <a:effectLst/>
                <a:latin typeface="erdana"/>
              </a:rPr>
            </a:br>
            <a:br>
              <a:rPr lang="en-US" sz="800" dirty="0"/>
            </a:br>
            <a:endParaRPr lang="en-US" sz="1400" dirty="0"/>
          </a:p>
        </p:txBody>
      </p:sp>
      <p:sp>
        <p:nvSpPr>
          <p:cNvPr id="3" name="Content Placeholder 2">
            <a:extLst>
              <a:ext uri="{FF2B5EF4-FFF2-40B4-BE49-F238E27FC236}">
                <a16:creationId xmlns:a16="http://schemas.microsoft.com/office/drawing/2014/main" id="{68DE2F41-C91F-FF5A-82C1-3FC2276C61FB}"/>
              </a:ext>
            </a:extLst>
          </p:cNvPr>
          <p:cNvSpPr>
            <a:spLocks noGrp="1"/>
          </p:cNvSpPr>
          <p:nvPr>
            <p:ph idx="1"/>
          </p:nvPr>
        </p:nvSpPr>
        <p:spPr/>
        <p:txBody>
          <a:bodyPr>
            <a:normAutofit fontScale="77500" lnSpcReduction="20000"/>
          </a:bodyPr>
          <a:lstStyle/>
          <a:p>
            <a:pPr algn="just"/>
            <a:r>
              <a:rPr lang="en-US" b="1" i="0" dirty="0">
                <a:solidFill>
                  <a:srgbClr val="333333"/>
                </a:solidFill>
                <a:effectLst/>
                <a:latin typeface="inter-bold"/>
              </a:rPr>
              <a:t>S3 is object-based. Objects consist of the following:</a:t>
            </a:r>
            <a:endParaRPr lang="en-US" b="0" i="0" dirty="0">
              <a:solidFill>
                <a:srgbClr val="333333"/>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Key:</a:t>
            </a:r>
            <a:r>
              <a:rPr lang="en-US" b="0" i="0" dirty="0">
                <a:solidFill>
                  <a:srgbClr val="000000"/>
                </a:solidFill>
                <a:effectLst/>
                <a:latin typeface="inter-regular"/>
              </a:rPr>
              <a:t> It is simply the name of the object. For example, hello.txt, spreadsheet.xlsx, etc. You can use the key to retrieve the object.</a:t>
            </a:r>
          </a:p>
          <a:p>
            <a:pPr algn="just">
              <a:buFont typeface="Arial" panose="020B0604020202020204" pitchFamily="34" charset="0"/>
              <a:buChar char="•"/>
            </a:pPr>
            <a:r>
              <a:rPr lang="en-US" b="1" i="0" dirty="0">
                <a:solidFill>
                  <a:srgbClr val="000000"/>
                </a:solidFill>
                <a:effectLst/>
                <a:latin typeface="inter-bold"/>
              </a:rPr>
              <a:t>Value:</a:t>
            </a:r>
            <a:r>
              <a:rPr lang="en-US" b="0" i="0" dirty="0">
                <a:solidFill>
                  <a:srgbClr val="000000"/>
                </a:solidFill>
                <a:effectLst/>
                <a:latin typeface="inter-regular"/>
              </a:rPr>
              <a:t> It is simply the data which is made up of a sequence of bytes. It is actually a data inside the file.</a:t>
            </a:r>
          </a:p>
          <a:p>
            <a:pPr algn="just">
              <a:buFont typeface="Arial" panose="020B0604020202020204" pitchFamily="34" charset="0"/>
              <a:buChar char="•"/>
            </a:pPr>
            <a:r>
              <a:rPr lang="en-US" b="1" i="0" dirty="0">
                <a:solidFill>
                  <a:srgbClr val="000000"/>
                </a:solidFill>
                <a:effectLst/>
                <a:latin typeface="inter-bold"/>
              </a:rPr>
              <a:t>Version ID:</a:t>
            </a:r>
            <a:r>
              <a:rPr lang="en-US" b="0" i="0" dirty="0">
                <a:solidFill>
                  <a:srgbClr val="000000"/>
                </a:solidFill>
                <a:effectLst/>
                <a:latin typeface="inter-regular"/>
              </a:rPr>
              <a:t> Version ID uniquely identifies the object. It is a string generated by S3 when you add an object to the S3 bucket.</a:t>
            </a:r>
          </a:p>
          <a:p>
            <a:pPr algn="just">
              <a:buFont typeface="Arial" panose="020B0604020202020204" pitchFamily="34" charset="0"/>
              <a:buChar char="•"/>
            </a:pPr>
            <a:r>
              <a:rPr lang="en-US" b="1" i="0" dirty="0">
                <a:solidFill>
                  <a:srgbClr val="000000"/>
                </a:solidFill>
                <a:effectLst/>
                <a:latin typeface="inter-bold"/>
              </a:rPr>
              <a:t>Metadata:</a:t>
            </a:r>
            <a:r>
              <a:rPr lang="en-US" b="0" i="0" dirty="0">
                <a:solidFill>
                  <a:srgbClr val="000000"/>
                </a:solidFill>
                <a:effectLst/>
                <a:latin typeface="inter-regular"/>
              </a:rPr>
              <a:t> It is the data about data that you are storing. A set of a name-value pair with which you can store the information regarding an object. Metadata can be assigned to the objects in Amazon S3 bucket.</a:t>
            </a:r>
          </a:p>
          <a:p>
            <a:pPr algn="just">
              <a:buFont typeface="Arial" panose="020B0604020202020204" pitchFamily="34" charset="0"/>
              <a:buChar char="•"/>
            </a:pPr>
            <a:r>
              <a:rPr lang="en-US" b="1" i="0" dirty="0" err="1">
                <a:solidFill>
                  <a:srgbClr val="000000"/>
                </a:solidFill>
                <a:effectLst/>
                <a:latin typeface="inter-bold"/>
              </a:rPr>
              <a:t>Subresources</a:t>
            </a:r>
            <a:r>
              <a:rPr lang="en-US" b="1" i="0" dirty="0">
                <a:solidFill>
                  <a:srgbClr val="000000"/>
                </a:solidFill>
                <a:effectLst/>
                <a:latin typeface="inter-bold"/>
              </a:rPr>
              <a:t>:</a:t>
            </a:r>
            <a:r>
              <a:rPr lang="en-US" b="0" i="0" dirty="0">
                <a:solidFill>
                  <a:srgbClr val="000000"/>
                </a:solidFill>
                <a:effectLst/>
                <a:latin typeface="inter-regular"/>
              </a:rPr>
              <a:t> </a:t>
            </a:r>
            <a:r>
              <a:rPr lang="en-US" b="0" i="0" dirty="0" err="1">
                <a:solidFill>
                  <a:srgbClr val="000000"/>
                </a:solidFill>
                <a:effectLst/>
                <a:latin typeface="inter-regular"/>
              </a:rPr>
              <a:t>Subresource</a:t>
            </a:r>
            <a:r>
              <a:rPr lang="en-US" b="0" i="0" dirty="0">
                <a:solidFill>
                  <a:srgbClr val="000000"/>
                </a:solidFill>
                <a:effectLst/>
                <a:latin typeface="inter-regular"/>
              </a:rPr>
              <a:t> mechanism is used to store object-specific information.</a:t>
            </a:r>
          </a:p>
          <a:p>
            <a:pPr algn="just">
              <a:buFont typeface="Arial" panose="020B0604020202020204" pitchFamily="34" charset="0"/>
              <a:buChar char="•"/>
            </a:pPr>
            <a:r>
              <a:rPr lang="en-US" b="1" i="0" dirty="0">
                <a:solidFill>
                  <a:srgbClr val="000000"/>
                </a:solidFill>
                <a:effectLst/>
                <a:latin typeface="inter-bold"/>
              </a:rPr>
              <a:t>Access control information:</a:t>
            </a:r>
            <a:r>
              <a:rPr lang="en-US" b="0" i="0" dirty="0">
                <a:solidFill>
                  <a:srgbClr val="000000"/>
                </a:solidFill>
                <a:effectLst/>
                <a:latin typeface="inter-regular"/>
              </a:rPr>
              <a:t> You can put the permissions individually on your files.</a:t>
            </a:r>
          </a:p>
          <a:p>
            <a:endParaRPr lang="en-US" dirty="0"/>
          </a:p>
        </p:txBody>
      </p:sp>
    </p:spTree>
    <p:extLst>
      <p:ext uri="{BB962C8B-B14F-4D97-AF65-F5344CB8AC3E}">
        <p14:creationId xmlns:p14="http://schemas.microsoft.com/office/powerpoint/2010/main" val="3253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F205D-259C-F707-32DC-4322BA39FD4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0" i="0" kern="1200">
                <a:solidFill>
                  <a:srgbClr val="FFFFFF"/>
                </a:solidFill>
                <a:effectLst/>
                <a:latin typeface="+mj-lt"/>
                <a:ea typeface="+mj-ea"/>
                <a:cs typeface="+mj-cs"/>
              </a:rPr>
              <a:t>Amazon S3 Concepts</a:t>
            </a:r>
            <a:br>
              <a:rPr lang="en-US" sz="3600" b="0" i="0" kern="1200">
                <a:solidFill>
                  <a:srgbClr val="FFFFFF"/>
                </a:solidFill>
                <a:effectLst/>
                <a:latin typeface="+mj-lt"/>
                <a:ea typeface="+mj-ea"/>
                <a:cs typeface="+mj-cs"/>
              </a:rPr>
            </a:br>
            <a:br>
              <a:rPr lang="en-US" sz="3600" kern="1200">
                <a:solidFill>
                  <a:srgbClr val="FFFFFF"/>
                </a:solidFill>
                <a:latin typeface="+mj-lt"/>
                <a:ea typeface="+mj-ea"/>
                <a:cs typeface="+mj-cs"/>
              </a:rPr>
            </a:br>
            <a:endParaRPr lang="en-US" sz="3600" kern="1200">
              <a:solidFill>
                <a:srgbClr val="FFFFFF"/>
              </a:solidFill>
              <a:latin typeface="+mj-lt"/>
              <a:ea typeface="+mj-ea"/>
              <a:cs typeface="+mj-cs"/>
            </a:endParaRPr>
          </a:p>
        </p:txBody>
      </p:sp>
      <p:pic>
        <p:nvPicPr>
          <p:cNvPr id="3074" name="Picture 2" descr="Amazon S3 Concepts">
            <a:extLst>
              <a:ext uri="{FF2B5EF4-FFF2-40B4-BE49-F238E27FC236}">
                <a16:creationId xmlns:a16="http://schemas.microsoft.com/office/drawing/2014/main" id="{49809F19-4203-9FB4-31CD-27F50F48AE6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1452957"/>
            <a:ext cx="6780700" cy="3949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306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A06D73-B450-EF22-CE24-CF95698D037E}"/>
              </a:ext>
            </a:extLst>
          </p:cNvPr>
          <p:cNvSpPr>
            <a:spLocks noGrp="1"/>
          </p:cNvSpPr>
          <p:nvPr>
            <p:ph idx="1"/>
          </p:nvPr>
        </p:nvSpPr>
        <p:spPr>
          <a:xfrm>
            <a:off x="838200" y="408373"/>
            <a:ext cx="10515600" cy="6116714"/>
          </a:xfrm>
        </p:spPr>
        <p:txBody>
          <a:bodyPr>
            <a:normAutofit fontScale="62500" lnSpcReduction="20000"/>
          </a:bodyPr>
          <a:lstStyle/>
          <a:p>
            <a:pPr algn="just">
              <a:buFont typeface="Arial" panose="020B0604020202020204" pitchFamily="34" charset="0"/>
              <a:buChar char="•"/>
            </a:pPr>
            <a:r>
              <a:rPr lang="en-US" b="1" i="0" dirty="0">
                <a:solidFill>
                  <a:srgbClr val="000000"/>
                </a:solidFill>
                <a:effectLst/>
                <a:latin typeface="inter-bold"/>
              </a:rPr>
              <a:t>Buckets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A bucket is a container used for storing the objects.</a:t>
            </a:r>
          </a:p>
          <a:p>
            <a:pPr marL="742950" lvl="1" indent="-285750" algn="just">
              <a:buFont typeface="Arial" panose="020B0604020202020204" pitchFamily="34" charset="0"/>
              <a:buChar char="•"/>
            </a:pPr>
            <a:r>
              <a:rPr lang="en-US" b="0" i="0" dirty="0">
                <a:solidFill>
                  <a:srgbClr val="000000"/>
                </a:solidFill>
                <a:effectLst/>
                <a:latin typeface="inter-regular"/>
              </a:rPr>
              <a:t>Every object is incorporated in a bucket.</a:t>
            </a:r>
          </a:p>
          <a:p>
            <a:pPr marL="742950" lvl="1" indent="-285750" algn="just">
              <a:buFont typeface="Arial" panose="020B0604020202020204" pitchFamily="34" charset="0"/>
              <a:buChar char="•"/>
            </a:pPr>
            <a:r>
              <a:rPr lang="en-US" b="0" i="0" dirty="0">
                <a:solidFill>
                  <a:srgbClr val="000000"/>
                </a:solidFill>
                <a:effectLst/>
                <a:latin typeface="inter-regular"/>
              </a:rPr>
              <a:t>For example, if the object named photos/tree.jpg is stored in the </a:t>
            </a:r>
            <a:r>
              <a:rPr lang="en-US" b="0" i="0" dirty="0" err="1">
                <a:solidFill>
                  <a:srgbClr val="000000"/>
                </a:solidFill>
                <a:effectLst/>
                <a:latin typeface="inter-regular"/>
              </a:rPr>
              <a:t>treeimage</a:t>
            </a:r>
            <a:r>
              <a:rPr lang="en-US" b="0" i="0" dirty="0">
                <a:solidFill>
                  <a:srgbClr val="000000"/>
                </a:solidFill>
                <a:effectLst/>
                <a:latin typeface="inter-regular"/>
              </a:rPr>
              <a:t> bucket, then it can be addressed by using the URL http://treeimage.s3.amazonaws.com/photos/tree.jpg.</a:t>
            </a:r>
          </a:p>
          <a:p>
            <a:pPr marL="742950" lvl="1" indent="-285750" algn="just">
              <a:buFont typeface="Arial" panose="020B0604020202020204" pitchFamily="34" charset="0"/>
              <a:buChar char="•"/>
            </a:pPr>
            <a:r>
              <a:rPr lang="en-US" b="0" i="0" dirty="0">
                <a:solidFill>
                  <a:srgbClr val="000000"/>
                </a:solidFill>
                <a:effectLst/>
                <a:latin typeface="inter-regular"/>
              </a:rPr>
              <a:t>A bucket has no limit to the amount of objects that it can store. No bucket can exist inside of other buckets.</a:t>
            </a:r>
          </a:p>
          <a:p>
            <a:pPr marL="742950" lvl="1" indent="-285750" algn="just">
              <a:buFont typeface="Arial" panose="020B0604020202020204" pitchFamily="34" charset="0"/>
              <a:buChar char="•"/>
            </a:pPr>
            <a:r>
              <a:rPr lang="en-US" b="0" i="0" dirty="0">
                <a:solidFill>
                  <a:srgbClr val="000000"/>
                </a:solidFill>
                <a:effectLst/>
                <a:latin typeface="inter-regular"/>
              </a:rPr>
              <a:t>S3 performance remains the same regardless of how many buckets have been created.</a:t>
            </a:r>
          </a:p>
          <a:p>
            <a:pPr marL="742950" lvl="1" indent="-285750" algn="just">
              <a:buFont typeface="Arial" panose="020B0604020202020204" pitchFamily="34" charset="0"/>
              <a:buChar char="•"/>
            </a:pPr>
            <a:r>
              <a:rPr lang="en-US" b="0" i="0" dirty="0">
                <a:solidFill>
                  <a:srgbClr val="000000"/>
                </a:solidFill>
                <a:effectLst/>
                <a:latin typeface="inter-regular"/>
              </a:rPr>
              <a:t>The AWS user that creates a bucket owns it, and no other AWS user cannot own it. Therefore, we can say that the ownership of a bucket is not transferrable.</a:t>
            </a:r>
          </a:p>
          <a:p>
            <a:pPr marL="742950" lvl="1" indent="-285750" algn="just">
              <a:buFont typeface="Arial" panose="020B0604020202020204" pitchFamily="34" charset="0"/>
              <a:buChar char="•"/>
            </a:pPr>
            <a:r>
              <a:rPr lang="en-US" b="0" i="0" dirty="0">
                <a:solidFill>
                  <a:srgbClr val="000000"/>
                </a:solidFill>
                <a:effectLst/>
                <a:latin typeface="inter-regular"/>
              </a:rPr>
              <a:t>The AWS account that creates a bucket can delete a bucket, but no other AWS user can delete the bucket.</a:t>
            </a:r>
          </a:p>
          <a:p>
            <a:pPr algn="just">
              <a:buFont typeface="Arial" panose="020B0604020202020204" pitchFamily="34" charset="0"/>
              <a:buChar char="•"/>
            </a:pPr>
            <a:r>
              <a:rPr lang="en-US" b="1" i="0" dirty="0">
                <a:solidFill>
                  <a:srgbClr val="000000"/>
                </a:solidFill>
                <a:effectLst/>
                <a:latin typeface="inter-bold"/>
              </a:rPr>
              <a:t>Objects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Objects are the entities which are stored in an S3 bucket.</a:t>
            </a:r>
          </a:p>
          <a:p>
            <a:pPr marL="742950" lvl="1" indent="-285750" algn="just">
              <a:buFont typeface="Arial" panose="020B0604020202020204" pitchFamily="34" charset="0"/>
              <a:buChar char="•"/>
            </a:pPr>
            <a:r>
              <a:rPr lang="en-US" b="0" i="0" dirty="0">
                <a:solidFill>
                  <a:srgbClr val="000000"/>
                </a:solidFill>
                <a:effectLst/>
                <a:latin typeface="inter-regular"/>
              </a:rPr>
              <a:t>An object consists of object data and metadata where metadata is a set of name-value pair that describes the data.</a:t>
            </a:r>
          </a:p>
          <a:p>
            <a:pPr marL="742950" lvl="1" indent="-285750" algn="just">
              <a:buFont typeface="Arial" panose="020B0604020202020204" pitchFamily="34" charset="0"/>
              <a:buChar char="•"/>
            </a:pPr>
            <a:r>
              <a:rPr lang="en-US" b="0" i="0" dirty="0">
                <a:solidFill>
                  <a:srgbClr val="000000"/>
                </a:solidFill>
                <a:effectLst/>
                <a:latin typeface="inter-regular"/>
              </a:rPr>
              <a:t>An object consists of some default metadata such as date last modified, and standard HTTP metadata, such as Content type. Custom metadata can also be specified at the time of storing an object.</a:t>
            </a:r>
          </a:p>
          <a:p>
            <a:pPr marL="742950" lvl="1" indent="-285750" algn="just">
              <a:buFont typeface="Arial" panose="020B0604020202020204" pitchFamily="34" charset="0"/>
              <a:buChar char="•"/>
            </a:pPr>
            <a:r>
              <a:rPr lang="en-US" b="0" i="0" dirty="0">
                <a:solidFill>
                  <a:srgbClr val="000000"/>
                </a:solidFill>
                <a:effectLst/>
                <a:latin typeface="inter-regular"/>
              </a:rPr>
              <a:t>It is uniquely identified within a bucket by key and version ID.</a:t>
            </a:r>
          </a:p>
          <a:p>
            <a:pPr algn="just">
              <a:buFont typeface="Arial" panose="020B0604020202020204" pitchFamily="34" charset="0"/>
              <a:buChar char="•"/>
            </a:pPr>
            <a:r>
              <a:rPr lang="en-US" b="1" i="0" dirty="0">
                <a:solidFill>
                  <a:srgbClr val="000000"/>
                </a:solidFill>
                <a:effectLst/>
                <a:latin typeface="inter-bold"/>
              </a:rPr>
              <a:t>Key</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A key is a unique identifier for an object.</a:t>
            </a:r>
          </a:p>
          <a:p>
            <a:pPr marL="742950" lvl="1" indent="-285750" algn="just">
              <a:buFont typeface="Arial" panose="020B0604020202020204" pitchFamily="34" charset="0"/>
              <a:buChar char="•"/>
            </a:pPr>
            <a:r>
              <a:rPr lang="en-US" b="0" i="0" dirty="0">
                <a:solidFill>
                  <a:srgbClr val="000000"/>
                </a:solidFill>
                <a:effectLst/>
                <a:latin typeface="inter-regular"/>
              </a:rPr>
              <a:t>Every object in a bucket is associated with one key.</a:t>
            </a:r>
          </a:p>
          <a:p>
            <a:pPr marL="742950" lvl="1" indent="-285750" algn="just">
              <a:buFont typeface="Arial" panose="020B0604020202020204" pitchFamily="34" charset="0"/>
              <a:buChar char="•"/>
            </a:pPr>
            <a:r>
              <a:rPr lang="en-US" b="0" i="0" dirty="0">
                <a:solidFill>
                  <a:srgbClr val="000000"/>
                </a:solidFill>
                <a:effectLst/>
                <a:latin typeface="inter-regular"/>
              </a:rPr>
              <a:t>An object can be uniquely identified by using a combination of bucket name, the key, and optionally version ID.</a:t>
            </a:r>
          </a:p>
          <a:p>
            <a:pPr marL="742950" lvl="1" indent="-285750" algn="just">
              <a:buFont typeface="Arial" panose="020B0604020202020204" pitchFamily="34" charset="0"/>
              <a:buChar char="•"/>
            </a:pPr>
            <a:r>
              <a:rPr lang="en-US" b="0" i="0" dirty="0">
                <a:solidFill>
                  <a:srgbClr val="000000"/>
                </a:solidFill>
                <a:effectLst/>
                <a:latin typeface="inter-regular"/>
              </a:rPr>
              <a:t>For example, in the URL http://jtp.s3.amazonaws.com/2019-01-31/Amazons3.wsdl where "</a:t>
            </a:r>
            <a:r>
              <a:rPr lang="en-US" b="0" i="0" dirty="0" err="1">
                <a:solidFill>
                  <a:srgbClr val="000000"/>
                </a:solidFill>
                <a:effectLst/>
                <a:latin typeface="inter-regular"/>
              </a:rPr>
              <a:t>jtp</a:t>
            </a:r>
            <a:r>
              <a:rPr lang="en-US" b="0" i="0" dirty="0">
                <a:solidFill>
                  <a:srgbClr val="000000"/>
                </a:solidFill>
                <a:effectLst/>
                <a:latin typeface="inter-regular"/>
              </a:rPr>
              <a:t>" is the bucket name, and key is "2019-01-31/Amazons3.wsdl"</a:t>
            </a:r>
          </a:p>
          <a:p>
            <a:pPr algn="just">
              <a:buFont typeface="Arial" panose="020B0604020202020204" pitchFamily="34" charset="0"/>
              <a:buChar char="•"/>
            </a:pPr>
            <a:r>
              <a:rPr lang="en-US" b="1" i="0" dirty="0">
                <a:solidFill>
                  <a:srgbClr val="000000"/>
                </a:solidFill>
                <a:effectLst/>
                <a:latin typeface="inter-bold"/>
              </a:rPr>
              <a:t>Regions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You can choose a geographical region in which you want to store the buckets that you have created.</a:t>
            </a:r>
          </a:p>
          <a:p>
            <a:pPr marL="742950" lvl="1" indent="-285750" algn="just">
              <a:buFont typeface="Arial" panose="020B0604020202020204" pitchFamily="34" charset="0"/>
              <a:buChar char="•"/>
            </a:pPr>
            <a:r>
              <a:rPr lang="en-US" b="0" i="0" dirty="0">
                <a:solidFill>
                  <a:srgbClr val="000000"/>
                </a:solidFill>
                <a:effectLst/>
                <a:latin typeface="inter-regular"/>
              </a:rPr>
              <a:t>A region is chosen in such a way that it optimizes the latency, minimize costs or address regulatory requirements.</a:t>
            </a:r>
          </a:p>
          <a:p>
            <a:pPr marL="742950" lvl="1" indent="-285750" algn="just">
              <a:buFont typeface="Arial" panose="020B0604020202020204" pitchFamily="34" charset="0"/>
              <a:buChar char="•"/>
            </a:pPr>
            <a:r>
              <a:rPr lang="en-US" b="0" i="0" dirty="0">
                <a:solidFill>
                  <a:srgbClr val="000000"/>
                </a:solidFill>
                <a:effectLst/>
                <a:latin typeface="inter-regular"/>
              </a:rPr>
              <a:t>Objects will not leave the region unless you explicitly transfer the objects to another region</a:t>
            </a:r>
          </a:p>
          <a:p>
            <a:endParaRPr lang="en-US" dirty="0"/>
          </a:p>
        </p:txBody>
      </p:sp>
    </p:spTree>
    <p:extLst>
      <p:ext uri="{BB962C8B-B14F-4D97-AF65-F5344CB8AC3E}">
        <p14:creationId xmlns:p14="http://schemas.microsoft.com/office/powerpoint/2010/main" val="2268777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F18D11-D0D5-21FA-3D67-3BE543068785}"/>
              </a:ext>
            </a:extLst>
          </p:cNvPr>
          <p:cNvSpPr>
            <a:spLocks noGrp="1"/>
          </p:cNvSpPr>
          <p:nvPr>
            <p:ph idx="1"/>
          </p:nvPr>
        </p:nvSpPr>
        <p:spPr>
          <a:xfrm>
            <a:off x="838200" y="656948"/>
            <a:ext cx="10515600" cy="5520015"/>
          </a:xfrm>
        </p:spPr>
        <p:txBody>
          <a:bodyPr>
            <a:normAutofit/>
          </a:bodyPr>
          <a:lstStyle/>
          <a:p>
            <a:pPr marL="0" indent="0" algn="just">
              <a:buNone/>
            </a:pPr>
            <a:r>
              <a:rPr lang="en-US" sz="2100" dirty="0" err="1">
                <a:solidFill>
                  <a:srgbClr val="000000"/>
                </a:solidFill>
                <a:latin typeface="inter-regular"/>
              </a:rPr>
              <a:t>DataConsistencyModel</a:t>
            </a:r>
            <a:br>
              <a:rPr lang="en-US" b="0" i="0" dirty="0">
                <a:solidFill>
                  <a:srgbClr val="000000"/>
                </a:solidFill>
                <a:effectLst/>
                <a:latin typeface="inter-regular"/>
              </a:rPr>
            </a:br>
            <a:r>
              <a:rPr lang="en-US" sz="2100" dirty="0">
                <a:solidFill>
                  <a:srgbClr val="000000"/>
                </a:solidFill>
                <a:latin typeface="inter-regular"/>
              </a:rPr>
              <a:t>Amazon S3 replicates the data to multiple servers to achieve high availability.</a:t>
            </a:r>
            <a:br>
              <a:rPr lang="en-US" b="0" i="0" dirty="0">
                <a:solidFill>
                  <a:srgbClr val="000000"/>
                </a:solidFill>
                <a:effectLst/>
                <a:latin typeface="inter-regular"/>
              </a:rPr>
            </a:br>
            <a:r>
              <a:rPr lang="en-US" sz="1800" b="0" i="0" dirty="0">
                <a:solidFill>
                  <a:srgbClr val="000000"/>
                </a:solidFill>
                <a:effectLst/>
                <a:latin typeface="inter-regular"/>
              </a:rPr>
              <a:t>Two types of models:</a:t>
            </a:r>
          </a:p>
          <a:p>
            <a:pPr marL="742950" lvl="1" indent="-285750" algn="just">
              <a:buFont typeface="Arial" panose="020B0604020202020204" pitchFamily="34" charset="0"/>
              <a:buChar char="•"/>
            </a:pPr>
            <a:r>
              <a:rPr lang="en-US" sz="1800" dirty="0">
                <a:solidFill>
                  <a:srgbClr val="000000"/>
                </a:solidFill>
                <a:latin typeface="inter-regular"/>
              </a:rPr>
              <a:t>Read-after-write consistency for PUTS of new objects</a:t>
            </a:r>
            <a:r>
              <a:rPr lang="en-US" b="1" i="0" dirty="0">
                <a:solidFill>
                  <a:srgbClr val="000000"/>
                </a:solidFill>
                <a:effectLst/>
                <a:latin typeface="inter-bold"/>
              </a:rPr>
              <a:t>.</a:t>
            </a:r>
            <a:endParaRPr lang="en-US" b="0" i="0" dirty="0">
              <a:solidFill>
                <a:srgbClr val="000000"/>
              </a:solidFill>
              <a:effectLst/>
              <a:latin typeface="inter-regular"/>
            </a:endParaRPr>
          </a:p>
          <a:p>
            <a:pPr marL="1143000" lvl="2" indent="-228600" algn="just">
              <a:buFont typeface="Arial" panose="020B0604020202020204" pitchFamily="34" charset="0"/>
              <a:buChar char="•"/>
            </a:pPr>
            <a:r>
              <a:rPr lang="en-US" b="0" i="0" dirty="0">
                <a:solidFill>
                  <a:srgbClr val="000000"/>
                </a:solidFill>
                <a:effectLst/>
                <a:latin typeface="inter-regular"/>
              </a:rPr>
              <a:t>For a PUT request, S3 stores the data across multiple servers to achieve high availability.</a:t>
            </a:r>
          </a:p>
          <a:p>
            <a:pPr marL="1143000" lvl="2" indent="-228600" algn="just">
              <a:buFont typeface="Arial" panose="020B0604020202020204" pitchFamily="34" charset="0"/>
              <a:buChar char="•"/>
            </a:pPr>
            <a:r>
              <a:rPr lang="en-US" b="0" i="0" dirty="0">
                <a:solidFill>
                  <a:srgbClr val="000000"/>
                </a:solidFill>
                <a:effectLst/>
                <a:latin typeface="inter-regular"/>
              </a:rPr>
              <a:t>A process stores an object to S3 and will be immediately available to read the object.</a:t>
            </a:r>
          </a:p>
          <a:p>
            <a:pPr marL="1143000" lvl="2" indent="-228600" algn="just">
              <a:buFont typeface="Arial" panose="020B0604020202020204" pitchFamily="34" charset="0"/>
              <a:buChar char="•"/>
            </a:pPr>
            <a:r>
              <a:rPr lang="en-US" b="0" i="0" dirty="0">
                <a:solidFill>
                  <a:srgbClr val="000000"/>
                </a:solidFill>
                <a:effectLst/>
                <a:latin typeface="inter-regular"/>
              </a:rPr>
              <a:t>A process stores a new object to S3, it will immediately list the keys within the bucket.</a:t>
            </a:r>
          </a:p>
          <a:p>
            <a:pPr marL="1143000" lvl="2" indent="-228600" algn="just">
              <a:buFont typeface="Arial" panose="020B0604020202020204" pitchFamily="34" charset="0"/>
              <a:buChar char="•"/>
            </a:pPr>
            <a:r>
              <a:rPr lang="en-US" b="0" i="0" dirty="0">
                <a:solidFill>
                  <a:srgbClr val="000000"/>
                </a:solidFill>
                <a:effectLst/>
                <a:latin typeface="inter-regular"/>
              </a:rPr>
              <a:t>It does not take time for propagation, the changes are reflected immediately.</a:t>
            </a:r>
          </a:p>
          <a:p>
            <a:pPr marL="742950" lvl="1" indent="-285750" algn="just">
              <a:buFont typeface="Arial" panose="020B0604020202020204" pitchFamily="34" charset="0"/>
              <a:buChar char="•"/>
            </a:pPr>
            <a:r>
              <a:rPr lang="en-US" sz="1800" dirty="0">
                <a:solidFill>
                  <a:srgbClr val="000000"/>
                </a:solidFill>
                <a:latin typeface="inter-regular"/>
              </a:rPr>
              <a:t>Eventual consistency for overwriting PUTS and DELETES</a:t>
            </a:r>
          </a:p>
          <a:p>
            <a:pPr marL="1143000" lvl="2" indent="-228600" algn="just">
              <a:buFont typeface="Arial" panose="020B0604020202020204" pitchFamily="34" charset="0"/>
              <a:buChar char="•"/>
            </a:pPr>
            <a:r>
              <a:rPr lang="en-US" b="0" i="0" dirty="0">
                <a:solidFill>
                  <a:srgbClr val="000000"/>
                </a:solidFill>
                <a:effectLst/>
                <a:latin typeface="inter-regular"/>
              </a:rPr>
              <a:t>For PUTS and DELETES to objects, the changes are reflected eventually, and they are not available immediately.</a:t>
            </a:r>
          </a:p>
          <a:p>
            <a:pPr marL="1143000" lvl="2" indent="-228600" algn="just">
              <a:buFont typeface="Arial" panose="020B0604020202020204" pitchFamily="34" charset="0"/>
              <a:buChar char="•"/>
            </a:pPr>
            <a:r>
              <a:rPr lang="en-US" b="0" i="0" dirty="0">
                <a:solidFill>
                  <a:srgbClr val="000000"/>
                </a:solidFill>
                <a:effectLst/>
                <a:latin typeface="inter-regular"/>
              </a:rPr>
              <a:t>If the process replaces an existing object with the new object, you try to read it immediately. Until the change is fully propagated, the S3 might return prior data.</a:t>
            </a:r>
          </a:p>
          <a:p>
            <a:pPr marL="1143000" lvl="2" indent="-228600" algn="just">
              <a:buFont typeface="Arial" panose="020B0604020202020204" pitchFamily="34" charset="0"/>
              <a:buChar char="•"/>
            </a:pPr>
            <a:r>
              <a:rPr lang="en-US" b="0" i="0" dirty="0">
                <a:solidFill>
                  <a:srgbClr val="000000"/>
                </a:solidFill>
                <a:effectLst/>
                <a:latin typeface="inter-regular"/>
              </a:rPr>
              <a:t>If the process deletes an existing object, immediately try to read it. Until the change is fully propagated, the S3 might return the deleted data.</a:t>
            </a:r>
          </a:p>
          <a:p>
            <a:pPr marL="1143000" lvl="2" indent="-228600" algn="just">
              <a:buFont typeface="Arial" panose="020B0604020202020204" pitchFamily="34" charset="0"/>
              <a:buChar char="•"/>
            </a:pPr>
            <a:r>
              <a:rPr lang="en-US" b="0" i="0" dirty="0">
                <a:solidFill>
                  <a:srgbClr val="000000"/>
                </a:solidFill>
                <a:effectLst/>
                <a:latin typeface="inter-regular"/>
              </a:rPr>
              <a:t>If the process deletes an existing object, immediately list all the keys within the bucket. Until the change is fully propagated, the S3 might return the list of the deleted key.</a:t>
            </a:r>
          </a:p>
          <a:p>
            <a:endParaRPr lang="en-US" dirty="0"/>
          </a:p>
        </p:txBody>
      </p:sp>
    </p:spTree>
    <p:extLst>
      <p:ext uri="{BB962C8B-B14F-4D97-AF65-F5344CB8AC3E}">
        <p14:creationId xmlns:p14="http://schemas.microsoft.com/office/powerpoint/2010/main" val="420253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2086A-4A8D-F27F-306E-EE38B2579D7A}"/>
              </a:ext>
            </a:extLst>
          </p:cNvPr>
          <p:cNvSpPr>
            <a:spLocks noGrp="1"/>
          </p:cNvSpPr>
          <p:nvPr>
            <p:ph type="title"/>
          </p:nvPr>
        </p:nvSpPr>
        <p:spPr/>
        <p:txBody>
          <a:bodyPr>
            <a:normAutofit/>
          </a:bodyPr>
          <a:lstStyle/>
          <a:p>
            <a:r>
              <a:rPr lang="en-US" sz="2000" b="1" dirty="0"/>
              <a:t>Creating S3 bucket</a:t>
            </a:r>
          </a:p>
        </p:txBody>
      </p:sp>
      <p:sp>
        <p:nvSpPr>
          <p:cNvPr id="3" name="Content Placeholder 2">
            <a:extLst>
              <a:ext uri="{FF2B5EF4-FFF2-40B4-BE49-F238E27FC236}">
                <a16:creationId xmlns:a16="http://schemas.microsoft.com/office/drawing/2014/main" id="{C07C0EF4-E90F-AAAE-DDB8-AF79D7B68F70}"/>
              </a:ext>
            </a:extLst>
          </p:cNvPr>
          <p:cNvSpPr>
            <a:spLocks noGrp="1"/>
          </p:cNvSpPr>
          <p:nvPr>
            <p:ph idx="1"/>
          </p:nvPr>
        </p:nvSpPr>
        <p:spPr>
          <a:xfrm>
            <a:off x="838200" y="1313896"/>
            <a:ext cx="10515600" cy="4863068"/>
          </a:xfrm>
        </p:spPr>
        <p:txBody>
          <a:bodyPr>
            <a:normAutofit fontScale="92500"/>
          </a:bodyPr>
          <a:lstStyle/>
          <a:p>
            <a:pPr algn="just"/>
            <a:r>
              <a:rPr lang="en-US" b="0" i="0" dirty="0">
                <a:solidFill>
                  <a:srgbClr val="610B4B"/>
                </a:solidFill>
                <a:effectLst/>
                <a:latin typeface="erdana"/>
              </a:rPr>
              <a:t>Important points to remember</a:t>
            </a:r>
          </a:p>
          <a:p>
            <a:pPr algn="just">
              <a:buFont typeface="Arial" panose="020B0604020202020204" pitchFamily="34" charset="0"/>
              <a:buChar char="•"/>
            </a:pPr>
            <a:r>
              <a:rPr lang="en-US" b="0" i="0" dirty="0">
                <a:solidFill>
                  <a:srgbClr val="000000"/>
                </a:solidFill>
                <a:effectLst/>
                <a:latin typeface="inter-regular"/>
              </a:rPr>
              <a:t>Buckets are a universal namespace, i.e., the bucket names must be unique.</a:t>
            </a:r>
          </a:p>
          <a:p>
            <a:pPr algn="just">
              <a:buFont typeface="Arial" panose="020B0604020202020204" pitchFamily="34" charset="0"/>
              <a:buChar char="•"/>
            </a:pPr>
            <a:r>
              <a:rPr lang="en-US" b="0" i="0" dirty="0">
                <a:solidFill>
                  <a:srgbClr val="000000"/>
                </a:solidFill>
                <a:effectLst/>
                <a:latin typeface="inter-regular"/>
              </a:rPr>
              <a:t>If uploading of an object to S3 bucket is successful, we receive a HTTP 200 code.</a:t>
            </a:r>
          </a:p>
          <a:p>
            <a:pPr algn="just">
              <a:buFont typeface="Arial" panose="020B0604020202020204" pitchFamily="34" charset="0"/>
              <a:buChar char="•"/>
            </a:pPr>
            <a:r>
              <a:rPr lang="en-US" b="0" i="0" dirty="0">
                <a:solidFill>
                  <a:srgbClr val="000000"/>
                </a:solidFill>
                <a:effectLst/>
                <a:latin typeface="inter-regular"/>
              </a:rPr>
              <a:t>S3, S3-IA, S3 Reduced Redundancy Storage are the storage classes.</a:t>
            </a:r>
          </a:p>
          <a:p>
            <a:pPr algn="just">
              <a:buFont typeface="Arial" panose="020B0604020202020204" pitchFamily="34" charset="0"/>
              <a:buChar char="•"/>
            </a:pPr>
            <a:r>
              <a:rPr lang="en-US" b="0" i="0" dirty="0">
                <a:solidFill>
                  <a:srgbClr val="000000"/>
                </a:solidFill>
                <a:effectLst/>
                <a:latin typeface="inter-regular"/>
              </a:rPr>
              <a:t>Encryption is of two types, i.e., Client Side Encryption and Server Side Encryption</a:t>
            </a:r>
          </a:p>
          <a:p>
            <a:pPr algn="just">
              <a:buFont typeface="Arial" panose="020B0604020202020204" pitchFamily="34" charset="0"/>
              <a:buChar char="•"/>
            </a:pPr>
            <a:r>
              <a:rPr lang="en-US" b="0" i="0" dirty="0">
                <a:solidFill>
                  <a:srgbClr val="000000"/>
                </a:solidFill>
                <a:effectLst/>
                <a:latin typeface="inter-regular"/>
              </a:rPr>
              <a:t>Access to the buckets can be controlled by using either ACL (Access Control List) or bucket policies.</a:t>
            </a:r>
          </a:p>
          <a:p>
            <a:pPr algn="just">
              <a:buFont typeface="Arial" panose="020B0604020202020204" pitchFamily="34" charset="0"/>
              <a:buChar char="•"/>
            </a:pPr>
            <a:r>
              <a:rPr lang="en-US" b="0" i="0" dirty="0">
                <a:solidFill>
                  <a:srgbClr val="000000"/>
                </a:solidFill>
                <a:effectLst/>
                <a:latin typeface="inter-regular"/>
              </a:rPr>
              <a:t>By default buckets are private and all the objects stored in a bucket are also private.</a:t>
            </a:r>
          </a:p>
          <a:p>
            <a:endParaRPr lang="en-US" dirty="0"/>
          </a:p>
        </p:txBody>
      </p:sp>
    </p:spTree>
    <p:extLst>
      <p:ext uri="{BB962C8B-B14F-4D97-AF65-F5344CB8AC3E}">
        <p14:creationId xmlns:p14="http://schemas.microsoft.com/office/powerpoint/2010/main" val="2157274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1993</Words>
  <Application>Microsoft Office PowerPoint</Application>
  <PresentationFormat>Widescreen</PresentationFormat>
  <Paragraphs>168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erdana</vt:lpstr>
      <vt:lpstr>inter-bold</vt:lpstr>
      <vt:lpstr>inter-regular</vt:lpstr>
      <vt:lpstr>Times New Roman</vt:lpstr>
      <vt:lpstr>Office Theme</vt:lpstr>
      <vt:lpstr>PowerPoint Presentation</vt:lpstr>
      <vt:lpstr>What is S3?  </vt:lpstr>
      <vt:lpstr>Advantages of Amazon S3  </vt:lpstr>
      <vt:lpstr>PowerPoint Presentation</vt:lpstr>
      <vt:lpstr>S3 is a simple key-value store  </vt:lpstr>
      <vt:lpstr>Amazon S3 Concepts  </vt:lpstr>
      <vt:lpstr>PowerPoint Presentation</vt:lpstr>
      <vt:lpstr>PowerPoint Presentation</vt:lpstr>
      <vt:lpstr>Creating S3 bucket</vt:lpstr>
      <vt:lpstr>AWS Storage Classes</vt:lpstr>
      <vt:lpstr>PowerPoint Presentation</vt:lpstr>
      <vt:lpstr>PowerPoint Presentation</vt:lpstr>
      <vt:lpstr>PowerPoint Presentation</vt:lpstr>
      <vt:lpstr>PowerPoint Presentation</vt:lpstr>
      <vt:lpstr>Performance across the Storage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Pandey, Rahul</dc:creator>
  <cp:lastModifiedBy>Pandey, Rahul</cp:lastModifiedBy>
  <cp:revision>35</cp:revision>
  <dcterms:created xsi:type="dcterms:W3CDTF">2022-11-24T20:13:40Z</dcterms:created>
  <dcterms:modified xsi:type="dcterms:W3CDTF">2022-11-24T20:31:09Z</dcterms:modified>
</cp:coreProperties>
</file>