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75"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4A1F-DF27-8659-42AA-5D7D6306F4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4D2BB7-34D1-F1FE-84E8-080279C882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5EC3306-D33A-AE06-21DE-A3744ABEF53A}"/>
              </a:ext>
            </a:extLst>
          </p:cNvPr>
          <p:cNvSpPr>
            <a:spLocks noGrp="1"/>
          </p:cNvSpPr>
          <p:nvPr>
            <p:ph type="dt" sz="half" idx="10"/>
          </p:nvPr>
        </p:nvSpPr>
        <p:spPr/>
        <p:txBody>
          <a:bodyPr/>
          <a:lstStyle/>
          <a:p>
            <a:fld id="{5F8651AF-D190-464A-A77B-F993D6E2580D}" type="datetimeFigureOut">
              <a:rPr lang="en-US" smtClean="0"/>
              <a:t>11/22/2022</a:t>
            </a:fld>
            <a:endParaRPr lang="en-US"/>
          </a:p>
        </p:txBody>
      </p:sp>
      <p:sp>
        <p:nvSpPr>
          <p:cNvPr id="5" name="Footer Placeholder 4">
            <a:extLst>
              <a:ext uri="{FF2B5EF4-FFF2-40B4-BE49-F238E27FC236}">
                <a16:creationId xmlns:a16="http://schemas.microsoft.com/office/drawing/2014/main" id="{C6BF115E-F624-704A-63D8-7F03CD4BD8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94977-2570-4965-4450-84CF9D32A159}"/>
              </a:ext>
            </a:extLst>
          </p:cNvPr>
          <p:cNvSpPr>
            <a:spLocks noGrp="1"/>
          </p:cNvSpPr>
          <p:nvPr>
            <p:ph type="sldNum" sz="quarter" idx="12"/>
          </p:nvPr>
        </p:nvSpPr>
        <p:spPr/>
        <p:txBody>
          <a:bodyPr/>
          <a:lstStyle/>
          <a:p>
            <a:fld id="{21A3B4F1-1ADE-47F1-81D3-7292DA6E9134}" type="slidenum">
              <a:rPr lang="en-US" smtClean="0"/>
              <a:t>‹#›</a:t>
            </a:fld>
            <a:endParaRPr lang="en-US"/>
          </a:p>
        </p:txBody>
      </p:sp>
    </p:spTree>
    <p:extLst>
      <p:ext uri="{BB962C8B-B14F-4D97-AF65-F5344CB8AC3E}">
        <p14:creationId xmlns:p14="http://schemas.microsoft.com/office/powerpoint/2010/main" val="355304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1BE7B-D095-38E0-407C-0053CCDA3D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B69260-E6E0-9C14-8246-29DA6B698B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7917B5-4583-C1DD-CDFA-D86C7BEC19C1}"/>
              </a:ext>
            </a:extLst>
          </p:cNvPr>
          <p:cNvSpPr>
            <a:spLocks noGrp="1"/>
          </p:cNvSpPr>
          <p:nvPr>
            <p:ph type="dt" sz="half" idx="10"/>
          </p:nvPr>
        </p:nvSpPr>
        <p:spPr/>
        <p:txBody>
          <a:bodyPr/>
          <a:lstStyle/>
          <a:p>
            <a:fld id="{5F8651AF-D190-464A-A77B-F993D6E2580D}" type="datetimeFigureOut">
              <a:rPr lang="en-US" smtClean="0"/>
              <a:t>11/22/2022</a:t>
            </a:fld>
            <a:endParaRPr lang="en-US"/>
          </a:p>
        </p:txBody>
      </p:sp>
      <p:sp>
        <p:nvSpPr>
          <p:cNvPr id="5" name="Footer Placeholder 4">
            <a:extLst>
              <a:ext uri="{FF2B5EF4-FFF2-40B4-BE49-F238E27FC236}">
                <a16:creationId xmlns:a16="http://schemas.microsoft.com/office/drawing/2014/main" id="{DA456DB5-EDC8-0934-6D86-F34F0ED64D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65546-3F5E-CA3D-5F2D-ADA7C721E9D3}"/>
              </a:ext>
            </a:extLst>
          </p:cNvPr>
          <p:cNvSpPr>
            <a:spLocks noGrp="1"/>
          </p:cNvSpPr>
          <p:nvPr>
            <p:ph type="sldNum" sz="quarter" idx="12"/>
          </p:nvPr>
        </p:nvSpPr>
        <p:spPr/>
        <p:txBody>
          <a:bodyPr/>
          <a:lstStyle/>
          <a:p>
            <a:fld id="{21A3B4F1-1ADE-47F1-81D3-7292DA6E9134}" type="slidenum">
              <a:rPr lang="en-US" smtClean="0"/>
              <a:t>‹#›</a:t>
            </a:fld>
            <a:endParaRPr lang="en-US"/>
          </a:p>
        </p:txBody>
      </p:sp>
    </p:spTree>
    <p:extLst>
      <p:ext uri="{BB962C8B-B14F-4D97-AF65-F5344CB8AC3E}">
        <p14:creationId xmlns:p14="http://schemas.microsoft.com/office/powerpoint/2010/main" val="278583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57D4EC-8C57-44A4-1D51-98ABE563FF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120B2D-708F-69A6-3690-75B208ED4B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2E9BD-FD53-2EFC-21D4-38BB5731EB11}"/>
              </a:ext>
            </a:extLst>
          </p:cNvPr>
          <p:cNvSpPr>
            <a:spLocks noGrp="1"/>
          </p:cNvSpPr>
          <p:nvPr>
            <p:ph type="dt" sz="half" idx="10"/>
          </p:nvPr>
        </p:nvSpPr>
        <p:spPr/>
        <p:txBody>
          <a:bodyPr/>
          <a:lstStyle/>
          <a:p>
            <a:fld id="{5F8651AF-D190-464A-A77B-F993D6E2580D}" type="datetimeFigureOut">
              <a:rPr lang="en-US" smtClean="0"/>
              <a:t>11/22/2022</a:t>
            </a:fld>
            <a:endParaRPr lang="en-US"/>
          </a:p>
        </p:txBody>
      </p:sp>
      <p:sp>
        <p:nvSpPr>
          <p:cNvPr id="5" name="Footer Placeholder 4">
            <a:extLst>
              <a:ext uri="{FF2B5EF4-FFF2-40B4-BE49-F238E27FC236}">
                <a16:creationId xmlns:a16="http://schemas.microsoft.com/office/drawing/2014/main" id="{F287A4F4-8D82-2E00-9579-77C0C7B51B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9B464D-620F-B70B-29F4-2B350A2394B7}"/>
              </a:ext>
            </a:extLst>
          </p:cNvPr>
          <p:cNvSpPr>
            <a:spLocks noGrp="1"/>
          </p:cNvSpPr>
          <p:nvPr>
            <p:ph type="sldNum" sz="quarter" idx="12"/>
          </p:nvPr>
        </p:nvSpPr>
        <p:spPr/>
        <p:txBody>
          <a:bodyPr/>
          <a:lstStyle/>
          <a:p>
            <a:fld id="{21A3B4F1-1ADE-47F1-81D3-7292DA6E9134}" type="slidenum">
              <a:rPr lang="en-US" smtClean="0"/>
              <a:t>‹#›</a:t>
            </a:fld>
            <a:endParaRPr lang="en-US"/>
          </a:p>
        </p:txBody>
      </p:sp>
    </p:spTree>
    <p:extLst>
      <p:ext uri="{BB962C8B-B14F-4D97-AF65-F5344CB8AC3E}">
        <p14:creationId xmlns:p14="http://schemas.microsoft.com/office/powerpoint/2010/main" val="14285701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6F74-BE53-01E4-FAD6-04360341DF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64C758-23FF-2EA9-717F-6A7E25C40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418033-F7F8-9E64-AE42-2483BCEC2CC1}"/>
              </a:ext>
            </a:extLst>
          </p:cNvPr>
          <p:cNvSpPr>
            <a:spLocks noGrp="1"/>
          </p:cNvSpPr>
          <p:nvPr>
            <p:ph type="dt" sz="half" idx="10"/>
          </p:nvPr>
        </p:nvSpPr>
        <p:spPr/>
        <p:txBody>
          <a:bodyPr/>
          <a:lstStyle/>
          <a:p>
            <a:fld id="{5F8651AF-D190-464A-A77B-F993D6E2580D}" type="datetimeFigureOut">
              <a:rPr lang="en-US" smtClean="0"/>
              <a:t>11/22/2022</a:t>
            </a:fld>
            <a:endParaRPr lang="en-US"/>
          </a:p>
        </p:txBody>
      </p:sp>
      <p:sp>
        <p:nvSpPr>
          <p:cNvPr id="5" name="Footer Placeholder 4">
            <a:extLst>
              <a:ext uri="{FF2B5EF4-FFF2-40B4-BE49-F238E27FC236}">
                <a16:creationId xmlns:a16="http://schemas.microsoft.com/office/drawing/2014/main" id="{5513F006-3EEE-0F1C-C3DA-F0BD4B604E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5722DD-DBBC-20F1-33C0-1119A9B8CD24}"/>
              </a:ext>
            </a:extLst>
          </p:cNvPr>
          <p:cNvSpPr>
            <a:spLocks noGrp="1"/>
          </p:cNvSpPr>
          <p:nvPr>
            <p:ph type="sldNum" sz="quarter" idx="12"/>
          </p:nvPr>
        </p:nvSpPr>
        <p:spPr/>
        <p:txBody>
          <a:bodyPr/>
          <a:lstStyle/>
          <a:p>
            <a:fld id="{21A3B4F1-1ADE-47F1-81D3-7292DA6E9134}" type="slidenum">
              <a:rPr lang="en-US" smtClean="0"/>
              <a:t>‹#›</a:t>
            </a:fld>
            <a:endParaRPr lang="en-US"/>
          </a:p>
        </p:txBody>
      </p:sp>
    </p:spTree>
    <p:extLst>
      <p:ext uri="{BB962C8B-B14F-4D97-AF65-F5344CB8AC3E}">
        <p14:creationId xmlns:p14="http://schemas.microsoft.com/office/powerpoint/2010/main" val="3174426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C440-7F8C-58C9-3EF7-477C1C54D2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4AE542-A98B-181B-2D05-46B524EA5B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675254-9D19-3A84-545D-7088F6B8F04A}"/>
              </a:ext>
            </a:extLst>
          </p:cNvPr>
          <p:cNvSpPr>
            <a:spLocks noGrp="1"/>
          </p:cNvSpPr>
          <p:nvPr>
            <p:ph type="dt" sz="half" idx="10"/>
          </p:nvPr>
        </p:nvSpPr>
        <p:spPr/>
        <p:txBody>
          <a:bodyPr/>
          <a:lstStyle/>
          <a:p>
            <a:fld id="{5F8651AF-D190-464A-A77B-F993D6E2580D}" type="datetimeFigureOut">
              <a:rPr lang="en-US" smtClean="0"/>
              <a:t>11/22/2022</a:t>
            </a:fld>
            <a:endParaRPr lang="en-US"/>
          </a:p>
        </p:txBody>
      </p:sp>
      <p:sp>
        <p:nvSpPr>
          <p:cNvPr id="5" name="Footer Placeholder 4">
            <a:extLst>
              <a:ext uri="{FF2B5EF4-FFF2-40B4-BE49-F238E27FC236}">
                <a16:creationId xmlns:a16="http://schemas.microsoft.com/office/drawing/2014/main" id="{5C03E09C-CC59-F38A-9C3A-23FB357D8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6844E3-1724-81D9-2803-164ADDD6922C}"/>
              </a:ext>
            </a:extLst>
          </p:cNvPr>
          <p:cNvSpPr>
            <a:spLocks noGrp="1"/>
          </p:cNvSpPr>
          <p:nvPr>
            <p:ph type="sldNum" sz="quarter" idx="12"/>
          </p:nvPr>
        </p:nvSpPr>
        <p:spPr/>
        <p:txBody>
          <a:bodyPr/>
          <a:lstStyle/>
          <a:p>
            <a:fld id="{21A3B4F1-1ADE-47F1-81D3-7292DA6E9134}" type="slidenum">
              <a:rPr lang="en-US" smtClean="0"/>
              <a:t>‹#›</a:t>
            </a:fld>
            <a:endParaRPr lang="en-US"/>
          </a:p>
        </p:txBody>
      </p:sp>
    </p:spTree>
    <p:extLst>
      <p:ext uri="{BB962C8B-B14F-4D97-AF65-F5344CB8AC3E}">
        <p14:creationId xmlns:p14="http://schemas.microsoft.com/office/powerpoint/2010/main" val="286554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D501-2E3F-EB3C-FD98-86F59EF420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DF545E-503E-C2C5-ACB5-5786BCB1A8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C2C722-FCBC-EC0B-E317-523BC83469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6BCDA1-063A-FB70-025F-4CBB57A5946C}"/>
              </a:ext>
            </a:extLst>
          </p:cNvPr>
          <p:cNvSpPr>
            <a:spLocks noGrp="1"/>
          </p:cNvSpPr>
          <p:nvPr>
            <p:ph type="dt" sz="half" idx="10"/>
          </p:nvPr>
        </p:nvSpPr>
        <p:spPr/>
        <p:txBody>
          <a:bodyPr/>
          <a:lstStyle/>
          <a:p>
            <a:fld id="{5F8651AF-D190-464A-A77B-F993D6E2580D}" type="datetimeFigureOut">
              <a:rPr lang="en-US" smtClean="0"/>
              <a:t>11/22/2022</a:t>
            </a:fld>
            <a:endParaRPr lang="en-US"/>
          </a:p>
        </p:txBody>
      </p:sp>
      <p:sp>
        <p:nvSpPr>
          <p:cNvPr id="6" name="Footer Placeholder 5">
            <a:extLst>
              <a:ext uri="{FF2B5EF4-FFF2-40B4-BE49-F238E27FC236}">
                <a16:creationId xmlns:a16="http://schemas.microsoft.com/office/drawing/2014/main" id="{24B6BEA8-8E00-3171-D0D5-218A77A530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C8ADCB-9E89-C41A-BD3B-2E4F8CC143BB}"/>
              </a:ext>
            </a:extLst>
          </p:cNvPr>
          <p:cNvSpPr>
            <a:spLocks noGrp="1"/>
          </p:cNvSpPr>
          <p:nvPr>
            <p:ph type="sldNum" sz="quarter" idx="12"/>
          </p:nvPr>
        </p:nvSpPr>
        <p:spPr/>
        <p:txBody>
          <a:bodyPr/>
          <a:lstStyle/>
          <a:p>
            <a:fld id="{21A3B4F1-1ADE-47F1-81D3-7292DA6E9134}" type="slidenum">
              <a:rPr lang="en-US" smtClean="0"/>
              <a:t>‹#›</a:t>
            </a:fld>
            <a:endParaRPr lang="en-US"/>
          </a:p>
        </p:txBody>
      </p:sp>
    </p:spTree>
    <p:extLst>
      <p:ext uri="{BB962C8B-B14F-4D97-AF65-F5344CB8AC3E}">
        <p14:creationId xmlns:p14="http://schemas.microsoft.com/office/powerpoint/2010/main" val="2470171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22C76-7BB0-92EC-143F-5693DEB0E6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12EF2A-92FD-0749-0092-ABFCC61B5BC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D4138D-5C85-791F-2336-479A551D7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600609-A626-89EF-8EA9-03607A3BC3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D5A806-8A4D-4C6E-D91E-1175F34821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7B6876-8DEC-8AEE-F7CC-740FDC117F9C}"/>
              </a:ext>
            </a:extLst>
          </p:cNvPr>
          <p:cNvSpPr>
            <a:spLocks noGrp="1"/>
          </p:cNvSpPr>
          <p:nvPr>
            <p:ph type="dt" sz="half" idx="10"/>
          </p:nvPr>
        </p:nvSpPr>
        <p:spPr/>
        <p:txBody>
          <a:bodyPr/>
          <a:lstStyle/>
          <a:p>
            <a:fld id="{5F8651AF-D190-464A-A77B-F993D6E2580D}" type="datetimeFigureOut">
              <a:rPr lang="en-US" smtClean="0"/>
              <a:t>11/22/2022</a:t>
            </a:fld>
            <a:endParaRPr lang="en-US"/>
          </a:p>
        </p:txBody>
      </p:sp>
      <p:sp>
        <p:nvSpPr>
          <p:cNvPr id="8" name="Footer Placeholder 7">
            <a:extLst>
              <a:ext uri="{FF2B5EF4-FFF2-40B4-BE49-F238E27FC236}">
                <a16:creationId xmlns:a16="http://schemas.microsoft.com/office/drawing/2014/main" id="{87F940C0-E5E2-B0F6-1065-06B9CDF275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D8E343-025D-0006-2409-4219510081B1}"/>
              </a:ext>
            </a:extLst>
          </p:cNvPr>
          <p:cNvSpPr>
            <a:spLocks noGrp="1"/>
          </p:cNvSpPr>
          <p:nvPr>
            <p:ph type="sldNum" sz="quarter" idx="12"/>
          </p:nvPr>
        </p:nvSpPr>
        <p:spPr/>
        <p:txBody>
          <a:bodyPr/>
          <a:lstStyle/>
          <a:p>
            <a:fld id="{21A3B4F1-1ADE-47F1-81D3-7292DA6E9134}" type="slidenum">
              <a:rPr lang="en-US" smtClean="0"/>
              <a:t>‹#›</a:t>
            </a:fld>
            <a:endParaRPr lang="en-US"/>
          </a:p>
        </p:txBody>
      </p:sp>
    </p:spTree>
    <p:extLst>
      <p:ext uri="{BB962C8B-B14F-4D97-AF65-F5344CB8AC3E}">
        <p14:creationId xmlns:p14="http://schemas.microsoft.com/office/powerpoint/2010/main" val="1622078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5707-E2ED-44ED-069A-2694FD3E82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D98B44-ACF2-1DA2-10D2-23C2C809130D}"/>
              </a:ext>
            </a:extLst>
          </p:cNvPr>
          <p:cNvSpPr>
            <a:spLocks noGrp="1"/>
          </p:cNvSpPr>
          <p:nvPr>
            <p:ph type="dt" sz="half" idx="10"/>
          </p:nvPr>
        </p:nvSpPr>
        <p:spPr/>
        <p:txBody>
          <a:bodyPr/>
          <a:lstStyle/>
          <a:p>
            <a:fld id="{5F8651AF-D190-464A-A77B-F993D6E2580D}" type="datetimeFigureOut">
              <a:rPr lang="en-US" smtClean="0"/>
              <a:t>11/22/2022</a:t>
            </a:fld>
            <a:endParaRPr lang="en-US"/>
          </a:p>
        </p:txBody>
      </p:sp>
      <p:sp>
        <p:nvSpPr>
          <p:cNvPr id="4" name="Footer Placeholder 3">
            <a:extLst>
              <a:ext uri="{FF2B5EF4-FFF2-40B4-BE49-F238E27FC236}">
                <a16:creationId xmlns:a16="http://schemas.microsoft.com/office/drawing/2014/main" id="{A12F676B-2865-955E-6897-DDAFCA6C45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999D6A-B327-1CB5-267E-95EC354D0AB4}"/>
              </a:ext>
            </a:extLst>
          </p:cNvPr>
          <p:cNvSpPr>
            <a:spLocks noGrp="1"/>
          </p:cNvSpPr>
          <p:nvPr>
            <p:ph type="sldNum" sz="quarter" idx="12"/>
          </p:nvPr>
        </p:nvSpPr>
        <p:spPr/>
        <p:txBody>
          <a:bodyPr/>
          <a:lstStyle/>
          <a:p>
            <a:fld id="{21A3B4F1-1ADE-47F1-81D3-7292DA6E9134}" type="slidenum">
              <a:rPr lang="en-US" smtClean="0"/>
              <a:t>‹#›</a:t>
            </a:fld>
            <a:endParaRPr lang="en-US"/>
          </a:p>
        </p:txBody>
      </p:sp>
    </p:spTree>
    <p:extLst>
      <p:ext uri="{BB962C8B-B14F-4D97-AF65-F5344CB8AC3E}">
        <p14:creationId xmlns:p14="http://schemas.microsoft.com/office/powerpoint/2010/main" val="2317406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B60ADC-2F2F-A77C-91E3-4774D007F421}"/>
              </a:ext>
            </a:extLst>
          </p:cNvPr>
          <p:cNvSpPr>
            <a:spLocks noGrp="1"/>
          </p:cNvSpPr>
          <p:nvPr>
            <p:ph type="dt" sz="half" idx="10"/>
          </p:nvPr>
        </p:nvSpPr>
        <p:spPr/>
        <p:txBody>
          <a:bodyPr/>
          <a:lstStyle/>
          <a:p>
            <a:fld id="{5F8651AF-D190-464A-A77B-F993D6E2580D}" type="datetimeFigureOut">
              <a:rPr lang="en-US" smtClean="0"/>
              <a:t>11/22/2022</a:t>
            </a:fld>
            <a:endParaRPr lang="en-US"/>
          </a:p>
        </p:txBody>
      </p:sp>
      <p:sp>
        <p:nvSpPr>
          <p:cNvPr id="3" name="Footer Placeholder 2">
            <a:extLst>
              <a:ext uri="{FF2B5EF4-FFF2-40B4-BE49-F238E27FC236}">
                <a16:creationId xmlns:a16="http://schemas.microsoft.com/office/drawing/2014/main" id="{058DD938-4576-C441-2AD9-AF35D2EBE7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A6047A-9EC6-5340-0797-38655AABD307}"/>
              </a:ext>
            </a:extLst>
          </p:cNvPr>
          <p:cNvSpPr>
            <a:spLocks noGrp="1"/>
          </p:cNvSpPr>
          <p:nvPr>
            <p:ph type="sldNum" sz="quarter" idx="12"/>
          </p:nvPr>
        </p:nvSpPr>
        <p:spPr/>
        <p:txBody>
          <a:bodyPr/>
          <a:lstStyle/>
          <a:p>
            <a:fld id="{21A3B4F1-1ADE-47F1-81D3-7292DA6E9134}" type="slidenum">
              <a:rPr lang="en-US" smtClean="0"/>
              <a:t>‹#›</a:t>
            </a:fld>
            <a:endParaRPr lang="en-US"/>
          </a:p>
        </p:txBody>
      </p:sp>
    </p:spTree>
    <p:extLst>
      <p:ext uri="{BB962C8B-B14F-4D97-AF65-F5344CB8AC3E}">
        <p14:creationId xmlns:p14="http://schemas.microsoft.com/office/powerpoint/2010/main" val="119431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9F8C5-233C-3AA0-A395-0239F062CB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0E221C-1B0A-5A25-0260-DD38BFED49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F5A2E3-5AA1-B47D-B925-83E8E1FABC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07A256-F27F-3BDF-7C00-D71F98C2937D}"/>
              </a:ext>
            </a:extLst>
          </p:cNvPr>
          <p:cNvSpPr>
            <a:spLocks noGrp="1"/>
          </p:cNvSpPr>
          <p:nvPr>
            <p:ph type="dt" sz="half" idx="10"/>
          </p:nvPr>
        </p:nvSpPr>
        <p:spPr/>
        <p:txBody>
          <a:bodyPr/>
          <a:lstStyle/>
          <a:p>
            <a:fld id="{5F8651AF-D190-464A-A77B-F993D6E2580D}" type="datetimeFigureOut">
              <a:rPr lang="en-US" smtClean="0"/>
              <a:t>11/22/2022</a:t>
            </a:fld>
            <a:endParaRPr lang="en-US"/>
          </a:p>
        </p:txBody>
      </p:sp>
      <p:sp>
        <p:nvSpPr>
          <p:cNvPr id="6" name="Footer Placeholder 5">
            <a:extLst>
              <a:ext uri="{FF2B5EF4-FFF2-40B4-BE49-F238E27FC236}">
                <a16:creationId xmlns:a16="http://schemas.microsoft.com/office/drawing/2014/main" id="{9006331F-499C-7FA4-0CFF-D010CCC05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604AD8-923C-2406-4778-AABB370A2F5D}"/>
              </a:ext>
            </a:extLst>
          </p:cNvPr>
          <p:cNvSpPr>
            <a:spLocks noGrp="1"/>
          </p:cNvSpPr>
          <p:nvPr>
            <p:ph type="sldNum" sz="quarter" idx="12"/>
          </p:nvPr>
        </p:nvSpPr>
        <p:spPr/>
        <p:txBody>
          <a:bodyPr/>
          <a:lstStyle/>
          <a:p>
            <a:fld id="{21A3B4F1-1ADE-47F1-81D3-7292DA6E9134}" type="slidenum">
              <a:rPr lang="en-US" smtClean="0"/>
              <a:t>‹#›</a:t>
            </a:fld>
            <a:endParaRPr lang="en-US"/>
          </a:p>
        </p:txBody>
      </p:sp>
    </p:spTree>
    <p:extLst>
      <p:ext uri="{BB962C8B-B14F-4D97-AF65-F5344CB8AC3E}">
        <p14:creationId xmlns:p14="http://schemas.microsoft.com/office/powerpoint/2010/main" val="1447032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4F00C-2D59-4E35-2034-72D940F81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5EF767-3D58-AA29-9785-C977D685FC1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250873-ABDC-3EDE-73FE-C78C36D41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E20410-17BE-3CF7-D8D9-FB5B44FD31DB}"/>
              </a:ext>
            </a:extLst>
          </p:cNvPr>
          <p:cNvSpPr>
            <a:spLocks noGrp="1"/>
          </p:cNvSpPr>
          <p:nvPr>
            <p:ph type="dt" sz="half" idx="10"/>
          </p:nvPr>
        </p:nvSpPr>
        <p:spPr/>
        <p:txBody>
          <a:bodyPr/>
          <a:lstStyle/>
          <a:p>
            <a:fld id="{5F8651AF-D190-464A-A77B-F993D6E2580D}" type="datetimeFigureOut">
              <a:rPr lang="en-US" smtClean="0"/>
              <a:t>11/22/2022</a:t>
            </a:fld>
            <a:endParaRPr lang="en-US"/>
          </a:p>
        </p:txBody>
      </p:sp>
      <p:sp>
        <p:nvSpPr>
          <p:cNvPr id="6" name="Footer Placeholder 5">
            <a:extLst>
              <a:ext uri="{FF2B5EF4-FFF2-40B4-BE49-F238E27FC236}">
                <a16:creationId xmlns:a16="http://schemas.microsoft.com/office/drawing/2014/main" id="{13847C73-B49E-B231-97E1-76D1343B54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0934D0-7A77-CB8D-0D3D-409D63DB38DD}"/>
              </a:ext>
            </a:extLst>
          </p:cNvPr>
          <p:cNvSpPr>
            <a:spLocks noGrp="1"/>
          </p:cNvSpPr>
          <p:nvPr>
            <p:ph type="sldNum" sz="quarter" idx="12"/>
          </p:nvPr>
        </p:nvSpPr>
        <p:spPr/>
        <p:txBody>
          <a:bodyPr/>
          <a:lstStyle/>
          <a:p>
            <a:fld id="{21A3B4F1-1ADE-47F1-81D3-7292DA6E9134}" type="slidenum">
              <a:rPr lang="en-US" smtClean="0"/>
              <a:t>‹#›</a:t>
            </a:fld>
            <a:endParaRPr lang="en-US"/>
          </a:p>
        </p:txBody>
      </p:sp>
    </p:spTree>
    <p:extLst>
      <p:ext uri="{BB962C8B-B14F-4D97-AF65-F5344CB8AC3E}">
        <p14:creationId xmlns:p14="http://schemas.microsoft.com/office/powerpoint/2010/main" val="490845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FA1160-5583-990D-AC93-359652C579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3A563F-D18F-4FF5-726C-A5560F3794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D58609-FEAE-BA37-382F-F090C5D586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651AF-D190-464A-A77B-F993D6E2580D}" type="datetimeFigureOut">
              <a:rPr lang="en-US" smtClean="0"/>
              <a:t>11/22/2022</a:t>
            </a:fld>
            <a:endParaRPr lang="en-US"/>
          </a:p>
        </p:txBody>
      </p:sp>
      <p:sp>
        <p:nvSpPr>
          <p:cNvPr id="5" name="Footer Placeholder 4">
            <a:extLst>
              <a:ext uri="{FF2B5EF4-FFF2-40B4-BE49-F238E27FC236}">
                <a16:creationId xmlns:a16="http://schemas.microsoft.com/office/drawing/2014/main" id="{EC0636F9-AB2E-6BE5-AD43-62BED9DF20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5F670F-2649-4DB9-4D2D-15B61424B4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A3B4F1-1ADE-47F1-81D3-7292DA6E9134}" type="slidenum">
              <a:rPr lang="en-US" smtClean="0"/>
              <a:t>‹#›</a:t>
            </a:fld>
            <a:endParaRPr lang="en-US"/>
          </a:p>
        </p:txBody>
      </p:sp>
    </p:spTree>
    <p:extLst>
      <p:ext uri="{BB962C8B-B14F-4D97-AF65-F5344CB8AC3E}">
        <p14:creationId xmlns:p14="http://schemas.microsoft.com/office/powerpoint/2010/main" val="3049434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FAC21-23CD-086F-19F2-1237EF708B8A}"/>
              </a:ext>
            </a:extLst>
          </p:cNvPr>
          <p:cNvSpPr>
            <a:spLocks noGrp="1"/>
          </p:cNvSpPr>
          <p:nvPr>
            <p:ph type="ctrTitle"/>
          </p:nvPr>
        </p:nvSpPr>
        <p:spPr>
          <a:xfrm>
            <a:off x="1524000" y="1122363"/>
            <a:ext cx="9144000" cy="1327874"/>
          </a:xfrm>
        </p:spPr>
        <p:txBody>
          <a:bodyPr>
            <a:normAutofit fontScale="90000"/>
          </a:bodyPr>
          <a:lstStyle/>
          <a:p>
            <a:r>
              <a:rPr lang="en-US" b="0" i="0" dirty="0">
                <a:solidFill>
                  <a:srgbClr val="610B38"/>
                </a:solidFill>
                <a:effectLst/>
                <a:latin typeface="erdana"/>
              </a:rPr>
              <a:t>What is IAM?</a:t>
            </a:r>
            <a:br>
              <a:rPr lang="en-US" b="0" i="0" dirty="0">
                <a:solidFill>
                  <a:srgbClr val="610B38"/>
                </a:solidFill>
                <a:effectLst/>
                <a:latin typeface="erdana"/>
              </a:rPr>
            </a:br>
            <a:endParaRPr lang="en-US" dirty="0"/>
          </a:p>
        </p:txBody>
      </p:sp>
      <p:sp>
        <p:nvSpPr>
          <p:cNvPr id="3" name="Subtitle 2">
            <a:extLst>
              <a:ext uri="{FF2B5EF4-FFF2-40B4-BE49-F238E27FC236}">
                <a16:creationId xmlns:a16="http://schemas.microsoft.com/office/drawing/2014/main" id="{6AB07491-D07F-E172-7718-F1DA822756BD}"/>
              </a:ext>
            </a:extLst>
          </p:cNvPr>
          <p:cNvSpPr>
            <a:spLocks noGrp="1"/>
          </p:cNvSpPr>
          <p:nvPr>
            <p:ph type="subTitle" idx="1"/>
          </p:nvPr>
        </p:nvSpPr>
        <p:spPr>
          <a:xfrm>
            <a:off x="630315" y="1917577"/>
            <a:ext cx="10037685" cy="4722920"/>
          </a:xfrm>
        </p:spPr>
        <p:txBody>
          <a:bodyPr>
            <a:normAutofit fontScale="92500" lnSpcReduction="20000"/>
          </a:bodyPr>
          <a:lstStyle/>
          <a:p>
            <a:pPr algn="just">
              <a:buFont typeface="Arial" panose="020B0604020202020204" pitchFamily="34" charset="0"/>
              <a:buChar char="•"/>
            </a:pPr>
            <a:r>
              <a:rPr lang="en-US" b="0" i="0" dirty="0">
                <a:solidFill>
                  <a:srgbClr val="000000"/>
                </a:solidFill>
                <a:effectLst/>
                <a:latin typeface="inter-regular"/>
              </a:rPr>
              <a:t>IAM stands for Identity Access Management.</a:t>
            </a:r>
          </a:p>
          <a:p>
            <a:pPr algn="just">
              <a:buFont typeface="Arial" panose="020B0604020202020204" pitchFamily="34" charset="0"/>
              <a:buChar char="•"/>
            </a:pPr>
            <a:r>
              <a:rPr lang="en-US" b="0" i="0" dirty="0">
                <a:solidFill>
                  <a:srgbClr val="000000"/>
                </a:solidFill>
                <a:effectLst/>
                <a:latin typeface="inter-regular"/>
              </a:rPr>
              <a:t>IAM allows you to manage users and their level of access to the </a:t>
            </a:r>
            <a:r>
              <a:rPr lang="en-US" b="0" i="0" dirty="0" err="1">
                <a:solidFill>
                  <a:srgbClr val="000000"/>
                </a:solidFill>
                <a:effectLst/>
                <a:latin typeface="inter-regular"/>
              </a:rPr>
              <a:t>aws</a:t>
            </a:r>
            <a:r>
              <a:rPr lang="en-US" b="0" i="0" dirty="0">
                <a:solidFill>
                  <a:srgbClr val="000000"/>
                </a:solidFill>
                <a:effectLst/>
                <a:latin typeface="inter-regular"/>
              </a:rPr>
              <a:t> console.</a:t>
            </a:r>
          </a:p>
          <a:p>
            <a:pPr algn="just">
              <a:buFont typeface="Arial" panose="020B0604020202020204" pitchFamily="34" charset="0"/>
              <a:buChar char="•"/>
            </a:pPr>
            <a:r>
              <a:rPr lang="en-US" b="0" i="0" dirty="0">
                <a:solidFill>
                  <a:srgbClr val="000000"/>
                </a:solidFill>
                <a:effectLst/>
                <a:latin typeface="inter-regular"/>
              </a:rPr>
              <a:t>It is used to set users, permissions and roles. It allows you to grant access to the different parts of the </a:t>
            </a:r>
            <a:r>
              <a:rPr lang="en-US" b="0" i="0" dirty="0" err="1">
                <a:solidFill>
                  <a:srgbClr val="000000"/>
                </a:solidFill>
                <a:effectLst/>
                <a:latin typeface="inter-regular"/>
              </a:rPr>
              <a:t>aws</a:t>
            </a:r>
            <a:r>
              <a:rPr lang="en-US" b="0" i="0" dirty="0">
                <a:solidFill>
                  <a:srgbClr val="000000"/>
                </a:solidFill>
                <a:effectLst/>
                <a:latin typeface="inter-regular"/>
              </a:rPr>
              <a:t> platform.</a:t>
            </a:r>
          </a:p>
          <a:p>
            <a:pPr algn="just">
              <a:buFont typeface="Arial" panose="020B0604020202020204" pitchFamily="34" charset="0"/>
              <a:buChar char="•"/>
            </a:pPr>
            <a:r>
              <a:rPr lang="en-US" b="0" i="0" dirty="0">
                <a:solidFill>
                  <a:srgbClr val="000000"/>
                </a:solidFill>
                <a:effectLst/>
                <a:latin typeface="inter-regular"/>
              </a:rPr>
              <a:t>AWS Identity and Access Management is a web service that enables Amazon Web Services (AWS) customers to manage users and user permissions in AWS.</a:t>
            </a:r>
          </a:p>
          <a:p>
            <a:pPr algn="just">
              <a:buFont typeface="Arial" panose="020B0604020202020204" pitchFamily="34" charset="0"/>
              <a:buChar char="•"/>
            </a:pPr>
            <a:r>
              <a:rPr lang="en-US" b="0" i="0" dirty="0">
                <a:solidFill>
                  <a:srgbClr val="000000"/>
                </a:solidFill>
                <a:effectLst/>
                <a:latin typeface="inter-regular"/>
              </a:rPr>
              <a:t>With IAM, Organizations can centrally manage users, security credentials such as access keys, and permissions that control which AWS resources users can access.</a:t>
            </a:r>
          </a:p>
          <a:p>
            <a:pPr algn="just">
              <a:buFont typeface="Arial" panose="020B0604020202020204" pitchFamily="34" charset="0"/>
              <a:buChar char="•"/>
            </a:pPr>
            <a:r>
              <a:rPr lang="en-US" b="0" i="0" dirty="0">
                <a:solidFill>
                  <a:srgbClr val="000000"/>
                </a:solidFill>
                <a:effectLst/>
                <a:latin typeface="inter-regular"/>
              </a:rPr>
              <a:t>Without IAM, Organizations with multiple users must either create multiple user accounts, each with its own billing and subscriptions to AWS products or share an account with a single security credential. Without IAM, you also don't have control about the tasks that the users can do.</a:t>
            </a:r>
          </a:p>
          <a:p>
            <a:pPr algn="just">
              <a:buFont typeface="Arial" panose="020B0604020202020204" pitchFamily="34" charset="0"/>
              <a:buChar char="•"/>
            </a:pPr>
            <a:r>
              <a:rPr lang="en-US" b="0" i="0" dirty="0">
                <a:solidFill>
                  <a:srgbClr val="000000"/>
                </a:solidFill>
                <a:effectLst/>
                <a:latin typeface="inter-regular"/>
              </a:rPr>
              <a:t>IAM enables the organization to create multiple users, each with its own security credentials, controlled and billed to a single </a:t>
            </a:r>
            <a:r>
              <a:rPr lang="en-US" b="0" i="0" dirty="0" err="1">
                <a:solidFill>
                  <a:srgbClr val="000000"/>
                </a:solidFill>
                <a:effectLst/>
                <a:latin typeface="inter-regular"/>
              </a:rPr>
              <a:t>aws</a:t>
            </a:r>
            <a:r>
              <a:rPr lang="en-US" b="0" i="0" dirty="0">
                <a:solidFill>
                  <a:srgbClr val="000000"/>
                </a:solidFill>
                <a:effectLst/>
                <a:latin typeface="inter-regular"/>
              </a:rPr>
              <a:t> account. IAM allows the user to do only what they need to do as a part of the user's job.</a:t>
            </a:r>
          </a:p>
          <a:p>
            <a:endParaRPr lang="en-US" dirty="0"/>
          </a:p>
        </p:txBody>
      </p:sp>
    </p:spTree>
    <p:extLst>
      <p:ext uri="{BB962C8B-B14F-4D97-AF65-F5344CB8AC3E}">
        <p14:creationId xmlns:p14="http://schemas.microsoft.com/office/powerpoint/2010/main" val="4190964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B73CF3-2C35-E07B-B9A8-562A1B990950}"/>
              </a:ext>
            </a:extLst>
          </p:cNvPr>
          <p:cNvSpPr>
            <a:spLocks noGrp="1"/>
          </p:cNvSpPr>
          <p:nvPr>
            <p:ph idx="1"/>
          </p:nvPr>
        </p:nvSpPr>
        <p:spPr/>
        <p:txBody>
          <a:bodyPr>
            <a:normAutofit fontScale="77500" lnSpcReduction="20000"/>
          </a:bodyPr>
          <a:lstStyle/>
          <a:p>
            <a:pPr algn="just"/>
            <a:r>
              <a:rPr lang="en-US" b="0" i="0" dirty="0">
                <a:solidFill>
                  <a:srgbClr val="333333"/>
                </a:solidFill>
                <a:effectLst/>
                <a:latin typeface="inter-regular"/>
              </a:rPr>
              <a:t>An IAM Role can be used in the following ways:</a:t>
            </a:r>
          </a:p>
          <a:p>
            <a:pPr algn="just">
              <a:buFont typeface="Arial" panose="020B0604020202020204" pitchFamily="34" charset="0"/>
              <a:buChar char="•"/>
            </a:pPr>
            <a:r>
              <a:rPr lang="en-US" b="1" i="0" dirty="0">
                <a:solidFill>
                  <a:srgbClr val="000000"/>
                </a:solidFill>
                <a:effectLst/>
                <a:latin typeface="inter-bold"/>
              </a:rPr>
              <a:t>IAM User:</a:t>
            </a:r>
            <a:r>
              <a:rPr lang="en-US" b="0" i="0" dirty="0">
                <a:solidFill>
                  <a:srgbClr val="000000"/>
                </a:solidFill>
                <a:effectLst/>
                <a:latin typeface="inter-regular"/>
              </a:rPr>
              <a:t> IAM Roles are used to grant the permissions to your IAM Users to access AWS resources within your own or different account. An IAM User can use the permissions attached to the role using the IAM Console. A Role also prevents the accidental access to the sensitive AWS resources.</a:t>
            </a:r>
          </a:p>
          <a:p>
            <a:pPr algn="just">
              <a:buFont typeface="Arial" panose="020B0604020202020204" pitchFamily="34" charset="0"/>
              <a:buChar char="•"/>
            </a:pPr>
            <a:r>
              <a:rPr lang="en-US" b="1" i="0" dirty="0">
                <a:solidFill>
                  <a:srgbClr val="000000"/>
                </a:solidFill>
                <a:effectLst/>
                <a:latin typeface="inter-bold"/>
              </a:rPr>
              <a:t>Applications and Services:</a:t>
            </a:r>
            <a:r>
              <a:rPr lang="en-US" b="0" i="0" dirty="0">
                <a:solidFill>
                  <a:srgbClr val="000000"/>
                </a:solidFill>
                <a:effectLst/>
                <a:latin typeface="inter-regular"/>
              </a:rPr>
              <a:t> You can grant the access of permissions attached with a role to applications and services by calling the </a:t>
            </a:r>
            <a:r>
              <a:rPr lang="en-US" b="0" i="0" dirty="0" err="1">
                <a:solidFill>
                  <a:srgbClr val="000000"/>
                </a:solidFill>
                <a:effectLst/>
                <a:latin typeface="inter-regular"/>
              </a:rPr>
              <a:t>AssumeRole</a:t>
            </a:r>
            <a:r>
              <a:rPr lang="en-US" b="0" i="0" dirty="0">
                <a:solidFill>
                  <a:srgbClr val="000000"/>
                </a:solidFill>
                <a:effectLst/>
                <a:latin typeface="inter-regular"/>
              </a:rPr>
              <a:t> API function. The </a:t>
            </a:r>
            <a:r>
              <a:rPr lang="en-US" b="0" i="0" dirty="0" err="1">
                <a:solidFill>
                  <a:srgbClr val="000000"/>
                </a:solidFill>
                <a:effectLst/>
                <a:latin typeface="inter-regular"/>
              </a:rPr>
              <a:t>AssumeRole</a:t>
            </a:r>
            <a:r>
              <a:rPr lang="en-US" b="0" i="0" dirty="0">
                <a:solidFill>
                  <a:srgbClr val="000000"/>
                </a:solidFill>
                <a:effectLst/>
                <a:latin typeface="inter-regular"/>
              </a:rPr>
              <a:t> function returns a temporary security credentials associated with a role. An application and services can only take those actions which are permitted by the role. An application cannot exit the role in the way the IAM User in Console does, rather it stops using with the temporary credentials and resumes its original credentials.</a:t>
            </a:r>
          </a:p>
          <a:p>
            <a:pPr algn="just">
              <a:buFont typeface="Arial" panose="020B0604020202020204" pitchFamily="34" charset="0"/>
              <a:buChar char="•"/>
            </a:pPr>
            <a:r>
              <a:rPr lang="en-US" b="1" i="0" dirty="0">
                <a:solidFill>
                  <a:srgbClr val="000000"/>
                </a:solidFill>
                <a:effectLst/>
                <a:latin typeface="inter-bold"/>
              </a:rPr>
              <a:t>Federated Users:</a:t>
            </a:r>
            <a:r>
              <a:rPr lang="en-US" b="0" i="0" dirty="0">
                <a:solidFill>
                  <a:srgbClr val="000000"/>
                </a:solidFill>
                <a:effectLst/>
                <a:latin typeface="inter-regular"/>
              </a:rPr>
              <a:t> Federated Users can sign in using the temporary credentials provided by an identity provider. AWS provides an IDP (identity provider) and temporary credentials associated with the role to the user. The credentials grant the access of permissions to the user.</a:t>
            </a:r>
          </a:p>
          <a:p>
            <a:endParaRPr lang="en-US" dirty="0"/>
          </a:p>
        </p:txBody>
      </p:sp>
    </p:spTree>
    <p:extLst>
      <p:ext uri="{BB962C8B-B14F-4D97-AF65-F5344CB8AC3E}">
        <p14:creationId xmlns:p14="http://schemas.microsoft.com/office/powerpoint/2010/main" val="2704695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C3D5DA-A396-DEDF-64B1-C8620970A9E8}"/>
              </a:ext>
            </a:extLst>
          </p:cNvPr>
          <p:cNvSpPr>
            <a:spLocks noGrp="1"/>
          </p:cNvSpPr>
          <p:nvPr>
            <p:ph idx="1"/>
          </p:nvPr>
        </p:nvSpPr>
        <p:spPr/>
        <p:txBody>
          <a:bodyPr>
            <a:normAutofit fontScale="85000" lnSpcReduction="20000"/>
          </a:bodyPr>
          <a:lstStyle/>
          <a:p>
            <a:pPr algn="just"/>
            <a:r>
              <a:rPr lang="en-US" b="0" i="0" dirty="0">
                <a:solidFill>
                  <a:srgbClr val="333333"/>
                </a:solidFill>
                <a:effectLst/>
                <a:latin typeface="inter-regular"/>
              </a:rPr>
              <a:t>Following are the cases of Roles:</a:t>
            </a:r>
          </a:p>
          <a:p>
            <a:pPr algn="just">
              <a:buFont typeface="Arial" panose="020B0604020202020204" pitchFamily="34" charset="0"/>
              <a:buChar char="•"/>
            </a:pPr>
            <a:r>
              <a:rPr lang="en-US" b="0" i="0" dirty="0">
                <a:solidFill>
                  <a:srgbClr val="000000"/>
                </a:solidFill>
                <a:effectLst/>
                <a:latin typeface="inter-regular"/>
              </a:rPr>
              <a:t>Switch to a role as an IAM User in one AWS account to access resources in another account that you own.</a:t>
            </a:r>
          </a:p>
          <a:p>
            <a:pPr marL="742950" lvl="1" indent="-285750" algn="just">
              <a:buFont typeface="Arial" panose="020B0604020202020204" pitchFamily="34" charset="0"/>
              <a:buChar char="•"/>
            </a:pPr>
            <a:r>
              <a:rPr lang="en-US" b="0" i="0" dirty="0">
                <a:solidFill>
                  <a:srgbClr val="000000"/>
                </a:solidFill>
                <a:effectLst/>
                <a:latin typeface="inter-regular"/>
              </a:rPr>
              <a:t>You can grant the permission to your IAM Users to switch roles within your AWS account or different account. For example, you have Amazon EC2 instances which are very critical to your organization. Instead of directly granting permission to users to terminate the instances, you can create a role with the privileges that allows the administrators to switch to the role when they need to terminate the instance.</a:t>
            </a:r>
          </a:p>
          <a:p>
            <a:pPr marL="742950" lvl="1" indent="-285750" algn="just">
              <a:buFont typeface="Arial" panose="020B0604020202020204" pitchFamily="34" charset="0"/>
              <a:buChar char="•"/>
            </a:pPr>
            <a:r>
              <a:rPr lang="en-US" b="0" i="0" dirty="0">
                <a:solidFill>
                  <a:srgbClr val="000000"/>
                </a:solidFill>
                <a:effectLst/>
                <a:latin typeface="inter-regular"/>
              </a:rPr>
              <a:t>You have to grant users permission to assume the role explicitly.</a:t>
            </a:r>
          </a:p>
          <a:p>
            <a:pPr marL="742950" lvl="1" indent="-285750" algn="just">
              <a:buFont typeface="Arial" panose="020B0604020202020204" pitchFamily="34" charset="0"/>
              <a:buChar char="•"/>
            </a:pPr>
            <a:r>
              <a:rPr lang="en-US" b="0" i="0" dirty="0">
                <a:solidFill>
                  <a:srgbClr val="000000"/>
                </a:solidFill>
                <a:effectLst/>
                <a:latin typeface="inter-regular"/>
              </a:rPr>
              <a:t>Multi-factor authentication role can be added to the role so that only users who sign in with the MFA can use the role.</a:t>
            </a:r>
          </a:p>
          <a:p>
            <a:pPr marL="742950" lvl="1" indent="-285750" algn="just">
              <a:buFont typeface="Arial" panose="020B0604020202020204" pitchFamily="34" charset="0"/>
              <a:buChar char="•"/>
            </a:pPr>
            <a:r>
              <a:rPr lang="en-US" b="0" i="0" dirty="0">
                <a:solidFill>
                  <a:srgbClr val="000000"/>
                </a:solidFill>
                <a:effectLst/>
                <a:latin typeface="inter-regular"/>
              </a:rPr>
              <a:t>Roles prevent accidental changes to the sensitive resource, especially if you combine them with the auditing so that the roles can only be used when needed.</a:t>
            </a:r>
          </a:p>
          <a:p>
            <a:pPr marL="742950" lvl="1" indent="-285750" algn="just">
              <a:buFont typeface="Arial" panose="020B0604020202020204" pitchFamily="34" charset="0"/>
              <a:buChar char="•"/>
            </a:pPr>
            <a:r>
              <a:rPr lang="en-US" b="0" i="0" dirty="0">
                <a:solidFill>
                  <a:srgbClr val="000000"/>
                </a:solidFill>
                <a:effectLst/>
                <a:latin typeface="inter-regular"/>
              </a:rPr>
              <a:t>An IAM User in one account can switch to the role in a same or different account. With roles, a user can access the resources permitted by the role. When user switch to the role, then their original permissions are taken away. If a user exits the role, their original permissions are restored.</a:t>
            </a:r>
          </a:p>
          <a:p>
            <a:endParaRPr lang="en-US" dirty="0"/>
          </a:p>
        </p:txBody>
      </p:sp>
    </p:spTree>
    <p:extLst>
      <p:ext uri="{BB962C8B-B14F-4D97-AF65-F5344CB8AC3E}">
        <p14:creationId xmlns:p14="http://schemas.microsoft.com/office/powerpoint/2010/main" val="618600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05A14F-56E8-E5FC-F93C-CA5BE57E0779}"/>
              </a:ext>
            </a:extLst>
          </p:cNvPr>
          <p:cNvSpPr>
            <a:spLocks noGrp="1"/>
          </p:cNvSpPr>
          <p:nvPr>
            <p:ph idx="1"/>
          </p:nvPr>
        </p:nvSpPr>
        <p:spPr/>
        <p:txBody>
          <a:bodyPr/>
          <a:lstStyle/>
          <a:p>
            <a:pPr algn="just">
              <a:buFont typeface="Arial" panose="020B0604020202020204" pitchFamily="34" charset="0"/>
              <a:buChar char="•"/>
            </a:pPr>
            <a:r>
              <a:rPr lang="en-US" b="0" i="0" dirty="0">
                <a:solidFill>
                  <a:srgbClr val="000000"/>
                </a:solidFill>
                <a:effectLst/>
                <a:latin typeface="inter-regular"/>
              </a:rPr>
              <a:t>Providing access to an AWS service</a:t>
            </a:r>
          </a:p>
          <a:p>
            <a:pPr marL="742950" lvl="1" indent="-285750" algn="just">
              <a:buFont typeface="Arial" panose="020B0604020202020204" pitchFamily="34" charset="0"/>
              <a:buChar char="•"/>
            </a:pPr>
            <a:r>
              <a:rPr lang="en-US" b="0" i="0" dirty="0">
                <a:solidFill>
                  <a:srgbClr val="000000"/>
                </a:solidFill>
                <a:effectLst/>
                <a:latin typeface="inter-regular"/>
              </a:rPr>
              <a:t>AWS services use roles to access a AWS resources.</a:t>
            </a:r>
          </a:p>
          <a:p>
            <a:pPr marL="742950" lvl="1" indent="-285750" algn="just">
              <a:buFont typeface="Arial" panose="020B0604020202020204" pitchFamily="34" charset="0"/>
              <a:buChar char="•"/>
            </a:pPr>
            <a:r>
              <a:rPr lang="en-US" b="0" i="0" dirty="0">
                <a:solidFill>
                  <a:srgbClr val="000000"/>
                </a:solidFill>
                <a:effectLst/>
                <a:latin typeface="inter-regular"/>
              </a:rPr>
              <a:t>Each service is different in how it uses roles and how the roles are assigned to the service.</a:t>
            </a:r>
          </a:p>
          <a:p>
            <a:pPr marL="742950" lvl="1" indent="-285750" algn="just">
              <a:buFont typeface="Arial" panose="020B0604020202020204" pitchFamily="34" charset="0"/>
              <a:buChar char="•"/>
            </a:pPr>
            <a:r>
              <a:rPr lang="en-US" b="0" i="0" dirty="0">
                <a:solidFill>
                  <a:srgbClr val="000000"/>
                </a:solidFill>
                <a:effectLst/>
                <a:latin typeface="inter-regular"/>
              </a:rPr>
              <a:t>Suppose an AWS service such as Amazon EC2 instance that runs your application, wants to make request to the AWS resources such as Amazon S3 bucket, the service must have security credentials to access the resources. If you embed security credentials directly into the instance, then distributing the credentials to the multiple instances create a security risk. To overcome such problems, you can create a role which is assigned to the Amazon EC2 instance that grants the permission to access the resources.</a:t>
            </a:r>
          </a:p>
          <a:p>
            <a:endParaRPr lang="en-US" dirty="0"/>
          </a:p>
        </p:txBody>
      </p:sp>
    </p:spTree>
    <p:extLst>
      <p:ext uri="{BB962C8B-B14F-4D97-AF65-F5344CB8AC3E}">
        <p14:creationId xmlns:p14="http://schemas.microsoft.com/office/powerpoint/2010/main" val="230096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1" name="Rectangle 205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40C59-3E81-2DC8-6B29-8C0BB73A944E}"/>
              </a:ext>
            </a:extLst>
          </p:cNvPr>
          <p:cNvSpPr>
            <a:spLocks noGrp="1"/>
          </p:cNvSpPr>
          <p:nvPr>
            <p:ph type="title"/>
          </p:nvPr>
        </p:nvSpPr>
        <p:spPr>
          <a:xfrm>
            <a:off x="1008184" y="174032"/>
            <a:ext cx="10175631" cy="1111843"/>
          </a:xfrm>
        </p:spPr>
        <p:txBody>
          <a:bodyPr anchor="ctr">
            <a:normAutofit/>
          </a:bodyPr>
          <a:lstStyle/>
          <a:p>
            <a:pPr algn="ctr"/>
            <a:r>
              <a:rPr lang="en-US" sz="3700" b="0" i="0">
                <a:effectLst/>
                <a:latin typeface="erdana"/>
              </a:rPr>
              <a:t>Creating IAM Roles for a service</a:t>
            </a:r>
            <a:br>
              <a:rPr lang="en-US" sz="3700" b="0" i="0">
                <a:effectLst/>
                <a:latin typeface="erdana"/>
              </a:rPr>
            </a:br>
            <a:endParaRPr lang="en-US" sz="3700"/>
          </a:p>
        </p:txBody>
      </p:sp>
      <p:sp>
        <p:nvSpPr>
          <p:cNvPr id="3" name="Content Placeholder 2">
            <a:extLst>
              <a:ext uri="{FF2B5EF4-FFF2-40B4-BE49-F238E27FC236}">
                <a16:creationId xmlns:a16="http://schemas.microsoft.com/office/drawing/2014/main" id="{FD873530-86CF-E272-97DE-8DE5F75F8DF1}"/>
              </a:ext>
            </a:extLst>
          </p:cNvPr>
          <p:cNvSpPr>
            <a:spLocks noGrp="1"/>
          </p:cNvSpPr>
          <p:nvPr>
            <p:ph idx="1"/>
          </p:nvPr>
        </p:nvSpPr>
        <p:spPr>
          <a:xfrm>
            <a:off x="1008184" y="1459907"/>
            <a:ext cx="10175630" cy="767904"/>
          </a:xfrm>
        </p:spPr>
        <p:txBody>
          <a:bodyPr anchor="ctr">
            <a:normAutofit/>
          </a:bodyPr>
          <a:lstStyle/>
          <a:p>
            <a:pPr algn="ctr"/>
            <a:r>
              <a:rPr lang="en-US" sz="1300" b="1" i="0">
                <a:effectLst/>
                <a:latin typeface="inter-bold"/>
              </a:rPr>
              <a:t>Creating a Role for a service using the AWS Management Console.</a:t>
            </a:r>
            <a:endParaRPr lang="en-US" sz="1300" b="0" i="0">
              <a:effectLst/>
              <a:latin typeface="inter-regular"/>
            </a:endParaRPr>
          </a:p>
          <a:p>
            <a:pPr algn="ctr">
              <a:buFont typeface="Arial" panose="020B0604020202020204" pitchFamily="34" charset="0"/>
              <a:buChar char="•"/>
            </a:pPr>
            <a:r>
              <a:rPr lang="en-US" sz="1300" b="0" i="0">
                <a:effectLst/>
                <a:latin typeface="inter-regular"/>
              </a:rPr>
              <a:t>In the navigation pane of the console, click </a:t>
            </a:r>
            <a:r>
              <a:rPr lang="en-US" sz="1300" b="1" i="0">
                <a:effectLst/>
                <a:latin typeface="inter-bold"/>
              </a:rPr>
              <a:t>Roles</a:t>
            </a:r>
            <a:r>
              <a:rPr lang="en-US" sz="1300" b="0" i="0">
                <a:effectLst/>
                <a:latin typeface="inter-regular"/>
              </a:rPr>
              <a:t> and then click on </a:t>
            </a:r>
            <a:r>
              <a:rPr lang="en-US" sz="1300" b="1" i="0">
                <a:effectLst/>
                <a:latin typeface="inter-bold"/>
              </a:rPr>
              <a:t>"Create Role"</a:t>
            </a:r>
            <a:r>
              <a:rPr lang="en-US" sz="1300" b="0" i="0">
                <a:effectLst/>
                <a:latin typeface="inter-regular"/>
              </a:rPr>
              <a:t>. The screen appears shown below on clicking </a:t>
            </a:r>
            <a:r>
              <a:rPr lang="en-US" sz="1300" b="1" i="0">
                <a:effectLst/>
                <a:latin typeface="inter-bold"/>
              </a:rPr>
              <a:t>Create Role</a:t>
            </a:r>
            <a:r>
              <a:rPr lang="en-US" sz="1300" b="0" i="0">
                <a:effectLst/>
                <a:latin typeface="inter-regular"/>
              </a:rPr>
              <a:t> button.</a:t>
            </a:r>
          </a:p>
          <a:p>
            <a:pPr algn="ctr">
              <a:buFont typeface="Arial" panose="020B0604020202020204" pitchFamily="34" charset="0"/>
              <a:buChar char="•"/>
            </a:pPr>
            <a:endParaRPr lang="en-US" sz="1300" b="0" i="0">
              <a:effectLst/>
              <a:latin typeface="inter-regular"/>
            </a:endParaRPr>
          </a:p>
          <a:p>
            <a:pPr algn="ctr"/>
            <a:endParaRPr lang="en-US" sz="1300"/>
          </a:p>
        </p:txBody>
      </p:sp>
      <p:pic>
        <p:nvPicPr>
          <p:cNvPr id="2050" name="Picture 2" descr="Creating IAM Roles">
            <a:extLst>
              <a:ext uri="{FF2B5EF4-FFF2-40B4-BE49-F238E27FC236}">
                <a16:creationId xmlns:a16="http://schemas.microsoft.com/office/drawing/2014/main" id="{D0F67084-3BC7-932A-3819-79B8F93AB43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50816" y="2405149"/>
            <a:ext cx="9284271" cy="389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005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1FE9BFD-26C5-D101-EC2B-1A02CB9B53DD}"/>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1800" b="0" i="0" kern="1200">
                <a:solidFill>
                  <a:schemeClr val="bg1"/>
                </a:solidFill>
                <a:effectLst/>
                <a:latin typeface="+mj-lt"/>
                <a:ea typeface="+mj-ea"/>
                <a:cs typeface="+mj-cs"/>
              </a:rPr>
              <a:t>Choose the service that you want to use with the role.</a:t>
            </a:r>
            <a:br>
              <a:rPr lang="en-US" sz="1800" b="0" i="0" kern="1200">
                <a:solidFill>
                  <a:schemeClr val="bg1"/>
                </a:solidFill>
                <a:effectLst/>
                <a:latin typeface="+mj-lt"/>
                <a:ea typeface="+mj-ea"/>
                <a:cs typeface="+mj-cs"/>
              </a:rPr>
            </a:br>
            <a:r>
              <a:rPr lang="en-US" sz="1800" b="0" i="0" kern="1200">
                <a:solidFill>
                  <a:schemeClr val="bg1"/>
                </a:solidFill>
                <a:effectLst/>
                <a:latin typeface="+mj-lt"/>
                <a:ea typeface="+mj-ea"/>
                <a:cs typeface="+mj-cs"/>
              </a:rPr>
              <a:t>Select the managed policy that attaches the permissions to the service</a:t>
            </a:r>
            <a:br>
              <a:rPr lang="en-US" sz="1800" b="0" i="0" kern="1200">
                <a:solidFill>
                  <a:schemeClr val="bg1"/>
                </a:solidFill>
                <a:effectLst/>
                <a:latin typeface="+mj-lt"/>
                <a:ea typeface="+mj-ea"/>
                <a:cs typeface="+mj-cs"/>
              </a:rPr>
            </a:br>
            <a:endParaRPr lang="en-US" sz="1800" kern="1200">
              <a:solidFill>
                <a:schemeClr val="bg1"/>
              </a:solidFill>
              <a:latin typeface="+mj-lt"/>
              <a:ea typeface="+mj-ea"/>
              <a:cs typeface="+mj-cs"/>
            </a:endParaRPr>
          </a:p>
        </p:txBody>
      </p:sp>
      <p:pic>
        <p:nvPicPr>
          <p:cNvPr id="3074" name="Picture 2" descr="Creating IAM Roles">
            <a:extLst>
              <a:ext uri="{FF2B5EF4-FFF2-40B4-BE49-F238E27FC236}">
                <a16:creationId xmlns:a16="http://schemas.microsoft.com/office/drawing/2014/main" id="{E4E894CA-F6BB-0BB1-F730-1C3D3C6CBCC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89562" y="2139351"/>
            <a:ext cx="9412874" cy="4165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714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111FA51-7CC7-4ECC-69EC-88841AEA3675}"/>
              </a:ext>
            </a:extLst>
          </p:cNvPr>
          <p:cNvSpPr>
            <a:spLocks noGrp="1"/>
          </p:cNvSpPr>
          <p:nvPr>
            <p:ph type="title"/>
          </p:nvPr>
        </p:nvSpPr>
        <p:spPr>
          <a:xfrm>
            <a:off x="838199" y="291090"/>
            <a:ext cx="10515599" cy="932688"/>
          </a:xfrm>
        </p:spPr>
        <p:txBody>
          <a:bodyPr vert="horz" lIns="91440" tIns="45720" rIns="91440" bIns="45720" rtlCol="0" anchor="b">
            <a:normAutofit/>
          </a:bodyPr>
          <a:lstStyle/>
          <a:p>
            <a:pPr algn="ctr"/>
            <a:r>
              <a:rPr lang="en-US" sz="1800" b="0" i="0" kern="1200">
                <a:solidFill>
                  <a:schemeClr val="bg1"/>
                </a:solidFill>
                <a:effectLst/>
                <a:latin typeface="+mj-lt"/>
                <a:ea typeface="+mj-ea"/>
                <a:cs typeface="+mj-cs"/>
              </a:rPr>
              <a:t>In a role name box, enter the role name that describes the role of the service, and then click on "Create role".</a:t>
            </a:r>
            <a:br>
              <a:rPr lang="en-US" sz="1800" b="0" i="0" kern="1200">
                <a:solidFill>
                  <a:schemeClr val="bg1"/>
                </a:solidFill>
                <a:effectLst/>
                <a:latin typeface="+mj-lt"/>
                <a:ea typeface="+mj-ea"/>
                <a:cs typeface="+mj-cs"/>
              </a:rPr>
            </a:br>
            <a:br>
              <a:rPr lang="en-US" sz="1800" kern="1200">
                <a:solidFill>
                  <a:schemeClr val="bg1"/>
                </a:solidFill>
                <a:latin typeface="+mj-lt"/>
                <a:ea typeface="+mj-ea"/>
                <a:cs typeface="+mj-cs"/>
              </a:rPr>
            </a:br>
            <a:endParaRPr lang="en-US" sz="1800" kern="1200">
              <a:solidFill>
                <a:schemeClr val="bg1"/>
              </a:solidFill>
              <a:latin typeface="+mj-lt"/>
              <a:ea typeface="+mj-ea"/>
              <a:cs typeface="+mj-cs"/>
            </a:endParaRPr>
          </a:p>
        </p:txBody>
      </p:sp>
      <p:pic>
        <p:nvPicPr>
          <p:cNvPr id="4098" name="Picture 2" descr="Creating IAM Roles">
            <a:extLst>
              <a:ext uri="{FF2B5EF4-FFF2-40B4-BE49-F238E27FC236}">
                <a16:creationId xmlns:a16="http://schemas.microsoft.com/office/drawing/2014/main" id="{C1F62A65-3C5E-8550-F44A-550A721CC3E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68003" y="2139351"/>
            <a:ext cx="9255993" cy="4165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77555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E8BC91-C04C-EBE0-8553-376289F72584}"/>
              </a:ext>
            </a:extLst>
          </p:cNvPr>
          <p:cNvSpPr>
            <a:spLocks noGrp="1"/>
          </p:cNvSpPr>
          <p:nvPr>
            <p:ph idx="1"/>
          </p:nvPr>
        </p:nvSpPr>
        <p:spPr/>
        <p:txBody>
          <a:bodyPr>
            <a:normAutofit fontScale="77500" lnSpcReduction="20000"/>
          </a:bodyPr>
          <a:lstStyle/>
          <a:p>
            <a:pPr algn="just"/>
            <a:r>
              <a:rPr lang="en-US" b="1" i="0" dirty="0">
                <a:solidFill>
                  <a:srgbClr val="333333"/>
                </a:solidFill>
                <a:effectLst/>
                <a:latin typeface="inter-bold"/>
              </a:rPr>
              <a:t>Creating a Role for a service using the CLI (Command Line Interface)</a:t>
            </a:r>
            <a:endParaRPr lang="en-US" b="0" i="0" dirty="0">
              <a:solidFill>
                <a:srgbClr val="333333"/>
              </a:solidFill>
              <a:effectLst/>
              <a:latin typeface="inter-regular"/>
            </a:endParaRPr>
          </a:p>
          <a:p>
            <a:pPr algn="just">
              <a:buFont typeface="Arial" panose="020B0604020202020204" pitchFamily="34" charset="0"/>
              <a:buChar char="•"/>
            </a:pPr>
            <a:r>
              <a:rPr lang="en-US" b="0" i="0" dirty="0">
                <a:solidFill>
                  <a:srgbClr val="000000"/>
                </a:solidFill>
                <a:effectLst/>
                <a:latin typeface="inter-regular"/>
              </a:rPr>
              <a:t>Creating a role using the console, many of the steps are already done for you, but with the CLI you explicitly perform each step yourself. You must create a policy, and assign a permission policy to the role.</a:t>
            </a:r>
            <a:br>
              <a:rPr lang="en-US" b="0" i="0" dirty="0">
                <a:solidFill>
                  <a:srgbClr val="000000"/>
                </a:solidFill>
                <a:effectLst/>
                <a:latin typeface="inter-regular"/>
              </a:rPr>
            </a:br>
            <a:r>
              <a:rPr lang="en-US" b="1" i="0" dirty="0">
                <a:solidFill>
                  <a:srgbClr val="000000"/>
                </a:solidFill>
                <a:effectLst/>
                <a:latin typeface="inter-bold"/>
              </a:rPr>
              <a:t>To create a role for an AWS service using the AWS CLI, use the following commands:</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0" i="0" dirty="0">
                <a:solidFill>
                  <a:srgbClr val="000000"/>
                </a:solidFill>
                <a:effectLst/>
                <a:latin typeface="inter-regular"/>
              </a:rPr>
              <a:t>Create a role: </a:t>
            </a:r>
            <a:r>
              <a:rPr lang="en-US" b="0" i="0" dirty="0" err="1">
                <a:solidFill>
                  <a:srgbClr val="000000"/>
                </a:solidFill>
                <a:effectLst/>
                <a:latin typeface="inter-regular"/>
              </a:rPr>
              <a:t>aws</a:t>
            </a:r>
            <a:r>
              <a:rPr lang="en-US" b="0" i="0" dirty="0">
                <a:solidFill>
                  <a:srgbClr val="000000"/>
                </a:solidFill>
                <a:effectLst/>
                <a:latin typeface="inter-regular"/>
              </a:rPr>
              <a:t> </a:t>
            </a:r>
            <a:r>
              <a:rPr lang="en-US" b="0" i="0" dirty="0" err="1">
                <a:solidFill>
                  <a:srgbClr val="000000"/>
                </a:solidFill>
                <a:effectLst/>
                <a:latin typeface="inter-regular"/>
              </a:rPr>
              <a:t>iam</a:t>
            </a:r>
            <a:r>
              <a:rPr lang="en-US" b="0" i="0" dirty="0">
                <a:solidFill>
                  <a:srgbClr val="000000"/>
                </a:solidFill>
                <a:effectLst/>
                <a:latin typeface="inter-regular"/>
              </a:rPr>
              <a:t> create-role</a:t>
            </a:r>
          </a:p>
          <a:p>
            <a:pPr marL="742950" lvl="1" indent="-285750" algn="just">
              <a:buFont typeface="Arial" panose="020B0604020202020204" pitchFamily="34" charset="0"/>
              <a:buChar char="•"/>
            </a:pPr>
            <a:r>
              <a:rPr lang="en-US" b="0" i="0" dirty="0">
                <a:solidFill>
                  <a:srgbClr val="000000"/>
                </a:solidFill>
                <a:effectLst/>
                <a:latin typeface="inter-regular"/>
              </a:rPr>
              <a:t>Attach a permission policy to the role: </a:t>
            </a:r>
            <a:r>
              <a:rPr lang="en-US" b="0" i="0" dirty="0" err="1">
                <a:solidFill>
                  <a:srgbClr val="000000"/>
                </a:solidFill>
                <a:effectLst/>
                <a:latin typeface="inter-regular"/>
              </a:rPr>
              <a:t>aws</a:t>
            </a:r>
            <a:r>
              <a:rPr lang="en-US" b="0" i="0" dirty="0">
                <a:solidFill>
                  <a:srgbClr val="000000"/>
                </a:solidFill>
                <a:effectLst/>
                <a:latin typeface="inter-regular"/>
              </a:rPr>
              <a:t> </a:t>
            </a:r>
            <a:r>
              <a:rPr lang="en-US" b="0" i="0" dirty="0" err="1">
                <a:solidFill>
                  <a:srgbClr val="000000"/>
                </a:solidFill>
                <a:effectLst/>
                <a:latin typeface="inter-regular"/>
              </a:rPr>
              <a:t>iam</a:t>
            </a:r>
            <a:r>
              <a:rPr lang="en-US" b="0" i="0" dirty="0">
                <a:solidFill>
                  <a:srgbClr val="000000"/>
                </a:solidFill>
                <a:effectLst/>
                <a:latin typeface="inter-regular"/>
              </a:rPr>
              <a:t> put-role-policy</a:t>
            </a:r>
          </a:p>
          <a:p>
            <a:pPr algn="just">
              <a:buFont typeface="Arial" panose="020B0604020202020204" pitchFamily="34" charset="0"/>
              <a:buChar char="•"/>
            </a:pPr>
            <a:r>
              <a:rPr lang="en-US" b="0" i="0" dirty="0">
                <a:solidFill>
                  <a:srgbClr val="000000"/>
                </a:solidFill>
                <a:effectLst/>
                <a:latin typeface="inter-regular"/>
              </a:rPr>
              <a:t>If you are using a role with instance such as Amazon EC2 instance, then you need to create an instance profile to store a role. An instance profile is a container of role, but instance profile can contain only one role. If you create the role by using AWS Management Console, then instance profile is already created for you. If you create the profile using CLI, you must explicitly specify each step yourself.</a:t>
            </a:r>
            <a:br>
              <a:rPr lang="en-US" b="0" i="0" dirty="0">
                <a:solidFill>
                  <a:srgbClr val="000000"/>
                </a:solidFill>
                <a:effectLst/>
                <a:latin typeface="inter-regular"/>
              </a:rPr>
            </a:br>
            <a:r>
              <a:rPr lang="en-US" b="1" i="0" dirty="0">
                <a:solidFill>
                  <a:srgbClr val="000000"/>
                </a:solidFill>
                <a:effectLst/>
                <a:latin typeface="inter-bold"/>
              </a:rPr>
              <a:t>To create an instance profile using CLI, use the following commands:</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0" i="0" dirty="0">
                <a:solidFill>
                  <a:srgbClr val="000000"/>
                </a:solidFill>
                <a:effectLst/>
                <a:latin typeface="inter-regular"/>
              </a:rPr>
              <a:t>Create an instance profile: </a:t>
            </a:r>
            <a:r>
              <a:rPr lang="en-US" b="0" i="0" dirty="0" err="1">
                <a:solidFill>
                  <a:srgbClr val="000000"/>
                </a:solidFill>
                <a:effectLst/>
                <a:latin typeface="inter-regular"/>
              </a:rPr>
              <a:t>aws</a:t>
            </a:r>
            <a:r>
              <a:rPr lang="en-US" b="0" i="0" dirty="0">
                <a:solidFill>
                  <a:srgbClr val="000000"/>
                </a:solidFill>
                <a:effectLst/>
                <a:latin typeface="inter-regular"/>
              </a:rPr>
              <a:t> </a:t>
            </a:r>
            <a:r>
              <a:rPr lang="en-US" b="0" i="0" dirty="0" err="1">
                <a:solidFill>
                  <a:srgbClr val="000000"/>
                </a:solidFill>
                <a:effectLst/>
                <a:latin typeface="inter-regular"/>
              </a:rPr>
              <a:t>iam</a:t>
            </a:r>
            <a:r>
              <a:rPr lang="en-US" b="0" i="0" dirty="0">
                <a:solidFill>
                  <a:srgbClr val="000000"/>
                </a:solidFill>
                <a:effectLst/>
                <a:latin typeface="inter-regular"/>
              </a:rPr>
              <a:t> create-instance-profile</a:t>
            </a:r>
          </a:p>
          <a:p>
            <a:pPr marL="742950" lvl="1" indent="-285750" algn="just">
              <a:buFont typeface="Arial" panose="020B0604020202020204" pitchFamily="34" charset="0"/>
              <a:buChar char="•"/>
            </a:pPr>
            <a:r>
              <a:rPr lang="en-US" b="0" i="0" dirty="0">
                <a:solidFill>
                  <a:srgbClr val="000000"/>
                </a:solidFill>
                <a:effectLst/>
                <a:latin typeface="inter-regular"/>
              </a:rPr>
              <a:t>Add a role to instance profile: </a:t>
            </a:r>
            <a:r>
              <a:rPr lang="en-US" b="0" i="0" dirty="0" err="1">
                <a:solidFill>
                  <a:srgbClr val="000000"/>
                </a:solidFill>
                <a:effectLst/>
                <a:latin typeface="inter-regular"/>
              </a:rPr>
              <a:t>aws</a:t>
            </a:r>
            <a:r>
              <a:rPr lang="en-US" b="0" i="0" dirty="0">
                <a:solidFill>
                  <a:srgbClr val="000000"/>
                </a:solidFill>
                <a:effectLst/>
                <a:latin typeface="inter-regular"/>
              </a:rPr>
              <a:t> </a:t>
            </a:r>
            <a:r>
              <a:rPr lang="en-US" b="0" i="0" dirty="0" err="1">
                <a:solidFill>
                  <a:srgbClr val="000000"/>
                </a:solidFill>
                <a:effectLst/>
                <a:latin typeface="inter-regular"/>
              </a:rPr>
              <a:t>iam</a:t>
            </a:r>
            <a:r>
              <a:rPr lang="en-US" b="0" i="0" dirty="0">
                <a:solidFill>
                  <a:srgbClr val="000000"/>
                </a:solidFill>
                <a:effectLst/>
                <a:latin typeface="inter-regular"/>
              </a:rPr>
              <a:t> add-role-to-instance-profile</a:t>
            </a:r>
          </a:p>
          <a:p>
            <a:endParaRPr lang="en-US" dirty="0"/>
          </a:p>
        </p:txBody>
      </p:sp>
    </p:spTree>
    <p:extLst>
      <p:ext uri="{BB962C8B-B14F-4D97-AF65-F5344CB8AC3E}">
        <p14:creationId xmlns:p14="http://schemas.microsoft.com/office/powerpoint/2010/main" val="20896255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0" name="Rectangle 5126">
            <a:extLst>
              <a:ext uri="{FF2B5EF4-FFF2-40B4-BE49-F238E27FC236}">
                <a16:creationId xmlns:a16="http://schemas.microsoft.com/office/drawing/2014/main" id="{F2AC420E-F79A-4FB7-8013-94B1E8B63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9" name="Rectangle 5128">
            <a:extLst>
              <a:ext uri="{FF2B5EF4-FFF2-40B4-BE49-F238E27FC236}">
                <a16:creationId xmlns:a16="http://schemas.microsoft.com/office/drawing/2014/main" id="{3CD1EA40-7116-4FCB-9369-70F29FAA91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592824" cy="323398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CCC19B-4788-64BA-86F8-D236D58A57B5}"/>
              </a:ext>
            </a:extLst>
          </p:cNvPr>
          <p:cNvSpPr>
            <a:spLocks noGrp="1"/>
          </p:cNvSpPr>
          <p:nvPr>
            <p:ph type="title"/>
          </p:nvPr>
        </p:nvSpPr>
        <p:spPr>
          <a:xfrm>
            <a:off x="1166648" y="655591"/>
            <a:ext cx="4929352" cy="2315616"/>
          </a:xfrm>
        </p:spPr>
        <p:txBody>
          <a:bodyPr>
            <a:normAutofit/>
          </a:bodyPr>
          <a:lstStyle/>
          <a:p>
            <a:r>
              <a:rPr lang="en-US" sz="3700" b="0" i="0">
                <a:effectLst/>
                <a:latin typeface="erdana"/>
              </a:rPr>
              <a:t>Creating IAM Roles for an IAM User</a:t>
            </a:r>
            <a:br>
              <a:rPr lang="en-US" sz="3700" b="0" i="0">
                <a:effectLst/>
                <a:latin typeface="erdana"/>
              </a:rPr>
            </a:br>
            <a:br>
              <a:rPr lang="en-US" sz="3700"/>
            </a:br>
            <a:endParaRPr lang="en-US" sz="3700"/>
          </a:p>
        </p:txBody>
      </p:sp>
      <p:sp>
        <p:nvSpPr>
          <p:cNvPr id="5131" name="Rectangle 5130">
            <a:extLst>
              <a:ext uri="{FF2B5EF4-FFF2-40B4-BE49-F238E27FC236}">
                <a16:creationId xmlns:a16="http://schemas.microsoft.com/office/drawing/2014/main" id="{BF647E38-F93D-4661-8D77-CE13EEB65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33" name="Group 5132">
            <a:extLst>
              <a:ext uri="{FF2B5EF4-FFF2-40B4-BE49-F238E27FC236}">
                <a16:creationId xmlns:a16="http://schemas.microsoft.com/office/drawing/2014/main" id="{8E8872B6-836E-4281-A971-D133C61875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5134" name="Rectangle 64">
              <a:extLst>
                <a:ext uri="{FF2B5EF4-FFF2-40B4-BE49-F238E27FC236}">
                  <a16:creationId xmlns:a16="http://schemas.microsoft.com/office/drawing/2014/main" id="{0B655FA0-F08E-419A-83F5-23E3ADA5A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Rectangle 66">
              <a:extLst>
                <a:ext uri="{FF2B5EF4-FFF2-40B4-BE49-F238E27FC236}">
                  <a16:creationId xmlns:a16="http://schemas.microsoft.com/office/drawing/2014/main" id="{AD8E9261-7E3D-4B22-9B39-8CC1D4F43F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Rectangle 64">
              <a:extLst>
                <a:ext uri="{FF2B5EF4-FFF2-40B4-BE49-F238E27FC236}">
                  <a16:creationId xmlns:a16="http://schemas.microsoft.com/office/drawing/2014/main" id="{632485D7-A2AD-470C-BD26-EABCF63F9C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Rectangle 66">
              <a:extLst>
                <a:ext uri="{FF2B5EF4-FFF2-40B4-BE49-F238E27FC236}">
                  <a16:creationId xmlns:a16="http://schemas.microsoft.com/office/drawing/2014/main" id="{22BD4173-4E70-447E-9DFE-F4E5CB830D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Rectangle 64">
              <a:extLst>
                <a:ext uri="{FF2B5EF4-FFF2-40B4-BE49-F238E27FC236}">
                  <a16:creationId xmlns:a16="http://schemas.microsoft.com/office/drawing/2014/main" id="{037F912F-356C-4A91-B15E-7A1D626E6D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9" name="Rectangle 66">
              <a:extLst>
                <a:ext uri="{FF2B5EF4-FFF2-40B4-BE49-F238E27FC236}">
                  <a16:creationId xmlns:a16="http://schemas.microsoft.com/office/drawing/2014/main" id="{49B3E584-4770-448C-AEA7-2CEE9F85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Rectangle 64">
              <a:extLst>
                <a:ext uri="{FF2B5EF4-FFF2-40B4-BE49-F238E27FC236}">
                  <a16:creationId xmlns:a16="http://schemas.microsoft.com/office/drawing/2014/main" id="{BB0DAED8-C4B6-4A57-9196-B117598652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Rectangle 66">
              <a:extLst>
                <a:ext uri="{FF2B5EF4-FFF2-40B4-BE49-F238E27FC236}">
                  <a16:creationId xmlns:a16="http://schemas.microsoft.com/office/drawing/2014/main" id="{72B27AFA-86A5-4FB9-9FE1-33E250396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Rectangle 64">
              <a:extLst>
                <a:ext uri="{FF2B5EF4-FFF2-40B4-BE49-F238E27FC236}">
                  <a16:creationId xmlns:a16="http://schemas.microsoft.com/office/drawing/2014/main" id="{655899FB-5538-4E4C-B95A-D3BA49BBD3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3" name="Rectangle 66">
              <a:extLst>
                <a:ext uri="{FF2B5EF4-FFF2-40B4-BE49-F238E27FC236}">
                  <a16:creationId xmlns:a16="http://schemas.microsoft.com/office/drawing/2014/main" id="{885694C0-F226-4392-885A-1056B163F3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4" name="Rectangle 64">
              <a:extLst>
                <a:ext uri="{FF2B5EF4-FFF2-40B4-BE49-F238E27FC236}">
                  <a16:creationId xmlns:a16="http://schemas.microsoft.com/office/drawing/2014/main" id="{483E3282-BB58-46D8-BB45-F7F2DBCCF1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5" name="Rectangle 66">
              <a:extLst>
                <a:ext uri="{FF2B5EF4-FFF2-40B4-BE49-F238E27FC236}">
                  <a16:creationId xmlns:a16="http://schemas.microsoft.com/office/drawing/2014/main" id="{402E8DFE-1141-4DAF-AB0C-A74CC0EFDA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6" name="Rectangle 64">
              <a:extLst>
                <a:ext uri="{FF2B5EF4-FFF2-40B4-BE49-F238E27FC236}">
                  <a16:creationId xmlns:a16="http://schemas.microsoft.com/office/drawing/2014/main" id="{B261BAA8-8B84-4751-80F6-9153C68F2B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7" name="Rectangle 66">
              <a:extLst>
                <a:ext uri="{FF2B5EF4-FFF2-40B4-BE49-F238E27FC236}">
                  <a16:creationId xmlns:a16="http://schemas.microsoft.com/office/drawing/2014/main" id="{10FB8389-B4B0-4276-A6EB-553593773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8" name="Rectangle 64">
              <a:extLst>
                <a:ext uri="{FF2B5EF4-FFF2-40B4-BE49-F238E27FC236}">
                  <a16:creationId xmlns:a16="http://schemas.microsoft.com/office/drawing/2014/main" id="{7E496AA7-168D-4B53-A954-31C3A61C2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9" name="Rectangle 66">
              <a:extLst>
                <a:ext uri="{FF2B5EF4-FFF2-40B4-BE49-F238E27FC236}">
                  <a16:creationId xmlns:a16="http://schemas.microsoft.com/office/drawing/2014/main" id="{E0223324-6476-4A1F-B26F-77CB4E5AA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0" name="Rectangle 64">
              <a:extLst>
                <a:ext uri="{FF2B5EF4-FFF2-40B4-BE49-F238E27FC236}">
                  <a16:creationId xmlns:a16="http://schemas.microsoft.com/office/drawing/2014/main" id="{81E2E8B6-2216-47C5-A3C2-1DBAD819E3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1" name="Rectangle 66">
              <a:extLst>
                <a:ext uri="{FF2B5EF4-FFF2-40B4-BE49-F238E27FC236}">
                  <a16:creationId xmlns:a16="http://schemas.microsoft.com/office/drawing/2014/main" id="{9A0ABF1C-7928-4DD3-B9A6-6B59959971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2" name="Rectangle 64">
              <a:extLst>
                <a:ext uri="{FF2B5EF4-FFF2-40B4-BE49-F238E27FC236}">
                  <a16:creationId xmlns:a16="http://schemas.microsoft.com/office/drawing/2014/main" id="{8D1F42DA-9F6E-477D-B3BB-92EC089DBC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3" name="Rectangle 66">
              <a:extLst>
                <a:ext uri="{FF2B5EF4-FFF2-40B4-BE49-F238E27FC236}">
                  <a16:creationId xmlns:a16="http://schemas.microsoft.com/office/drawing/2014/main" id="{9457FA40-677B-4BAA-BF89-253A485DD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55" name="Rectangle 5154">
            <a:extLst>
              <a:ext uri="{FF2B5EF4-FFF2-40B4-BE49-F238E27FC236}">
                <a16:creationId xmlns:a16="http://schemas.microsoft.com/office/drawing/2014/main" id="{D6C80E47-971C-437F-B030-191115B01D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33984"/>
            <a:ext cx="606971"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Creating IAM Roles">
            <a:extLst>
              <a:ext uri="{FF2B5EF4-FFF2-40B4-BE49-F238E27FC236}">
                <a16:creationId xmlns:a16="http://schemas.microsoft.com/office/drawing/2014/main" id="{52B35C98-4FB4-9B93-66E5-2466C67B80A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85814" y="3874776"/>
            <a:ext cx="5491019" cy="234741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B2111591-DBC3-F579-A43F-7BFF857A1968}"/>
              </a:ext>
            </a:extLst>
          </p:cNvPr>
          <p:cNvSpPr>
            <a:spLocks noGrp="1"/>
          </p:cNvSpPr>
          <p:nvPr>
            <p:ph idx="1"/>
          </p:nvPr>
        </p:nvSpPr>
        <p:spPr>
          <a:xfrm>
            <a:off x="7169101" y="521207"/>
            <a:ext cx="4496426" cy="5957789"/>
          </a:xfrm>
        </p:spPr>
        <p:txBody>
          <a:bodyPr anchor="ctr">
            <a:normAutofit/>
          </a:bodyPr>
          <a:lstStyle/>
          <a:p>
            <a:r>
              <a:rPr lang="en-US" sz="2200" b="1" i="0">
                <a:effectLst/>
                <a:latin typeface="inter-bold"/>
              </a:rPr>
              <a:t>Creating a Role for an IAM User using AWS Management Console</a:t>
            </a:r>
            <a:endParaRPr lang="en-US" sz="2200" b="0" i="0">
              <a:effectLst/>
              <a:latin typeface="inter-regular"/>
            </a:endParaRPr>
          </a:p>
          <a:p>
            <a:pPr>
              <a:buFont typeface="Arial" panose="020B0604020202020204" pitchFamily="34" charset="0"/>
              <a:buChar char="•"/>
            </a:pPr>
            <a:r>
              <a:rPr lang="en-US" sz="2200" b="0" i="0">
                <a:effectLst/>
                <a:latin typeface="inter-regular"/>
              </a:rPr>
              <a:t>In the navigation pane of the console, click </a:t>
            </a:r>
            <a:r>
              <a:rPr lang="en-US" sz="2200" b="1" i="0">
                <a:effectLst/>
                <a:latin typeface="inter-bold"/>
              </a:rPr>
              <a:t>Roles</a:t>
            </a:r>
            <a:r>
              <a:rPr lang="en-US" sz="2200" b="0" i="0">
                <a:effectLst/>
                <a:latin typeface="inter-regular"/>
              </a:rPr>
              <a:t> and then click on </a:t>
            </a:r>
            <a:r>
              <a:rPr lang="en-US" sz="2200" b="1" i="0">
                <a:effectLst/>
                <a:latin typeface="inter-bold"/>
              </a:rPr>
              <a:t>"Create Role"</a:t>
            </a:r>
            <a:r>
              <a:rPr lang="en-US" sz="2200" b="0" i="0">
                <a:effectLst/>
                <a:latin typeface="inter-regular"/>
              </a:rPr>
              <a:t>. The screen appears shown below on clicking </a:t>
            </a:r>
            <a:r>
              <a:rPr lang="en-US" sz="2200" b="1" i="0">
                <a:effectLst/>
                <a:latin typeface="inter-bold"/>
              </a:rPr>
              <a:t>Create Role</a:t>
            </a:r>
            <a:r>
              <a:rPr lang="en-US" sz="2200" b="0" i="0">
                <a:effectLst/>
                <a:latin typeface="inter-regular"/>
              </a:rPr>
              <a:t> button.</a:t>
            </a:r>
          </a:p>
          <a:p>
            <a:endParaRPr lang="en-US" sz="2200"/>
          </a:p>
        </p:txBody>
      </p:sp>
    </p:spTree>
    <p:extLst>
      <p:ext uri="{BB962C8B-B14F-4D97-AF65-F5344CB8AC3E}">
        <p14:creationId xmlns:p14="http://schemas.microsoft.com/office/powerpoint/2010/main" val="1815399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F3981F-55A4-CE14-3C7C-382B47248726}"/>
              </a:ext>
            </a:extLst>
          </p:cNvPr>
          <p:cNvSpPr>
            <a:spLocks noGrp="1"/>
          </p:cNvSpPr>
          <p:nvPr>
            <p:ph idx="1"/>
          </p:nvPr>
        </p:nvSpPr>
        <p:spPr/>
        <p:txBody>
          <a:bodyPr>
            <a:normAutofit fontScale="92500" lnSpcReduction="10000"/>
          </a:bodyPr>
          <a:lstStyle/>
          <a:p>
            <a:pPr algn="just">
              <a:buFont typeface="Arial" panose="020B0604020202020204" pitchFamily="34" charset="0"/>
              <a:buChar char="•"/>
            </a:pPr>
            <a:r>
              <a:rPr lang="en-US" b="0" i="0" dirty="0">
                <a:solidFill>
                  <a:srgbClr val="000000"/>
                </a:solidFill>
                <a:effectLst/>
                <a:latin typeface="inter-regular"/>
              </a:rPr>
              <a:t>Specify the account ID that you want to grant the access to the resources, and then click on </a:t>
            </a:r>
            <a:r>
              <a:rPr lang="en-US" b="1" i="0" dirty="0">
                <a:solidFill>
                  <a:srgbClr val="000000"/>
                </a:solidFill>
                <a:effectLst/>
                <a:latin typeface="inter-bold"/>
              </a:rPr>
              <a:t>Next Permissions</a:t>
            </a:r>
            <a:r>
              <a:rPr lang="en-US" b="0" i="0" dirty="0">
                <a:solidFill>
                  <a:srgbClr val="000000"/>
                </a:solidFill>
                <a:effectLst/>
                <a:latin typeface="inter-regular"/>
              </a:rPr>
              <a:t> button.</a:t>
            </a:r>
          </a:p>
          <a:p>
            <a:pPr algn="just">
              <a:buFont typeface="Arial" panose="020B0604020202020204" pitchFamily="34" charset="0"/>
              <a:buChar char="•"/>
            </a:pPr>
            <a:r>
              <a:rPr lang="en-US" b="0" i="0" dirty="0">
                <a:solidFill>
                  <a:srgbClr val="000000"/>
                </a:solidFill>
                <a:effectLst/>
                <a:latin typeface="inter-regular"/>
              </a:rPr>
              <a:t>If you selected the option </a:t>
            </a:r>
            <a:r>
              <a:rPr lang="en-US" b="1" i="0" dirty="0">
                <a:solidFill>
                  <a:srgbClr val="000000"/>
                </a:solidFill>
                <a:effectLst/>
                <a:latin typeface="inter-bold"/>
              </a:rPr>
              <a:t>"Require external ID"</a:t>
            </a:r>
            <a:r>
              <a:rPr lang="en-US" b="0" i="0" dirty="0">
                <a:solidFill>
                  <a:srgbClr val="000000"/>
                </a:solidFill>
                <a:effectLst/>
                <a:latin typeface="inter-regular"/>
              </a:rPr>
              <a:t> means that it allows the users from the third party to access the resources. You need to enter the </a:t>
            </a:r>
            <a:r>
              <a:rPr lang="en-US" b="1" i="0" dirty="0">
                <a:solidFill>
                  <a:srgbClr val="000000"/>
                </a:solidFill>
                <a:effectLst/>
                <a:latin typeface="inter-bold"/>
              </a:rPr>
              <a:t>external ID</a:t>
            </a:r>
            <a:r>
              <a:rPr lang="en-US" b="0" i="0" dirty="0">
                <a:solidFill>
                  <a:srgbClr val="000000"/>
                </a:solidFill>
                <a:effectLst/>
                <a:latin typeface="inter-regular"/>
              </a:rPr>
              <a:t> provided by the administrator of the third party. This condition is automatically added to the trust policy that allows the user to assume the role.</a:t>
            </a:r>
          </a:p>
          <a:p>
            <a:pPr algn="just">
              <a:buFont typeface="Arial" panose="020B0604020202020204" pitchFamily="34" charset="0"/>
              <a:buChar char="•"/>
            </a:pPr>
            <a:r>
              <a:rPr lang="en-US" b="0" i="0" dirty="0">
                <a:solidFill>
                  <a:srgbClr val="000000"/>
                </a:solidFill>
                <a:effectLst/>
                <a:latin typeface="inter-regular"/>
              </a:rPr>
              <a:t>If you selected the option </a:t>
            </a:r>
            <a:r>
              <a:rPr lang="en-US" b="1" i="0" dirty="0">
                <a:solidFill>
                  <a:srgbClr val="000000"/>
                </a:solidFill>
                <a:effectLst/>
                <a:latin typeface="inter-bold"/>
              </a:rPr>
              <a:t>"Require MFA"</a:t>
            </a:r>
            <a:r>
              <a:rPr lang="en-US" b="0" i="0" dirty="0">
                <a:solidFill>
                  <a:srgbClr val="000000"/>
                </a:solidFill>
                <a:effectLst/>
                <a:latin typeface="inter-regular"/>
              </a:rPr>
              <a:t> is used to restrict the role to the users who provide Multi-factor authentication.</a:t>
            </a:r>
          </a:p>
          <a:p>
            <a:pPr algn="just">
              <a:buFont typeface="Arial" panose="020B0604020202020204" pitchFamily="34" charset="0"/>
              <a:buChar char="•"/>
            </a:pPr>
            <a:r>
              <a:rPr lang="en-US" b="0" i="0" dirty="0">
                <a:solidFill>
                  <a:srgbClr val="000000"/>
                </a:solidFill>
                <a:effectLst/>
                <a:latin typeface="inter-regular"/>
              </a:rPr>
              <a:t>Select a policy that you want to attach with the role. A policy contains the permissions that specify the actions that they can take and resources that they can access.</a:t>
            </a:r>
          </a:p>
          <a:p>
            <a:endParaRPr lang="en-US" dirty="0"/>
          </a:p>
        </p:txBody>
      </p:sp>
    </p:spTree>
    <p:extLst>
      <p:ext uri="{BB962C8B-B14F-4D97-AF65-F5344CB8AC3E}">
        <p14:creationId xmlns:p14="http://schemas.microsoft.com/office/powerpoint/2010/main" val="2417044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146" name="Picture 2" descr="Creating IAM Roles">
            <a:extLst>
              <a:ext uri="{FF2B5EF4-FFF2-40B4-BE49-F238E27FC236}">
                <a16:creationId xmlns:a16="http://schemas.microsoft.com/office/drawing/2014/main" id="{97B0739C-380C-5660-E591-5147232E62D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7" y="1138936"/>
            <a:ext cx="10905066" cy="4580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144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D21DC-3D06-0E62-7261-19873D295032}"/>
              </a:ext>
            </a:extLst>
          </p:cNvPr>
          <p:cNvSpPr>
            <a:spLocks noGrp="1"/>
          </p:cNvSpPr>
          <p:nvPr>
            <p:ph type="title"/>
          </p:nvPr>
        </p:nvSpPr>
        <p:spPr/>
        <p:txBody>
          <a:bodyPr/>
          <a:lstStyle/>
          <a:p>
            <a:r>
              <a:rPr lang="en-US" b="0" i="0" dirty="0">
                <a:solidFill>
                  <a:srgbClr val="610B38"/>
                </a:solidFill>
                <a:effectLst/>
                <a:latin typeface="erdana"/>
              </a:rPr>
              <a:t>Features of IAM</a:t>
            </a:r>
            <a:br>
              <a:rPr lang="en-US" b="0" i="0" dirty="0">
                <a:solidFill>
                  <a:srgbClr val="610B38"/>
                </a:solidFill>
                <a:effectLst/>
                <a:latin typeface="erdana"/>
              </a:rPr>
            </a:br>
            <a:endParaRPr lang="en-US" dirty="0"/>
          </a:p>
        </p:txBody>
      </p:sp>
      <p:sp>
        <p:nvSpPr>
          <p:cNvPr id="3" name="Content Placeholder 2">
            <a:extLst>
              <a:ext uri="{FF2B5EF4-FFF2-40B4-BE49-F238E27FC236}">
                <a16:creationId xmlns:a16="http://schemas.microsoft.com/office/drawing/2014/main" id="{686B7B78-0195-1750-C8E6-A1479E102EB0}"/>
              </a:ext>
            </a:extLst>
          </p:cNvPr>
          <p:cNvSpPr>
            <a:spLocks noGrp="1"/>
          </p:cNvSpPr>
          <p:nvPr>
            <p:ph idx="1"/>
          </p:nvPr>
        </p:nvSpPr>
        <p:spPr>
          <a:xfrm>
            <a:off x="213064" y="1136342"/>
            <a:ext cx="11140736" cy="5291091"/>
          </a:xfrm>
        </p:spPr>
        <p:txBody>
          <a:bodyPr>
            <a:normAutofit fontScale="55000" lnSpcReduction="20000"/>
          </a:bodyPr>
          <a:lstStyle/>
          <a:p>
            <a:pPr algn="just">
              <a:buFont typeface="Arial" panose="020B0604020202020204" pitchFamily="34" charset="0"/>
              <a:buChar char="•"/>
            </a:pPr>
            <a:r>
              <a:rPr lang="en-US" b="1" i="0" dirty="0" err="1">
                <a:solidFill>
                  <a:srgbClr val="000000"/>
                </a:solidFill>
                <a:effectLst/>
                <a:latin typeface="inter-bold"/>
              </a:rPr>
              <a:t>Centralised</a:t>
            </a:r>
            <a:r>
              <a:rPr lang="en-US" b="1" i="0" dirty="0">
                <a:solidFill>
                  <a:srgbClr val="000000"/>
                </a:solidFill>
                <a:effectLst/>
                <a:latin typeface="inter-bold"/>
              </a:rPr>
              <a:t> control of your AWS account:</a:t>
            </a:r>
            <a:r>
              <a:rPr lang="en-US" b="0" i="0" dirty="0">
                <a:solidFill>
                  <a:srgbClr val="000000"/>
                </a:solidFill>
                <a:effectLst/>
                <a:latin typeface="inter-regular"/>
              </a:rPr>
              <a:t> You can control creation, rotation, and cancellation of each user's security credentials. You can also control what data in the </a:t>
            </a:r>
            <a:r>
              <a:rPr lang="en-US" b="0" i="0" dirty="0" err="1">
                <a:solidFill>
                  <a:srgbClr val="000000"/>
                </a:solidFill>
                <a:effectLst/>
                <a:latin typeface="inter-regular"/>
              </a:rPr>
              <a:t>aws</a:t>
            </a:r>
            <a:r>
              <a:rPr lang="en-US" b="0" i="0" dirty="0">
                <a:solidFill>
                  <a:srgbClr val="000000"/>
                </a:solidFill>
                <a:effectLst/>
                <a:latin typeface="inter-regular"/>
              </a:rPr>
              <a:t> system users can access and how they can access.</a:t>
            </a:r>
          </a:p>
          <a:p>
            <a:pPr algn="just">
              <a:buFont typeface="Arial" panose="020B0604020202020204" pitchFamily="34" charset="0"/>
              <a:buChar char="•"/>
            </a:pPr>
            <a:r>
              <a:rPr lang="en-US" b="1" i="0" dirty="0">
                <a:solidFill>
                  <a:srgbClr val="000000"/>
                </a:solidFill>
                <a:effectLst/>
                <a:latin typeface="inter-bold"/>
              </a:rPr>
              <a:t>Shared Access to your AWS account:</a:t>
            </a:r>
            <a:r>
              <a:rPr lang="en-US" b="0" i="0" dirty="0">
                <a:solidFill>
                  <a:srgbClr val="000000"/>
                </a:solidFill>
                <a:effectLst/>
                <a:latin typeface="inter-regular"/>
              </a:rPr>
              <a:t> Users can share the resources for the collaborative projects.</a:t>
            </a:r>
          </a:p>
          <a:p>
            <a:pPr algn="just">
              <a:buFont typeface="Arial" panose="020B0604020202020204" pitchFamily="34" charset="0"/>
              <a:buChar char="•"/>
            </a:pPr>
            <a:r>
              <a:rPr lang="en-US" b="1" i="0" dirty="0">
                <a:solidFill>
                  <a:srgbClr val="000000"/>
                </a:solidFill>
                <a:effectLst/>
                <a:latin typeface="inter-bold"/>
              </a:rPr>
              <a:t>Granular permissions:</a:t>
            </a:r>
            <a:r>
              <a:rPr lang="en-US" b="0" i="0" dirty="0">
                <a:solidFill>
                  <a:srgbClr val="000000"/>
                </a:solidFill>
                <a:effectLst/>
                <a:latin typeface="inter-regular"/>
              </a:rPr>
              <a:t> It is used to set a permission that user can use a particular service but not other services.</a:t>
            </a:r>
          </a:p>
          <a:p>
            <a:pPr algn="just">
              <a:buFont typeface="Arial" panose="020B0604020202020204" pitchFamily="34" charset="0"/>
              <a:buChar char="•"/>
            </a:pPr>
            <a:r>
              <a:rPr lang="en-US" b="1" i="0" dirty="0">
                <a:solidFill>
                  <a:srgbClr val="000000"/>
                </a:solidFill>
                <a:effectLst/>
                <a:latin typeface="inter-bold"/>
              </a:rPr>
              <a:t>Identity Federation:</a:t>
            </a:r>
            <a:r>
              <a:rPr lang="en-US" b="0" i="0" dirty="0">
                <a:solidFill>
                  <a:srgbClr val="000000"/>
                </a:solidFill>
                <a:effectLst/>
                <a:latin typeface="inter-regular"/>
              </a:rPr>
              <a:t> An Identity Federation means that we can use Facebook, Active Directory, LinkedIn, </a:t>
            </a:r>
            <a:r>
              <a:rPr lang="en-US" b="0" i="0" dirty="0" err="1">
                <a:solidFill>
                  <a:srgbClr val="000000"/>
                </a:solidFill>
                <a:effectLst/>
                <a:latin typeface="inter-regular"/>
              </a:rPr>
              <a:t>etc</a:t>
            </a:r>
            <a:r>
              <a:rPr lang="en-US" b="0" i="0" dirty="0">
                <a:solidFill>
                  <a:srgbClr val="000000"/>
                </a:solidFill>
                <a:effectLst/>
                <a:latin typeface="inter-regular"/>
              </a:rPr>
              <a:t> with IAM. Users can log in to the AWS Console with same username and password as we log in with the Active Directory, Facebook, etc.</a:t>
            </a:r>
          </a:p>
          <a:p>
            <a:pPr algn="just">
              <a:buFont typeface="Arial" panose="020B0604020202020204" pitchFamily="34" charset="0"/>
              <a:buChar char="•"/>
            </a:pPr>
            <a:r>
              <a:rPr lang="en-US" b="1" i="0" dirty="0">
                <a:solidFill>
                  <a:srgbClr val="000000"/>
                </a:solidFill>
                <a:effectLst/>
                <a:latin typeface="inter-bold"/>
              </a:rPr>
              <a:t>Multifactor Authentication:</a:t>
            </a:r>
            <a:r>
              <a:rPr lang="en-US" b="0" i="0" dirty="0">
                <a:solidFill>
                  <a:srgbClr val="000000"/>
                </a:solidFill>
                <a:effectLst/>
                <a:latin typeface="inter-regular"/>
              </a:rPr>
              <a:t> An AWS provides multifactor authentication as we need to enter the username, password, and security check code to log in to the AWS Management Console.</a:t>
            </a:r>
          </a:p>
          <a:p>
            <a:pPr algn="just">
              <a:buFont typeface="Arial" panose="020B0604020202020204" pitchFamily="34" charset="0"/>
              <a:buChar char="•"/>
            </a:pPr>
            <a:r>
              <a:rPr lang="en-US" b="1" i="0" dirty="0">
                <a:solidFill>
                  <a:srgbClr val="000000"/>
                </a:solidFill>
                <a:effectLst/>
                <a:latin typeface="inter-bold"/>
              </a:rPr>
              <a:t>Permissions based on Organizational groups:</a:t>
            </a:r>
            <a:r>
              <a:rPr lang="en-US" b="0" i="0" dirty="0">
                <a:solidFill>
                  <a:srgbClr val="000000"/>
                </a:solidFill>
                <a:effectLst/>
                <a:latin typeface="inter-regular"/>
              </a:rPr>
              <a:t> Users can be restricted to the AWS access based on their job duties, for example, admin, developer, etc.</a:t>
            </a:r>
          </a:p>
          <a:p>
            <a:pPr algn="just">
              <a:buFont typeface="Arial" panose="020B0604020202020204" pitchFamily="34" charset="0"/>
              <a:buChar char="•"/>
            </a:pPr>
            <a:r>
              <a:rPr lang="en-US" b="1" i="0" dirty="0">
                <a:solidFill>
                  <a:srgbClr val="000000"/>
                </a:solidFill>
                <a:effectLst/>
                <a:latin typeface="inter-bold"/>
              </a:rPr>
              <a:t>Networking controls:</a:t>
            </a:r>
            <a:r>
              <a:rPr lang="en-US" b="0" i="0" dirty="0">
                <a:solidFill>
                  <a:srgbClr val="000000"/>
                </a:solidFill>
                <a:effectLst/>
                <a:latin typeface="inter-regular"/>
              </a:rPr>
              <a:t> IAM also ensures that the users can access the AWS resources within the organization's corporate network.</a:t>
            </a:r>
          </a:p>
          <a:p>
            <a:pPr algn="just">
              <a:buFont typeface="Arial" panose="020B0604020202020204" pitchFamily="34" charset="0"/>
              <a:buChar char="•"/>
            </a:pPr>
            <a:r>
              <a:rPr lang="en-US" b="1" i="0" dirty="0">
                <a:solidFill>
                  <a:srgbClr val="000000"/>
                </a:solidFill>
                <a:effectLst/>
                <a:latin typeface="inter-bold"/>
              </a:rPr>
              <a:t>Provide temporary access for users/devices and services where necessary:</a:t>
            </a:r>
            <a:r>
              <a:rPr lang="en-US" b="0" i="0" dirty="0">
                <a:solidFill>
                  <a:srgbClr val="000000"/>
                </a:solidFill>
                <a:effectLst/>
                <a:latin typeface="inter-regular"/>
              </a:rPr>
              <a:t> If you are using a mobile app and storing the data in AWS account, you can do this only when you are using temporary access.</a:t>
            </a:r>
          </a:p>
          <a:p>
            <a:pPr algn="just">
              <a:buFont typeface="Arial" panose="020B0604020202020204" pitchFamily="34" charset="0"/>
              <a:buChar char="•"/>
            </a:pPr>
            <a:r>
              <a:rPr lang="en-US" b="1" i="0" dirty="0">
                <a:solidFill>
                  <a:srgbClr val="000000"/>
                </a:solidFill>
                <a:effectLst/>
                <a:latin typeface="inter-bold"/>
              </a:rPr>
              <a:t>Integrates with many different </a:t>
            </a:r>
            <a:r>
              <a:rPr lang="en-US" b="1" i="0" dirty="0" err="1">
                <a:solidFill>
                  <a:srgbClr val="000000"/>
                </a:solidFill>
                <a:effectLst/>
                <a:latin typeface="inter-bold"/>
              </a:rPr>
              <a:t>aws</a:t>
            </a:r>
            <a:r>
              <a:rPr lang="en-US" b="1" i="0" dirty="0">
                <a:solidFill>
                  <a:srgbClr val="000000"/>
                </a:solidFill>
                <a:effectLst/>
                <a:latin typeface="inter-bold"/>
              </a:rPr>
              <a:t> services:</a:t>
            </a:r>
            <a:r>
              <a:rPr lang="en-US" b="0" i="0" dirty="0">
                <a:solidFill>
                  <a:srgbClr val="000000"/>
                </a:solidFill>
                <a:effectLst/>
                <a:latin typeface="inter-regular"/>
              </a:rPr>
              <a:t> IAM is integrated with many different </a:t>
            </a:r>
            <a:r>
              <a:rPr lang="en-US" b="0" i="0" dirty="0" err="1">
                <a:solidFill>
                  <a:srgbClr val="000000"/>
                </a:solidFill>
                <a:effectLst/>
                <a:latin typeface="inter-regular"/>
              </a:rPr>
              <a:t>aws</a:t>
            </a:r>
            <a:r>
              <a:rPr lang="en-US" b="0" i="0" dirty="0">
                <a:solidFill>
                  <a:srgbClr val="000000"/>
                </a:solidFill>
                <a:effectLst/>
                <a:latin typeface="inter-regular"/>
              </a:rPr>
              <a:t> services.</a:t>
            </a:r>
          </a:p>
          <a:p>
            <a:pPr algn="just">
              <a:buFont typeface="Arial" panose="020B0604020202020204" pitchFamily="34" charset="0"/>
              <a:buChar char="•"/>
            </a:pPr>
            <a:r>
              <a:rPr lang="en-US" b="1" i="0" dirty="0">
                <a:solidFill>
                  <a:srgbClr val="000000"/>
                </a:solidFill>
                <a:effectLst/>
                <a:latin typeface="inter-bold"/>
              </a:rPr>
              <a:t>Supports PCI DSS Compliance:</a:t>
            </a:r>
            <a:r>
              <a:rPr lang="en-US" b="0" i="0" dirty="0">
                <a:solidFill>
                  <a:srgbClr val="000000"/>
                </a:solidFill>
                <a:effectLst/>
                <a:latin typeface="inter-regular"/>
              </a:rPr>
              <a:t> PCI DSS (Payment Card Industry Data Security Standard) is a compliance framework. If you are taking credit card information, then you need to pay for compliance with the framework.</a:t>
            </a:r>
          </a:p>
          <a:p>
            <a:pPr algn="just">
              <a:buFont typeface="Arial" panose="020B0604020202020204" pitchFamily="34" charset="0"/>
              <a:buChar char="•"/>
            </a:pPr>
            <a:r>
              <a:rPr lang="en-US" b="1" i="0" dirty="0">
                <a:solidFill>
                  <a:srgbClr val="000000"/>
                </a:solidFill>
                <a:effectLst/>
                <a:latin typeface="inter-bold"/>
              </a:rPr>
              <a:t>Eventually Consistent:</a:t>
            </a:r>
            <a:r>
              <a:rPr lang="en-US" b="0" i="0" dirty="0">
                <a:solidFill>
                  <a:srgbClr val="000000"/>
                </a:solidFill>
                <a:effectLst/>
                <a:latin typeface="inter-regular"/>
              </a:rPr>
              <a:t> IAM service is eventually consistent as it achieves high availability by replicating the data across multiple servers within the Amazon's data center around the world.</a:t>
            </a:r>
          </a:p>
          <a:p>
            <a:pPr algn="just">
              <a:buFont typeface="Arial" panose="020B0604020202020204" pitchFamily="34" charset="0"/>
              <a:buChar char="•"/>
            </a:pPr>
            <a:r>
              <a:rPr lang="en-US" b="1" i="0" dirty="0">
                <a:solidFill>
                  <a:srgbClr val="000000"/>
                </a:solidFill>
                <a:effectLst/>
                <a:latin typeface="inter-bold"/>
              </a:rPr>
              <a:t>Free to use:</a:t>
            </a:r>
            <a:r>
              <a:rPr lang="en-US" b="0" i="0" dirty="0">
                <a:solidFill>
                  <a:srgbClr val="000000"/>
                </a:solidFill>
                <a:effectLst/>
                <a:latin typeface="inter-regular"/>
              </a:rPr>
              <a:t> AWS IAM is a feature of AWS account which is offered at no additional charge. You will be charged only when you access other AWS services by using IAM user.</a:t>
            </a:r>
          </a:p>
          <a:p>
            <a:endParaRPr lang="en-US" dirty="0"/>
          </a:p>
        </p:txBody>
      </p:sp>
    </p:spTree>
    <p:extLst>
      <p:ext uri="{BB962C8B-B14F-4D97-AF65-F5344CB8AC3E}">
        <p14:creationId xmlns:p14="http://schemas.microsoft.com/office/powerpoint/2010/main" val="13491708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7" name="Rectangle 7174">
            <a:extLst>
              <a:ext uri="{FF2B5EF4-FFF2-40B4-BE49-F238E27FC236}">
                <a16:creationId xmlns:a16="http://schemas.microsoft.com/office/drawing/2014/main" id="{1A95671B-3CC6-4792-9114-B74FAEA224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380CD22-F1E6-BD81-CACF-BF0F008517F6}"/>
              </a:ext>
            </a:extLst>
          </p:cNvPr>
          <p:cNvSpPr>
            <a:spLocks noGrp="1"/>
          </p:cNvSpPr>
          <p:nvPr>
            <p:ph idx="1"/>
          </p:nvPr>
        </p:nvSpPr>
        <p:spPr>
          <a:xfrm>
            <a:off x="1008184" y="1459907"/>
            <a:ext cx="10175630" cy="767904"/>
          </a:xfrm>
        </p:spPr>
        <p:txBody>
          <a:bodyPr anchor="ctr">
            <a:normAutofit/>
          </a:bodyPr>
          <a:lstStyle/>
          <a:p>
            <a:pPr algn="ctr">
              <a:buFont typeface="Arial" panose="020B0604020202020204" pitchFamily="34" charset="0"/>
              <a:buChar char="•"/>
            </a:pPr>
            <a:r>
              <a:rPr lang="en-US" sz="1300" b="0" i="0">
                <a:effectLst/>
                <a:latin typeface="inter-regular"/>
              </a:rPr>
              <a:t>In a role name box, enter the role name and the role description.</a:t>
            </a:r>
          </a:p>
          <a:p>
            <a:pPr algn="ctr"/>
            <a:br>
              <a:rPr lang="en-US" sz="1300"/>
            </a:br>
            <a:endParaRPr lang="en-US" sz="1300"/>
          </a:p>
        </p:txBody>
      </p:sp>
      <p:pic>
        <p:nvPicPr>
          <p:cNvPr id="7170" name="Picture 2" descr="Creating IAM Roles">
            <a:extLst>
              <a:ext uri="{FF2B5EF4-FFF2-40B4-BE49-F238E27FC236}">
                <a16:creationId xmlns:a16="http://schemas.microsoft.com/office/drawing/2014/main" id="{0AC6A53C-4A02-1851-C19F-DEF16B4540D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22478" y="2405149"/>
            <a:ext cx="8340946" cy="3899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55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0F8AC2-48FE-CAA1-F5ED-639593C177D1}"/>
              </a:ext>
            </a:extLst>
          </p:cNvPr>
          <p:cNvSpPr>
            <a:spLocks noGrp="1"/>
          </p:cNvSpPr>
          <p:nvPr>
            <p:ph type="title"/>
          </p:nvPr>
        </p:nvSpPr>
        <p:spPr>
          <a:xfrm>
            <a:off x="643467" y="321734"/>
            <a:ext cx="10905066" cy="1135737"/>
          </a:xfrm>
        </p:spPr>
        <p:txBody>
          <a:bodyPr>
            <a:normAutofit/>
          </a:bodyPr>
          <a:lstStyle/>
          <a:p>
            <a:r>
              <a:rPr lang="en-US" sz="2500" b="0" i="0" dirty="0">
                <a:effectLst/>
                <a:latin typeface="erdana"/>
              </a:rPr>
              <a:t>IAM Identities</a:t>
            </a:r>
            <a:br>
              <a:rPr lang="en-US" sz="2500" b="0" i="0" dirty="0">
                <a:effectLst/>
                <a:latin typeface="erdana"/>
              </a:rPr>
            </a:br>
            <a:br>
              <a:rPr lang="en-US" sz="2500" dirty="0"/>
            </a:br>
            <a:endParaRPr lang="en-US" sz="2500" dirty="0"/>
          </a:p>
        </p:txBody>
      </p:sp>
      <p:sp>
        <p:nvSpPr>
          <p:cNvPr id="3" name="Content Placeholder 2">
            <a:extLst>
              <a:ext uri="{FF2B5EF4-FFF2-40B4-BE49-F238E27FC236}">
                <a16:creationId xmlns:a16="http://schemas.microsoft.com/office/drawing/2014/main" id="{CCB1AAD8-1BDB-1E2E-4537-C5A76E4D38DC}"/>
              </a:ext>
            </a:extLst>
          </p:cNvPr>
          <p:cNvSpPr>
            <a:spLocks noGrp="1"/>
          </p:cNvSpPr>
          <p:nvPr>
            <p:ph idx="1"/>
          </p:nvPr>
        </p:nvSpPr>
        <p:spPr>
          <a:xfrm>
            <a:off x="643469" y="1782981"/>
            <a:ext cx="4008384" cy="4393982"/>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inter-regular"/>
              </a:rPr>
              <a:t>IAM identities are created to provide authentication for people and processes in your </a:t>
            </a:r>
            <a:r>
              <a:rPr kumimoji="0" lang="en-US" altLang="en-US" sz="2000" b="0" i="0" u="none" strike="noStrike" cap="none" normalizeH="0" baseline="0" dirty="0" err="1">
                <a:ln>
                  <a:noFill/>
                </a:ln>
                <a:effectLst/>
                <a:latin typeface="inter-regular"/>
              </a:rPr>
              <a:t>aws</a:t>
            </a:r>
            <a:r>
              <a:rPr kumimoji="0" lang="en-US" altLang="en-US" sz="2000" b="0" i="0" u="none" strike="noStrike" cap="none" normalizeH="0" baseline="0" dirty="0">
                <a:ln>
                  <a:noFill/>
                </a:ln>
                <a:effectLst/>
                <a:latin typeface="inter-regular"/>
              </a:rPr>
              <a:t> account.</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1" i="0" u="none" strike="noStrike" cap="none" normalizeH="0" baseline="0" dirty="0">
                <a:ln>
                  <a:noFill/>
                </a:ln>
                <a:effectLst/>
                <a:latin typeface="inter-bold"/>
              </a:rPr>
              <a:t>IAM identities are categorized as given below:</a:t>
            </a:r>
            <a:endParaRPr kumimoji="0" lang="en-US" altLang="en-US" sz="2000"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dirty="0">
                <a:ln>
                  <a:noFill/>
                </a:ln>
                <a:effectLst/>
                <a:latin typeface="Arial" panose="020B0604020202020204" pitchFamily="34" charset="0"/>
              </a:rPr>
              <a:t>               </a:t>
            </a:r>
          </a:p>
        </p:txBody>
      </p:sp>
      <p:grpSp>
        <p:nvGrpSpPr>
          <p:cNvPr id="1033" name="Group 103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034" name="Isosceles Triangle 10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IAM Identities">
            <a:extLst>
              <a:ext uri="{FF2B5EF4-FFF2-40B4-BE49-F238E27FC236}">
                <a16:creationId xmlns:a16="http://schemas.microsoft.com/office/drawing/2014/main" id="{76796885-6BF5-65F3-995C-5919829C066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748848"/>
            <a:ext cx="6253212" cy="2430158"/>
          </a:xfrm>
          <a:prstGeom prst="rect">
            <a:avLst/>
          </a:prstGeom>
          <a:noFill/>
          <a:extLst>
            <a:ext uri="{909E8E84-426E-40DD-AFC4-6F175D3DCCD1}">
              <a14:hiddenFill xmlns:a14="http://schemas.microsoft.com/office/drawing/2010/main">
                <a:solidFill>
                  <a:srgbClr val="FFFFFF"/>
                </a:solidFill>
              </a14:hiddenFill>
            </a:ext>
          </a:extLst>
        </p:spPr>
      </p:pic>
      <p:grpSp>
        <p:nvGrpSpPr>
          <p:cNvPr id="1037" name="Group 103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038" name="Rectangle 103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Isosceles Triangle 103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64360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22399F-974A-20B2-6293-6E0DFD317D7D}"/>
              </a:ext>
            </a:extLst>
          </p:cNvPr>
          <p:cNvSpPr>
            <a:spLocks noGrp="1"/>
          </p:cNvSpPr>
          <p:nvPr>
            <p:ph idx="1"/>
          </p:nvPr>
        </p:nvSpPr>
        <p:spPr/>
        <p:txBody>
          <a:bodyPr>
            <a:normAutofit lnSpcReduction="10000"/>
          </a:bodyPr>
          <a:lstStyle/>
          <a:p>
            <a:pPr algn="just"/>
            <a:r>
              <a:rPr lang="en-US" b="0" i="0" dirty="0">
                <a:solidFill>
                  <a:srgbClr val="610B38"/>
                </a:solidFill>
                <a:effectLst/>
                <a:latin typeface="erdana"/>
              </a:rPr>
              <a:t>AWS Account Root User</a:t>
            </a:r>
          </a:p>
          <a:p>
            <a:pPr algn="just">
              <a:buFont typeface="Arial" panose="020B0604020202020204" pitchFamily="34" charset="0"/>
              <a:buChar char="•"/>
            </a:pPr>
            <a:r>
              <a:rPr lang="en-US" b="0" i="0" dirty="0">
                <a:solidFill>
                  <a:srgbClr val="000000"/>
                </a:solidFill>
                <a:effectLst/>
                <a:latin typeface="inter-regular"/>
              </a:rPr>
              <a:t>When you first create an AWS account, you create an account as a root user identity which is used to sign in to AWS.</a:t>
            </a:r>
          </a:p>
          <a:p>
            <a:pPr algn="just">
              <a:buFont typeface="Arial" panose="020B0604020202020204" pitchFamily="34" charset="0"/>
              <a:buChar char="•"/>
            </a:pPr>
            <a:r>
              <a:rPr lang="en-US" b="0" i="0" dirty="0">
                <a:solidFill>
                  <a:srgbClr val="000000"/>
                </a:solidFill>
                <a:effectLst/>
                <a:latin typeface="inter-regular"/>
              </a:rPr>
              <a:t>You can sign to the AWS Management Console by entering your email address and password. The combination of email address and password is known as </a:t>
            </a:r>
            <a:r>
              <a:rPr lang="en-US" b="1" i="0" dirty="0">
                <a:solidFill>
                  <a:srgbClr val="000000"/>
                </a:solidFill>
                <a:effectLst/>
                <a:latin typeface="inter-bold"/>
              </a:rPr>
              <a:t>root user credentials</a:t>
            </a:r>
            <a:r>
              <a:rPr lang="en-US" b="0" i="0" dirty="0">
                <a:solidFill>
                  <a:srgbClr val="000000"/>
                </a:solidFill>
                <a:effectLst/>
                <a:latin typeface="inter-regular"/>
              </a:rPr>
              <a:t>.</a:t>
            </a:r>
          </a:p>
          <a:p>
            <a:pPr algn="just">
              <a:buFont typeface="Arial" panose="020B0604020202020204" pitchFamily="34" charset="0"/>
              <a:buChar char="•"/>
            </a:pPr>
            <a:r>
              <a:rPr lang="en-US" b="0" i="0" dirty="0">
                <a:solidFill>
                  <a:srgbClr val="000000"/>
                </a:solidFill>
                <a:effectLst/>
                <a:latin typeface="inter-regular"/>
              </a:rPr>
              <a:t>When you sign in to AWS account as a root user, you have unrestricted access to all the resources in AWS account.</a:t>
            </a:r>
          </a:p>
          <a:p>
            <a:pPr algn="just">
              <a:buFont typeface="Arial" panose="020B0604020202020204" pitchFamily="34" charset="0"/>
              <a:buChar char="•"/>
            </a:pPr>
            <a:r>
              <a:rPr lang="en-US" b="0" i="0" dirty="0">
                <a:solidFill>
                  <a:srgbClr val="000000"/>
                </a:solidFill>
                <a:effectLst/>
                <a:latin typeface="inter-regular"/>
              </a:rPr>
              <a:t>The Root user can also access the billing information as well as can change the password also.</a:t>
            </a:r>
          </a:p>
          <a:p>
            <a:endParaRPr lang="en-US" dirty="0"/>
          </a:p>
        </p:txBody>
      </p:sp>
    </p:spTree>
    <p:extLst>
      <p:ext uri="{BB962C8B-B14F-4D97-AF65-F5344CB8AC3E}">
        <p14:creationId xmlns:p14="http://schemas.microsoft.com/office/powerpoint/2010/main" val="207275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9878C-492B-48D1-A46F-414A5E7755A9}"/>
              </a:ext>
            </a:extLst>
          </p:cNvPr>
          <p:cNvSpPr>
            <a:spLocks noGrp="1"/>
          </p:cNvSpPr>
          <p:nvPr>
            <p:ph idx="1"/>
          </p:nvPr>
        </p:nvSpPr>
        <p:spPr/>
        <p:txBody>
          <a:bodyPr>
            <a:normAutofit fontScale="85000" lnSpcReduction="20000"/>
          </a:bodyPr>
          <a:lstStyle/>
          <a:p>
            <a:pPr algn="just"/>
            <a:r>
              <a:rPr lang="en-US" b="0" i="0" dirty="0">
                <a:solidFill>
                  <a:srgbClr val="610B38"/>
                </a:solidFill>
                <a:effectLst/>
                <a:latin typeface="erdana"/>
              </a:rPr>
              <a:t>What is a Role?</a:t>
            </a:r>
          </a:p>
          <a:p>
            <a:pPr algn="just">
              <a:buFont typeface="Arial" panose="020B0604020202020204" pitchFamily="34" charset="0"/>
              <a:buChar char="•"/>
            </a:pPr>
            <a:r>
              <a:rPr lang="en-US" b="0" i="0" dirty="0">
                <a:solidFill>
                  <a:srgbClr val="000000"/>
                </a:solidFill>
                <a:effectLst/>
                <a:latin typeface="inter-regular"/>
              </a:rPr>
              <a:t>A role is a set of permissions that grant access to actions and resources in AWS. These permissions are attached to the role, not to an IAM User or a group.</a:t>
            </a:r>
          </a:p>
          <a:p>
            <a:pPr algn="just">
              <a:buFont typeface="Arial" panose="020B0604020202020204" pitchFamily="34" charset="0"/>
              <a:buChar char="•"/>
            </a:pPr>
            <a:r>
              <a:rPr lang="en-US" b="0" i="0" dirty="0">
                <a:solidFill>
                  <a:srgbClr val="000000"/>
                </a:solidFill>
                <a:effectLst/>
                <a:latin typeface="inter-regular"/>
              </a:rPr>
              <a:t>An IAM User can use a role in the same AWS account or a different account.</a:t>
            </a:r>
          </a:p>
          <a:p>
            <a:pPr algn="just">
              <a:buFont typeface="Arial" panose="020B0604020202020204" pitchFamily="34" charset="0"/>
              <a:buChar char="•"/>
            </a:pPr>
            <a:r>
              <a:rPr lang="en-US" b="0" i="0" dirty="0">
                <a:solidFill>
                  <a:srgbClr val="000000"/>
                </a:solidFill>
                <a:effectLst/>
                <a:latin typeface="inter-regular"/>
              </a:rPr>
              <a:t>An IAM User is similar to an IAM User; role is also an AWS identity with permission policies that determine what the identity can and cannot do in AWS.</a:t>
            </a:r>
          </a:p>
          <a:p>
            <a:pPr algn="just">
              <a:buFont typeface="Arial" panose="020B0604020202020204" pitchFamily="34" charset="0"/>
              <a:buChar char="•"/>
            </a:pPr>
            <a:r>
              <a:rPr lang="en-US" b="0" i="0" dirty="0">
                <a:solidFill>
                  <a:srgbClr val="000000"/>
                </a:solidFill>
                <a:effectLst/>
                <a:latin typeface="inter-regular"/>
              </a:rPr>
              <a:t>A role is not uniquely associated with a single person; it can be used by anyone who needs it.</a:t>
            </a:r>
          </a:p>
          <a:p>
            <a:pPr algn="just">
              <a:buFont typeface="Arial" panose="020B0604020202020204" pitchFamily="34" charset="0"/>
              <a:buChar char="•"/>
            </a:pPr>
            <a:r>
              <a:rPr lang="en-US" b="0" i="0" dirty="0">
                <a:solidFill>
                  <a:srgbClr val="000000"/>
                </a:solidFill>
                <a:effectLst/>
                <a:latin typeface="inter-regular"/>
              </a:rPr>
              <a:t>A role does not have long term security credential, i.e., password or security key. Instead, if the user uses a role, temporarily security credentials are created and provided to the user.</a:t>
            </a:r>
          </a:p>
          <a:p>
            <a:pPr algn="just">
              <a:buFont typeface="Arial" panose="020B0604020202020204" pitchFamily="34" charset="0"/>
              <a:buChar char="•"/>
            </a:pPr>
            <a:r>
              <a:rPr lang="en-US" b="0" i="0" dirty="0">
                <a:solidFill>
                  <a:srgbClr val="000000"/>
                </a:solidFill>
                <a:effectLst/>
                <a:latin typeface="inter-regular"/>
              </a:rPr>
              <a:t>You can use the roles to delegate access to users, applications or services that generally do not have access to your AWS resources.</a:t>
            </a:r>
          </a:p>
          <a:p>
            <a:endParaRPr lang="en-US" dirty="0"/>
          </a:p>
        </p:txBody>
      </p:sp>
    </p:spTree>
    <p:extLst>
      <p:ext uri="{BB962C8B-B14F-4D97-AF65-F5344CB8AC3E}">
        <p14:creationId xmlns:p14="http://schemas.microsoft.com/office/powerpoint/2010/main" val="1490357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8302B0-6F58-F335-DDC6-67D447AC0BFC}"/>
              </a:ext>
            </a:extLst>
          </p:cNvPr>
          <p:cNvSpPr>
            <a:spLocks noGrp="1"/>
          </p:cNvSpPr>
          <p:nvPr>
            <p:ph idx="1"/>
          </p:nvPr>
        </p:nvSpPr>
        <p:spPr/>
        <p:txBody>
          <a:bodyPr>
            <a:normAutofit fontScale="92500" lnSpcReduction="10000"/>
          </a:bodyPr>
          <a:lstStyle/>
          <a:p>
            <a:pPr algn="just"/>
            <a:r>
              <a:rPr lang="en-US" b="0" i="0" dirty="0">
                <a:solidFill>
                  <a:srgbClr val="610B4B"/>
                </a:solidFill>
                <a:effectLst/>
                <a:latin typeface="erdana"/>
              </a:rPr>
              <a:t>Situations in which "IAM Roles" can be used:</a:t>
            </a:r>
          </a:p>
          <a:p>
            <a:pPr algn="just">
              <a:buFont typeface="Arial" panose="020B0604020202020204" pitchFamily="34" charset="0"/>
              <a:buChar char="•"/>
            </a:pPr>
            <a:r>
              <a:rPr lang="en-US" b="0" i="0" dirty="0">
                <a:solidFill>
                  <a:srgbClr val="000000"/>
                </a:solidFill>
                <a:effectLst/>
                <a:latin typeface="inter-regular"/>
              </a:rPr>
              <a:t>Sometimes you want to grant the users to access the AWS resources in your AWS account.</a:t>
            </a:r>
          </a:p>
          <a:p>
            <a:pPr algn="just">
              <a:buFont typeface="Arial" panose="020B0604020202020204" pitchFamily="34" charset="0"/>
              <a:buChar char="•"/>
            </a:pPr>
            <a:r>
              <a:rPr lang="en-US" b="0" i="0" dirty="0">
                <a:solidFill>
                  <a:srgbClr val="000000"/>
                </a:solidFill>
                <a:effectLst/>
                <a:latin typeface="inter-regular"/>
              </a:rPr>
              <a:t>Sometimes you want to grant the users to access the AWS resources in another AWS account.</a:t>
            </a:r>
          </a:p>
          <a:p>
            <a:pPr algn="just">
              <a:buFont typeface="Arial" panose="020B0604020202020204" pitchFamily="34" charset="0"/>
              <a:buChar char="•"/>
            </a:pPr>
            <a:r>
              <a:rPr lang="en-US" b="0" i="0" dirty="0">
                <a:solidFill>
                  <a:srgbClr val="000000"/>
                </a:solidFill>
                <a:effectLst/>
                <a:latin typeface="inter-regular"/>
              </a:rPr>
              <a:t>It also allows the mobile app to access the AWS resources, but not want to store the keys in the app.</a:t>
            </a:r>
          </a:p>
          <a:p>
            <a:pPr algn="just">
              <a:buFont typeface="Arial" panose="020B0604020202020204" pitchFamily="34" charset="0"/>
              <a:buChar char="•"/>
            </a:pPr>
            <a:r>
              <a:rPr lang="en-US" b="0" i="0" dirty="0">
                <a:solidFill>
                  <a:srgbClr val="000000"/>
                </a:solidFill>
                <a:effectLst/>
                <a:latin typeface="inter-regular"/>
              </a:rPr>
              <a:t>It can be used to grant access to the AWS resources which have identities outside of AWS.</a:t>
            </a:r>
          </a:p>
          <a:p>
            <a:pPr algn="just">
              <a:buFont typeface="Arial" panose="020B0604020202020204" pitchFamily="34" charset="0"/>
              <a:buChar char="•"/>
            </a:pPr>
            <a:r>
              <a:rPr lang="en-US" b="0" i="0" dirty="0">
                <a:solidFill>
                  <a:srgbClr val="000000"/>
                </a:solidFill>
                <a:effectLst/>
                <a:latin typeface="inter-regular"/>
              </a:rPr>
              <a:t>It can also be used to grant access to the AWS resources to the third party so that they can perform an audit on AWS resources.</a:t>
            </a:r>
          </a:p>
          <a:p>
            <a:endParaRPr lang="en-US" dirty="0"/>
          </a:p>
        </p:txBody>
      </p:sp>
    </p:spTree>
    <p:extLst>
      <p:ext uri="{BB962C8B-B14F-4D97-AF65-F5344CB8AC3E}">
        <p14:creationId xmlns:p14="http://schemas.microsoft.com/office/powerpoint/2010/main" val="909300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2C225-001C-3792-520D-359FE6AC6D68}"/>
              </a:ext>
            </a:extLst>
          </p:cNvPr>
          <p:cNvSpPr>
            <a:spLocks noGrp="1"/>
          </p:cNvSpPr>
          <p:nvPr>
            <p:ph type="title"/>
          </p:nvPr>
        </p:nvSpPr>
        <p:spPr/>
        <p:txBody>
          <a:bodyPr>
            <a:normAutofit/>
          </a:bodyPr>
          <a:lstStyle/>
          <a:p>
            <a:r>
              <a:rPr lang="en-US" sz="2400" b="0" i="0" dirty="0">
                <a:solidFill>
                  <a:srgbClr val="610B4B"/>
                </a:solidFill>
                <a:effectLst/>
                <a:latin typeface="erdana"/>
              </a:rPr>
              <a:t>Following are the important terms associated with the "IAM Roles":</a:t>
            </a:r>
            <a:br>
              <a:rPr lang="en-US" sz="2400" b="0" i="0" dirty="0">
                <a:solidFill>
                  <a:srgbClr val="610B4B"/>
                </a:solidFill>
                <a:effectLst/>
                <a:latin typeface="erdana"/>
              </a:rPr>
            </a:br>
            <a:br>
              <a:rPr lang="en-US" sz="2400" b="0" i="0" dirty="0">
                <a:solidFill>
                  <a:srgbClr val="333333"/>
                </a:solidFill>
                <a:effectLst/>
                <a:latin typeface="inter-regular"/>
              </a:rPr>
            </a:br>
            <a:endParaRPr lang="en-US" sz="2400" dirty="0"/>
          </a:p>
        </p:txBody>
      </p:sp>
      <p:sp>
        <p:nvSpPr>
          <p:cNvPr id="3" name="Content Placeholder 2">
            <a:extLst>
              <a:ext uri="{FF2B5EF4-FFF2-40B4-BE49-F238E27FC236}">
                <a16:creationId xmlns:a16="http://schemas.microsoft.com/office/drawing/2014/main" id="{51F89625-489B-166E-E83B-B71EE0C8B892}"/>
              </a:ext>
            </a:extLst>
          </p:cNvPr>
          <p:cNvSpPr>
            <a:spLocks noGrp="1"/>
          </p:cNvSpPr>
          <p:nvPr>
            <p:ph idx="1"/>
          </p:nvPr>
        </p:nvSpPr>
        <p:spPr>
          <a:xfrm>
            <a:off x="328474" y="1118586"/>
            <a:ext cx="11025326" cy="5468645"/>
          </a:xfrm>
        </p:spPr>
        <p:txBody>
          <a:bodyPr>
            <a:normAutofit fontScale="85000" lnSpcReduction="20000"/>
          </a:bodyPr>
          <a:lstStyle/>
          <a:p>
            <a:pPr algn="just">
              <a:buFont typeface="Arial" panose="020B0604020202020204" pitchFamily="34" charset="0"/>
              <a:buChar char="•"/>
            </a:pPr>
            <a:r>
              <a:rPr lang="en-US" b="1" i="0" dirty="0">
                <a:solidFill>
                  <a:srgbClr val="000000"/>
                </a:solidFill>
                <a:effectLst/>
                <a:latin typeface="inter-bold"/>
              </a:rPr>
              <a:t>Delegation:</a:t>
            </a:r>
            <a:r>
              <a:rPr lang="en-US" b="0" i="0" dirty="0">
                <a:solidFill>
                  <a:srgbClr val="000000"/>
                </a:solidFill>
                <a:effectLst/>
                <a:latin typeface="inter-regular"/>
              </a:rPr>
              <a:t> Delegation is a process of granting the permissions to the user to allow the access to the AWS resources that you control. Delegation sets up the trust between a trusted account (an account that owns the resource) and a trusting account (an account that contains the users that need to access the resources).</a:t>
            </a:r>
            <a:br>
              <a:rPr lang="en-US" b="0" i="0" dirty="0">
                <a:solidFill>
                  <a:srgbClr val="000000"/>
                </a:solidFill>
                <a:effectLst/>
                <a:latin typeface="inter-regular"/>
              </a:rPr>
            </a:br>
            <a:r>
              <a:rPr lang="en-US" b="1" i="0" dirty="0">
                <a:solidFill>
                  <a:srgbClr val="000000"/>
                </a:solidFill>
                <a:effectLst/>
                <a:latin typeface="inter-bold"/>
              </a:rPr>
              <a:t>The trusting and trusted account can be of three types:</a:t>
            </a:r>
            <a:endParaRPr lang="en-US" b="0" i="0" dirty="0">
              <a:solidFill>
                <a:srgbClr val="000000"/>
              </a:solidFill>
              <a:effectLst/>
              <a:latin typeface="inter-regular"/>
            </a:endParaRPr>
          </a:p>
          <a:p>
            <a:pPr marL="742950" lvl="1" indent="-285750" algn="just">
              <a:buFont typeface="Arial" panose="020B0604020202020204" pitchFamily="34" charset="0"/>
              <a:buChar char="•"/>
            </a:pPr>
            <a:r>
              <a:rPr lang="en-US" b="0" i="0" dirty="0">
                <a:solidFill>
                  <a:srgbClr val="000000"/>
                </a:solidFill>
                <a:effectLst/>
                <a:latin typeface="inter-regular"/>
              </a:rPr>
              <a:t>Same account</a:t>
            </a:r>
          </a:p>
          <a:p>
            <a:pPr marL="742950" lvl="1" indent="-285750" algn="just">
              <a:buFont typeface="Arial" panose="020B0604020202020204" pitchFamily="34" charset="0"/>
              <a:buChar char="•"/>
            </a:pPr>
            <a:r>
              <a:rPr lang="en-US" b="0" i="0" dirty="0">
                <a:solidFill>
                  <a:srgbClr val="000000"/>
                </a:solidFill>
                <a:effectLst/>
                <a:latin typeface="inter-regular"/>
              </a:rPr>
              <a:t>Two different accounts under the same organization control</a:t>
            </a:r>
          </a:p>
          <a:p>
            <a:pPr marL="742950" lvl="1" indent="-285750" algn="just">
              <a:buFont typeface="Arial" panose="020B0604020202020204" pitchFamily="34" charset="0"/>
              <a:buChar char="•"/>
            </a:pPr>
            <a:r>
              <a:rPr lang="en-US" b="0" i="0" dirty="0">
                <a:solidFill>
                  <a:srgbClr val="000000"/>
                </a:solidFill>
                <a:effectLst/>
                <a:latin typeface="inter-regular"/>
              </a:rPr>
              <a:t>Two different accounts owned by different organizations.</a:t>
            </a:r>
          </a:p>
          <a:p>
            <a:pPr algn="just"/>
            <a:r>
              <a:rPr lang="en-US" b="0" i="0" dirty="0">
                <a:solidFill>
                  <a:srgbClr val="333333"/>
                </a:solidFill>
                <a:effectLst/>
                <a:latin typeface="inter-regular"/>
              </a:rPr>
              <a:t>To delegate permission to access the resources, an IAM role is to be created in the trusting account that has the two policies attached.</a:t>
            </a:r>
          </a:p>
          <a:p>
            <a:pPr algn="just"/>
            <a:r>
              <a:rPr lang="en-US" b="1" i="0" dirty="0">
                <a:solidFill>
                  <a:srgbClr val="333333"/>
                </a:solidFill>
                <a:effectLst/>
                <a:latin typeface="inter-bold"/>
              </a:rPr>
              <a:t>Permission Policy:</a:t>
            </a:r>
            <a:r>
              <a:rPr lang="en-US" b="0" i="0" dirty="0">
                <a:solidFill>
                  <a:srgbClr val="333333"/>
                </a:solidFill>
                <a:effectLst/>
                <a:latin typeface="inter-regular"/>
              </a:rPr>
              <a:t> It grants the user with a role the needed permissions to carry out the intended tasks.</a:t>
            </a:r>
          </a:p>
          <a:p>
            <a:pPr algn="just"/>
            <a:r>
              <a:rPr lang="en-US" b="1" i="0" dirty="0">
                <a:solidFill>
                  <a:srgbClr val="333333"/>
                </a:solidFill>
                <a:effectLst/>
                <a:latin typeface="inter-bold"/>
              </a:rPr>
              <a:t>Trust Policy:</a:t>
            </a:r>
            <a:r>
              <a:rPr lang="en-US" b="0" i="0" dirty="0">
                <a:solidFill>
                  <a:srgbClr val="333333"/>
                </a:solidFill>
                <a:effectLst/>
                <a:latin typeface="inter-regular"/>
              </a:rPr>
              <a:t> It specifies which trusted account members can use the role.</a:t>
            </a:r>
          </a:p>
          <a:p>
            <a:pPr algn="just">
              <a:buFont typeface="Arial" panose="020B0604020202020204" pitchFamily="34" charset="0"/>
              <a:buChar char="•"/>
            </a:pPr>
            <a:r>
              <a:rPr lang="en-US" b="1" i="0" dirty="0">
                <a:solidFill>
                  <a:srgbClr val="000000"/>
                </a:solidFill>
                <a:effectLst/>
                <a:latin typeface="inter-bold"/>
              </a:rPr>
              <a:t>Federation:</a:t>
            </a:r>
            <a:r>
              <a:rPr lang="en-US" b="0" i="0" dirty="0">
                <a:solidFill>
                  <a:srgbClr val="000000"/>
                </a:solidFill>
                <a:effectLst/>
                <a:latin typeface="inter-regular"/>
              </a:rPr>
              <a:t> Federation is a process of creating the trust relationship between the external service provider and AWS. For example, Facebook allows the user to login to different websites by using their </a:t>
            </a:r>
            <a:r>
              <a:rPr lang="en-US" b="0" i="0" dirty="0" err="1">
                <a:solidFill>
                  <a:srgbClr val="000000"/>
                </a:solidFill>
                <a:effectLst/>
                <a:latin typeface="inter-regular"/>
              </a:rPr>
              <a:t>facebook</a:t>
            </a:r>
            <a:r>
              <a:rPr lang="en-US" b="0" i="0" dirty="0">
                <a:solidFill>
                  <a:srgbClr val="000000"/>
                </a:solidFill>
                <a:effectLst/>
                <a:latin typeface="inter-regular"/>
              </a:rPr>
              <a:t> accounts.</a:t>
            </a:r>
          </a:p>
          <a:p>
            <a:pPr algn="just">
              <a:buFont typeface="Arial" panose="020B0604020202020204" pitchFamily="34" charset="0"/>
              <a:buChar char="•"/>
            </a:pPr>
            <a:r>
              <a:rPr lang="en-US" b="1" i="0" dirty="0">
                <a:solidFill>
                  <a:srgbClr val="000000"/>
                </a:solidFill>
                <a:effectLst/>
                <a:latin typeface="inter-bold"/>
              </a:rPr>
              <a:t>Trust policy:</a:t>
            </a:r>
            <a:r>
              <a:rPr lang="en-US" b="0" i="0" dirty="0">
                <a:solidFill>
                  <a:srgbClr val="000000"/>
                </a:solidFill>
                <a:effectLst/>
                <a:latin typeface="inter-regular"/>
              </a:rPr>
              <a:t> A document was written in JSON format to define who is allowed to use the role. This document is written based on the rules of the IAM Policy Language.</a:t>
            </a:r>
          </a:p>
          <a:p>
            <a:pPr algn="just">
              <a:buFont typeface="Arial" panose="020B0604020202020204" pitchFamily="34" charset="0"/>
              <a:buChar char="•"/>
            </a:pPr>
            <a:endParaRPr lang="en-US" b="0" i="0" dirty="0">
              <a:solidFill>
                <a:srgbClr val="000000"/>
              </a:solidFill>
              <a:effectLst/>
              <a:latin typeface="inter-regular"/>
            </a:endParaRPr>
          </a:p>
          <a:p>
            <a:endParaRPr lang="en-US" dirty="0"/>
          </a:p>
        </p:txBody>
      </p:sp>
    </p:spTree>
    <p:extLst>
      <p:ext uri="{BB962C8B-B14F-4D97-AF65-F5344CB8AC3E}">
        <p14:creationId xmlns:p14="http://schemas.microsoft.com/office/powerpoint/2010/main" val="3906298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4A4D76-D231-7F19-1342-D7F4EA716E8C}"/>
              </a:ext>
            </a:extLst>
          </p:cNvPr>
          <p:cNvSpPr>
            <a:spLocks noGrp="1"/>
          </p:cNvSpPr>
          <p:nvPr>
            <p:ph idx="1"/>
          </p:nvPr>
        </p:nvSpPr>
        <p:spPr>
          <a:xfrm>
            <a:off x="838200" y="852256"/>
            <a:ext cx="10515600" cy="5324707"/>
          </a:xfrm>
        </p:spPr>
        <p:txBody>
          <a:bodyPr>
            <a:normAutofit fontScale="85000" lnSpcReduction="20000"/>
          </a:bodyPr>
          <a:lstStyle/>
          <a:p>
            <a:pPr algn="just">
              <a:buFont typeface="Arial" panose="020B0604020202020204" pitchFamily="34" charset="0"/>
              <a:buChar char="•"/>
            </a:pPr>
            <a:r>
              <a:rPr lang="en-US" b="1" i="0" dirty="0">
                <a:solidFill>
                  <a:srgbClr val="000000"/>
                </a:solidFill>
                <a:effectLst/>
                <a:latin typeface="inter-bold"/>
              </a:rPr>
              <a:t>Permissions policy:</a:t>
            </a:r>
            <a:r>
              <a:rPr lang="en-US" b="0" i="0" dirty="0">
                <a:solidFill>
                  <a:srgbClr val="000000"/>
                </a:solidFill>
                <a:effectLst/>
                <a:latin typeface="inter-regular"/>
              </a:rPr>
              <a:t> A document written in JSON format to define the actions and resources that the role can use. This document is based on the rules of the IAM Policy Language.</a:t>
            </a:r>
          </a:p>
          <a:p>
            <a:pPr algn="just">
              <a:buFont typeface="Arial" panose="020B0604020202020204" pitchFamily="34" charset="0"/>
              <a:buChar char="•"/>
            </a:pPr>
            <a:r>
              <a:rPr lang="en-US" b="1" i="0" dirty="0">
                <a:solidFill>
                  <a:srgbClr val="000000"/>
                </a:solidFill>
                <a:effectLst/>
                <a:latin typeface="inter-bold"/>
              </a:rPr>
              <a:t>Permissions boundary:</a:t>
            </a:r>
            <a:r>
              <a:rPr lang="en-US" b="0" i="0" dirty="0">
                <a:solidFill>
                  <a:srgbClr val="000000"/>
                </a:solidFill>
                <a:effectLst/>
                <a:latin typeface="inter-regular"/>
              </a:rPr>
              <a:t> It is an advanced feature of AWS in which you can limit the maximum permissions that the role can have. The permission boundaries can be applied to IAM User or IAM role but cannot be applied to the service-linked role.</a:t>
            </a:r>
          </a:p>
          <a:p>
            <a:pPr algn="just">
              <a:buFont typeface="Arial" panose="020B0604020202020204" pitchFamily="34" charset="0"/>
              <a:buChar char="•"/>
            </a:pPr>
            <a:r>
              <a:rPr lang="en-US" b="1" i="0" dirty="0">
                <a:solidFill>
                  <a:srgbClr val="000000"/>
                </a:solidFill>
                <a:effectLst/>
                <a:latin typeface="inter-bold"/>
              </a:rPr>
              <a:t>Principal:</a:t>
            </a:r>
            <a:r>
              <a:rPr lang="en-US" b="0" i="0" dirty="0">
                <a:solidFill>
                  <a:srgbClr val="000000"/>
                </a:solidFill>
                <a:effectLst/>
                <a:latin typeface="inter-regular"/>
              </a:rPr>
              <a:t> A principal can be AWS root account user, an IAM User, or a role. The permissions that can be granted in one of the two ways:</a:t>
            </a:r>
          </a:p>
          <a:p>
            <a:pPr marL="742950" lvl="1" indent="-285750" algn="just">
              <a:buFont typeface="Arial" panose="020B0604020202020204" pitchFamily="34" charset="0"/>
              <a:buChar char="•"/>
            </a:pPr>
            <a:r>
              <a:rPr lang="en-US" b="0" i="0" dirty="0">
                <a:solidFill>
                  <a:srgbClr val="000000"/>
                </a:solidFill>
                <a:effectLst/>
                <a:latin typeface="inter-regular"/>
              </a:rPr>
              <a:t>Attach a permission policy to a role.</a:t>
            </a:r>
          </a:p>
          <a:p>
            <a:pPr marL="742950" lvl="1" indent="-285750" algn="just">
              <a:buFont typeface="Arial" panose="020B0604020202020204" pitchFamily="34" charset="0"/>
              <a:buChar char="•"/>
            </a:pPr>
            <a:r>
              <a:rPr lang="en-US" b="0" i="0" dirty="0">
                <a:solidFill>
                  <a:srgbClr val="000000"/>
                </a:solidFill>
                <a:effectLst/>
                <a:latin typeface="inter-regular"/>
              </a:rPr>
              <a:t>The services that support resource-based policies, you can identify the principal in the principal element of policy attached to the resource.</a:t>
            </a:r>
          </a:p>
          <a:p>
            <a:pPr algn="just">
              <a:buFont typeface="Arial" panose="020B0604020202020204" pitchFamily="34" charset="0"/>
              <a:buChar char="•"/>
            </a:pPr>
            <a:r>
              <a:rPr lang="en-US" b="1" i="0" dirty="0">
                <a:solidFill>
                  <a:srgbClr val="000000"/>
                </a:solidFill>
                <a:effectLst/>
                <a:latin typeface="inter-bold"/>
              </a:rPr>
              <a:t>Cross-account access: Roles vs Resource-Based Policies:</a:t>
            </a:r>
            <a:r>
              <a:rPr lang="en-US" b="0" i="0" dirty="0">
                <a:solidFill>
                  <a:srgbClr val="000000"/>
                </a:solidFill>
                <a:effectLst/>
                <a:latin typeface="inter-regular"/>
              </a:rPr>
              <a:t> It allows you to grant access to the resources in one account to the trusted principal in another account is known as cross-account access. Some services allow you to attach the policy directly, known as Resource-Based policy. The services that support Resource-Based Policy are Amazon S3 buckets, Amazon SNS, Amazon SQS Queues.</a:t>
            </a:r>
            <a:endParaRPr lang="en-US" dirty="0"/>
          </a:p>
        </p:txBody>
      </p:sp>
    </p:spTree>
    <p:extLst>
      <p:ext uri="{BB962C8B-B14F-4D97-AF65-F5344CB8AC3E}">
        <p14:creationId xmlns:p14="http://schemas.microsoft.com/office/powerpoint/2010/main" val="47281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C55D-9106-BF09-E02C-09BBBF943E84}"/>
              </a:ext>
            </a:extLst>
          </p:cNvPr>
          <p:cNvSpPr>
            <a:spLocks noGrp="1"/>
          </p:cNvSpPr>
          <p:nvPr>
            <p:ph type="title"/>
          </p:nvPr>
        </p:nvSpPr>
        <p:spPr/>
        <p:txBody>
          <a:bodyPr>
            <a:normAutofit/>
          </a:bodyPr>
          <a:lstStyle/>
          <a:p>
            <a:r>
              <a:rPr lang="en-US" sz="2800" b="0" i="0" dirty="0">
                <a:solidFill>
                  <a:srgbClr val="610B38"/>
                </a:solidFill>
                <a:effectLst/>
                <a:latin typeface="erdana"/>
              </a:rPr>
              <a:t>IAM Roles Use Cases</a:t>
            </a:r>
            <a:br>
              <a:rPr lang="en-US" sz="1100" b="0" i="0" dirty="0">
                <a:solidFill>
                  <a:srgbClr val="610B38"/>
                </a:solidFill>
                <a:effectLst/>
                <a:latin typeface="erdana"/>
              </a:rPr>
            </a:br>
            <a:br>
              <a:rPr lang="en-US" sz="1100" dirty="0"/>
            </a:br>
            <a:endParaRPr lang="en-US" sz="2800" dirty="0"/>
          </a:p>
        </p:txBody>
      </p:sp>
      <p:sp>
        <p:nvSpPr>
          <p:cNvPr id="3" name="Content Placeholder 2">
            <a:extLst>
              <a:ext uri="{FF2B5EF4-FFF2-40B4-BE49-F238E27FC236}">
                <a16:creationId xmlns:a16="http://schemas.microsoft.com/office/drawing/2014/main" id="{EE59856D-502C-E69A-DACF-07F63C6891A1}"/>
              </a:ext>
            </a:extLst>
          </p:cNvPr>
          <p:cNvSpPr>
            <a:spLocks noGrp="1"/>
          </p:cNvSpPr>
          <p:nvPr>
            <p:ph idx="1"/>
          </p:nvPr>
        </p:nvSpPr>
        <p:spPr>
          <a:xfrm>
            <a:off x="497150" y="1429305"/>
            <a:ext cx="10856650" cy="4747658"/>
          </a:xfrm>
        </p:spPr>
        <p:txBody>
          <a:bodyPr/>
          <a:lstStyle/>
          <a:p>
            <a:pPr algn="just"/>
            <a:r>
              <a:rPr lang="en-US" b="0" i="0" dirty="0">
                <a:solidFill>
                  <a:srgbClr val="333333"/>
                </a:solidFill>
                <a:effectLst/>
                <a:latin typeface="inter-regular"/>
              </a:rPr>
              <a:t>There are two ways to use the roles:</a:t>
            </a:r>
          </a:p>
          <a:p>
            <a:pPr algn="just">
              <a:buFont typeface="Arial" panose="020B0604020202020204" pitchFamily="34" charset="0"/>
              <a:buChar char="•"/>
            </a:pPr>
            <a:r>
              <a:rPr lang="en-US" b="1" i="0" dirty="0">
                <a:solidFill>
                  <a:srgbClr val="000000"/>
                </a:solidFill>
                <a:effectLst/>
                <a:latin typeface="inter-bold"/>
              </a:rPr>
              <a:t>IAM Console:</a:t>
            </a:r>
            <a:r>
              <a:rPr lang="en-US" b="0" i="0" dirty="0">
                <a:solidFill>
                  <a:srgbClr val="000000"/>
                </a:solidFill>
                <a:effectLst/>
                <a:latin typeface="inter-regular"/>
              </a:rPr>
              <a:t> When IAM Users working in the IAM Console and want to use the role, then they access the permissions of the role temporarily. An IAM Users give up their original permissions and take the permissions of the role. When IAM User exits the role, their original permissions are restored.</a:t>
            </a:r>
          </a:p>
          <a:p>
            <a:pPr algn="just">
              <a:buFont typeface="Arial" panose="020B0604020202020204" pitchFamily="34" charset="0"/>
              <a:buChar char="•"/>
            </a:pPr>
            <a:r>
              <a:rPr lang="en-US" b="1" i="0" dirty="0">
                <a:solidFill>
                  <a:srgbClr val="000000"/>
                </a:solidFill>
                <a:effectLst/>
                <a:latin typeface="inter-bold"/>
              </a:rPr>
              <a:t>Programmatic Access:</a:t>
            </a:r>
            <a:r>
              <a:rPr lang="en-US" b="0" i="0" dirty="0">
                <a:solidFill>
                  <a:srgbClr val="000000"/>
                </a:solidFill>
                <a:effectLst/>
                <a:latin typeface="inter-regular"/>
              </a:rPr>
              <a:t> An AWS service such as Amazon EC2 instance can use role by requesting temporary security credentials using the programmatic requests to AWS.</a:t>
            </a:r>
          </a:p>
          <a:p>
            <a:endParaRPr lang="en-US" dirty="0"/>
          </a:p>
        </p:txBody>
      </p:sp>
    </p:spTree>
    <p:extLst>
      <p:ext uri="{BB962C8B-B14F-4D97-AF65-F5344CB8AC3E}">
        <p14:creationId xmlns:p14="http://schemas.microsoft.com/office/powerpoint/2010/main" val="2302005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2591</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erdana</vt:lpstr>
      <vt:lpstr>inter-bold</vt:lpstr>
      <vt:lpstr>inter-regular</vt:lpstr>
      <vt:lpstr>Office Theme</vt:lpstr>
      <vt:lpstr>What is IAM? </vt:lpstr>
      <vt:lpstr>Features of IAM </vt:lpstr>
      <vt:lpstr>IAM Identities  </vt:lpstr>
      <vt:lpstr>PowerPoint Presentation</vt:lpstr>
      <vt:lpstr>PowerPoint Presentation</vt:lpstr>
      <vt:lpstr>PowerPoint Presentation</vt:lpstr>
      <vt:lpstr>Following are the important terms associated with the "IAM Roles":  </vt:lpstr>
      <vt:lpstr>PowerPoint Presentation</vt:lpstr>
      <vt:lpstr>IAM Roles Use Cases  </vt:lpstr>
      <vt:lpstr>PowerPoint Presentation</vt:lpstr>
      <vt:lpstr>PowerPoint Presentation</vt:lpstr>
      <vt:lpstr>PowerPoint Presentation</vt:lpstr>
      <vt:lpstr>Creating IAM Roles for a service </vt:lpstr>
      <vt:lpstr>Choose the service that you want to use with the role. Select the managed policy that attaches the permissions to the service </vt:lpstr>
      <vt:lpstr>In a role name box, enter the role name that describes the role of the service, and then click on "Create role".  </vt:lpstr>
      <vt:lpstr>PowerPoint Presentation</vt:lpstr>
      <vt:lpstr>Creating IAM Roles for an IAM User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IAM? </dc:title>
  <dc:creator>Pandey, Rahul</dc:creator>
  <cp:lastModifiedBy>Pandey, Rahul</cp:lastModifiedBy>
  <cp:revision>28</cp:revision>
  <dcterms:created xsi:type="dcterms:W3CDTF">2022-11-22T12:45:10Z</dcterms:created>
  <dcterms:modified xsi:type="dcterms:W3CDTF">2022-11-22T13:01:50Z</dcterms:modified>
</cp:coreProperties>
</file>