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9C89-D1E7-F190-4F41-413D4BD55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226A15-8D90-4C02-F5D1-03166406E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06DE0A-BDC4-05DF-530F-DEDFDD1CE364}"/>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9C41061D-F296-48C7-BA41-182AB99FF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3B841-E4F5-F8C8-F4E3-11CDD0C4E62A}"/>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384128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CB79-7601-BC4C-D111-7562410A56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3CF38-D292-39F1-F508-48A0BA6F2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FD74E6-25C0-F26E-874E-BBA7F24270A6}"/>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1294F93E-FA0A-E142-2A99-71FF0106B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3141A-FF3C-C42E-2E38-34ADEDB6EC9A}"/>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84963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FC8744-8C50-EE09-05CF-AE8A28413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E30B3-C49A-F40F-A976-66C8B3E17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457A0-71DA-793B-D605-75D6E365127C}"/>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D9A74A1D-8859-89AC-21E1-975E59444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4FB8F-F82A-5B32-A0A6-DE2A9198466C}"/>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24865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6562-6626-7452-ED5C-B5E3246B8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21E4E-896E-D465-1BF0-52CE0E12C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FF721-7CCC-4A98-1C3F-643156D93345}"/>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DA39A017-E807-3C9F-FA7F-C15383549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4FD73-95C1-9C85-8550-18087D470610}"/>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68303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8D47-E5D3-07E8-75A8-3C7690BB6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DDA4B4-C772-293C-3D02-83854E2A5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76707-437C-D3BB-957E-889A8346E6F4}"/>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10180A02-04DA-5DC2-DC8B-A9BED4C6B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06519-F43C-194A-AEA2-61432EA50E4C}"/>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250365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7BED-C74D-BFDE-01F9-210CA0041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40CAC0-F390-1114-209A-CF786D404B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CC2E5-2307-AE6A-B9A9-3B9FE8E89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84F857-D7B5-EE39-C912-2D950CE4BDAA}"/>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6" name="Footer Placeholder 5">
            <a:extLst>
              <a:ext uri="{FF2B5EF4-FFF2-40B4-BE49-F238E27FC236}">
                <a16:creationId xmlns:a16="http://schemas.microsoft.com/office/drawing/2014/main" id="{027DAE51-82F9-A4B2-8845-307853A52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1A285-2EA2-3C03-86F8-57C21F1718C9}"/>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224497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00FF-8865-ED9A-693D-1748EFC928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B558F3-2953-1F42-CC6C-C5B966727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3986C-D571-2429-F16E-D68B6A5EA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AA2CD-E3F6-9698-4418-52FDD9A91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CF896-3184-D848-07B6-388EBB8541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2ADAC9-888F-E63F-A306-1556943D5583}"/>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8" name="Footer Placeholder 7">
            <a:extLst>
              <a:ext uri="{FF2B5EF4-FFF2-40B4-BE49-F238E27FC236}">
                <a16:creationId xmlns:a16="http://schemas.microsoft.com/office/drawing/2014/main" id="{D25577E6-490E-4ACF-D95B-85B0D262F9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ED8DB-72D7-6025-E655-7B601E6C6E51}"/>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299207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E5F9-0286-F8AF-01B3-2031DFE41D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FA9EE-C427-E621-9E6B-488CA85AB685}"/>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4" name="Footer Placeholder 3">
            <a:extLst>
              <a:ext uri="{FF2B5EF4-FFF2-40B4-BE49-F238E27FC236}">
                <a16:creationId xmlns:a16="http://schemas.microsoft.com/office/drawing/2014/main" id="{25ECABE6-E956-C0B4-8A41-E5195E53E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4571C7-ACB9-AD9A-6681-D2307EB6627D}"/>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418001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D74B2-F5B9-10A7-E622-9AEC6C2764B6}"/>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3" name="Footer Placeholder 2">
            <a:extLst>
              <a:ext uri="{FF2B5EF4-FFF2-40B4-BE49-F238E27FC236}">
                <a16:creationId xmlns:a16="http://schemas.microsoft.com/office/drawing/2014/main" id="{61A907F8-ECBF-8938-B02D-E013F591F0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89519-EF78-9030-43FA-508619733049}"/>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333685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9B20-2117-B762-3B37-408FF3878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1464C5-C870-1F93-1E34-64D05DEE8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AEB80E-C243-B46D-4B72-433166E8F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E3360-98DB-C8F1-AD72-E7C6285CE649}"/>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6" name="Footer Placeholder 5">
            <a:extLst>
              <a:ext uri="{FF2B5EF4-FFF2-40B4-BE49-F238E27FC236}">
                <a16:creationId xmlns:a16="http://schemas.microsoft.com/office/drawing/2014/main" id="{DB92A616-F0BE-5EC4-74B3-0EE0944A3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D1019-F21D-566D-4CC9-E60529EFFDE6}"/>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298900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5C8D-CCFC-BE80-9BA8-010B69873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019B4-A672-BBBE-3E1F-D0309399B9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893C64-5AF8-7975-9162-E717F357C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4446B-FBF8-0564-8472-B888E75BAC76}"/>
              </a:ext>
            </a:extLst>
          </p:cNvPr>
          <p:cNvSpPr>
            <a:spLocks noGrp="1"/>
          </p:cNvSpPr>
          <p:nvPr>
            <p:ph type="dt" sz="half" idx="10"/>
          </p:nvPr>
        </p:nvSpPr>
        <p:spPr/>
        <p:txBody>
          <a:bodyPr/>
          <a:lstStyle/>
          <a:p>
            <a:fld id="{D8AA7B39-33A0-47B0-963A-D3229DEF9DF1}" type="datetimeFigureOut">
              <a:rPr lang="en-US" smtClean="0"/>
              <a:t>8/30/2023</a:t>
            </a:fld>
            <a:endParaRPr lang="en-US"/>
          </a:p>
        </p:txBody>
      </p:sp>
      <p:sp>
        <p:nvSpPr>
          <p:cNvPr id="6" name="Footer Placeholder 5">
            <a:extLst>
              <a:ext uri="{FF2B5EF4-FFF2-40B4-BE49-F238E27FC236}">
                <a16:creationId xmlns:a16="http://schemas.microsoft.com/office/drawing/2014/main" id="{BC6056D3-234C-EAC3-9EF1-2069EFE422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488B00-089E-0F4C-8826-AA14DED96D53}"/>
              </a:ext>
            </a:extLst>
          </p:cNvPr>
          <p:cNvSpPr>
            <a:spLocks noGrp="1"/>
          </p:cNvSpPr>
          <p:nvPr>
            <p:ph type="sldNum" sz="quarter" idx="12"/>
          </p:nvPr>
        </p:nvSpPr>
        <p:spPr/>
        <p:txBody>
          <a:bodyPr/>
          <a:lstStyle/>
          <a:p>
            <a:fld id="{831F40BD-B3AA-409D-9070-3171ED5D0C9A}" type="slidenum">
              <a:rPr lang="en-US" smtClean="0"/>
              <a:t>‹#›</a:t>
            </a:fld>
            <a:endParaRPr lang="en-US"/>
          </a:p>
        </p:txBody>
      </p:sp>
    </p:spTree>
    <p:extLst>
      <p:ext uri="{BB962C8B-B14F-4D97-AF65-F5344CB8AC3E}">
        <p14:creationId xmlns:p14="http://schemas.microsoft.com/office/powerpoint/2010/main" val="98393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57883-B80C-1292-8D9F-5BB8B6A2A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D70EDC-590B-6AC1-05CB-3A662C24C8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AD3CA-5A30-BF57-DBD5-9C8129D25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AA7B39-33A0-47B0-963A-D3229DEF9DF1}" type="datetimeFigureOut">
              <a:rPr lang="en-US" smtClean="0"/>
              <a:t>8/30/2023</a:t>
            </a:fld>
            <a:endParaRPr lang="en-US"/>
          </a:p>
        </p:txBody>
      </p:sp>
      <p:sp>
        <p:nvSpPr>
          <p:cNvPr id="5" name="Footer Placeholder 4">
            <a:extLst>
              <a:ext uri="{FF2B5EF4-FFF2-40B4-BE49-F238E27FC236}">
                <a16:creationId xmlns:a16="http://schemas.microsoft.com/office/drawing/2014/main" id="{E4557315-6B95-3BF4-5B70-1234BDCA9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E3C6C9-3AD5-2F85-C595-DB3CA2F06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F40BD-B3AA-409D-9070-3171ED5D0C9A}" type="slidenum">
              <a:rPr lang="en-US" smtClean="0"/>
              <a:t>‹#›</a:t>
            </a:fld>
            <a:endParaRPr lang="en-US"/>
          </a:p>
        </p:txBody>
      </p:sp>
    </p:spTree>
    <p:extLst>
      <p:ext uri="{BB962C8B-B14F-4D97-AF65-F5344CB8AC3E}">
        <p14:creationId xmlns:p14="http://schemas.microsoft.com/office/powerpoint/2010/main" val="270846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45BC8-E534-82FD-7C3F-FEC41F5815D8}"/>
              </a:ext>
            </a:extLst>
          </p:cNvPr>
          <p:cNvSpPr>
            <a:spLocks noGrp="1"/>
          </p:cNvSpPr>
          <p:nvPr>
            <p:ph type="ctrTitle"/>
          </p:nvPr>
        </p:nvSpPr>
        <p:spPr>
          <a:xfrm>
            <a:off x="6590662" y="1815320"/>
            <a:ext cx="4805996" cy="3749627"/>
          </a:xfrm>
        </p:spPr>
        <p:txBody>
          <a:bodyPr anchor="t">
            <a:normAutofit/>
          </a:bodyPr>
          <a:lstStyle/>
          <a:p>
            <a:pPr algn="l"/>
            <a:r>
              <a:rPr lang="en-US" sz="4400" dirty="0">
                <a:solidFill>
                  <a:srgbClr val="FF0000"/>
                </a:solidFill>
              </a:rPr>
              <a:t>   </a:t>
            </a:r>
            <a:r>
              <a:rPr lang="en-US" sz="4800" b="1" dirty="0">
                <a:solidFill>
                  <a:srgbClr val="FF0000"/>
                </a:solidFill>
              </a:rPr>
              <a:t>Introduction </a:t>
            </a:r>
            <a:br>
              <a:rPr lang="en-US" sz="4800" b="1" dirty="0">
                <a:solidFill>
                  <a:srgbClr val="FF0000"/>
                </a:solidFill>
              </a:rPr>
            </a:br>
            <a:r>
              <a:rPr lang="en-US" sz="4800" b="1" dirty="0">
                <a:solidFill>
                  <a:srgbClr val="FF0000"/>
                </a:solidFill>
              </a:rPr>
              <a:t>           Of</a:t>
            </a:r>
            <a:br>
              <a:rPr lang="en-US" sz="4800" b="1" dirty="0">
                <a:solidFill>
                  <a:srgbClr val="FF0000"/>
                </a:solidFill>
              </a:rPr>
            </a:br>
            <a:r>
              <a:rPr lang="en-US" sz="4800" b="1" dirty="0">
                <a:solidFill>
                  <a:srgbClr val="FF0000"/>
                </a:solidFill>
              </a:rPr>
              <a:t>          AWS</a:t>
            </a:r>
            <a:endParaRPr lang="en-US" sz="4400" b="1" dirty="0">
              <a:solidFill>
                <a:srgbClr val="FF0000"/>
              </a:solidFill>
            </a:endParaRPr>
          </a:p>
        </p:txBody>
      </p:sp>
      <p:pic>
        <p:nvPicPr>
          <p:cNvPr id="7" name="Graphic 6" descr="Cloud">
            <a:extLst>
              <a:ext uri="{FF2B5EF4-FFF2-40B4-BE49-F238E27FC236}">
                <a16:creationId xmlns:a16="http://schemas.microsoft.com/office/drawing/2014/main" id="{8347EC53-AA61-7773-5BF7-453AE3B1A6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7393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C9116-8DDA-6240-948C-FB552C095376}"/>
              </a:ext>
            </a:extLst>
          </p:cNvPr>
          <p:cNvSpPr>
            <a:spLocks noGrp="1"/>
          </p:cNvSpPr>
          <p:nvPr>
            <p:ph idx="1"/>
          </p:nvPr>
        </p:nvSpPr>
        <p:spPr>
          <a:xfrm>
            <a:off x="838200" y="914400"/>
            <a:ext cx="10515600" cy="5262563"/>
          </a:xfrm>
        </p:spPr>
        <p:txBody>
          <a:bodyPr>
            <a:normAutofit fontScale="77500" lnSpcReduction="20000"/>
          </a:bodyPr>
          <a:lstStyle/>
          <a:p>
            <a:pPr algn="just"/>
            <a:r>
              <a:rPr lang="en-US" b="0" i="0" dirty="0">
                <a:solidFill>
                  <a:srgbClr val="610B38"/>
                </a:solidFill>
                <a:effectLst/>
                <a:latin typeface="erdana"/>
              </a:rPr>
              <a:t>1) Flexibility</a:t>
            </a:r>
          </a:p>
          <a:p>
            <a:pPr algn="just">
              <a:buFont typeface="Arial" panose="020B0604020202020204" pitchFamily="34" charset="0"/>
              <a:buChar char="•"/>
            </a:pPr>
            <a:r>
              <a:rPr lang="en-US" b="0" i="0" dirty="0">
                <a:solidFill>
                  <a:srgbClr val="000000"/>
                </a:solidFill>
                <a:effectLst/>
                <a:latin typeface="inter-regular"/>
              </a:rPr>
              <a:t>The difference between AWS and traditional IT models is </a:t>
            </a:r>
            <a:r>
              <a:rPr lang="en-US" b="1" i="0" dirty="0">
                <a:solidFill>
                  <a:srgbClr val="000000"/>
                </a:solidFill>
                <a:effectLst/>
                <a:latin typeface="inter-bold"/>
              </a:rPr>
              <a:t>flexibility</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traditional models used to deliver IT solutions that require large investments in a new architecture, programming languages, and operating system. Although these investments are valuable, it takes time to adopt new technologies and can also slow down your business.</a:t>
            </a:r>
          </a:p>
          <a:p>
            <a:pPr algn="just">
              <a:buFont typeface="Arial" panose="020B0604020202020204" pitchFamily="34" charset="0"/>
              <a:buChar char="•"/>
            </a:pPr>
            <a:r>
              <a:rPr lang="en-US" b="0" i="0" dirty="0">
                <a:solidFill>
                  <a:srgbClr val="000000"/>
                </a:solidFill>
                <a:effectLst/>
                <a:latin typeface="inter-regular"/>
              </a:rPr>
              <a:t>The flexibility of AWS allows us to choose which programming models, languages, and operating systems are better suited for their project, so we do not have to learn new skills to adopt new technologies.</a:t>
            </a:r>
          </a:p>
          <a:p>
            <a:pPr algn="just">
              <a:buFont typeface="Arial" panose="020B0604020202020204" pitchFamily="34" charset="0"/>
              <a:buChar char="•"/>
            </a:pPr>
            <a:r>
              <a:rPr lang="en-US" b="0" i="0" dirty="0">
                <a:solidFill>
                  <a:srgbClr val="000000"/>
                </a:solidFill>
                <a:effectLst/>
                <a:latin typeface="inter-regular"/>
              </a:rPr>
              <a:t>Flexibility means that migrating legacy applications to the cloud is easy, and cost-effective. Instead of re-writing the applications to adopt new technologies, you just need to move the applications to the cloud and tap into advanced computing capabilities.</a:t>
            </a:r>
          </a:p>
          <a:p>
            <a:pPr algn="just">
              <a:buFont typeface="Arial" panose="020B0604020202020204" pitchFamily="34" charset="0"/>
              <a:buChar char="•"/>
            </a:pPr>
            <a:r>
              <a:rPr lang="en-US" b="0" i="0" dirty="0">
                <a:solidFill>
                  <a:srgbClr val="000000"/>
                </a:solidFill>
                <a:effectLst/>
                <a:latin typeface="inter-regular"/>
              </a:rPr>
              <a:t>Building applications in </a:t>
            </a:r>
            <a:r>
              <a:rPr lang="en-US" b="0" i="0" dirty="0" err="1">
                <a:solidFill>
                  <a:srgbClr val="000000"/>
                </a:solidFill>
                <a:effectLst/>
                <a:latin typeface="inter-regular"/>
              </a:rPr>
              <a:t>aws</a:t>
            </a:r>
            <a:r>
              <a:rPr lang="en-US" b="0" i="0" dirty="0">
                <a:solidFill>
                  <a:srgbClr val="000000"/>
                </a:solidFill>
                <a:effectLst/>
                <a:latin typeface="inter-regular"/>
              </a:rPr>
              <a:t> are like building applications using existing hardware resources.</a:t>
            </a:r>
          </a:p>
          <a:p>
            <a:pPr algn="just">
              <a:buFont typeface="Arial" panose="020B0604020202020204" pitchFamily="34" charset="0"/>
              <a:buChar char="•"/>
            </a:pPr>
            <a:r>
              <a:rPr lang="en-US" b="0" i="0" dirty="0">
                <a:solidFill>
                  <a:srgbClr val="000000"/>
                </a:solidFill>
                <a:effectLst/>
                <a:latin typeface="inter-regular"/>
              </a:rPr>
              <a:t>The larger organizations run in a hybrid mode, i.e., some pieces of the application run in their data center, and other portions of the application run in the cloud.</a:t>
            </a:r>
          </a:p>
          <a:p>
            <a:pPr algn="just">
              <a:buFont typeface="Arial" panose="020B0604020202020204" pitchFamily="34" charset="0"/>
              <a:buChar char="•"/>
            </a:pPr>
            <a:r>
              <a:rPr lang="en-US" b="0" i="0" dirty="0">
                <a:solidFill>
                  <a:srgbClr val="000000"/>
                </a:solidFill>
                <a:effectLst/>
                <a:latin typeface="inter-regular"/>
              </a:rPr>
              <a:t>The flexibility of </a:t>
            </a:r>
            <a:r>
              <a:rPr lang="en-US" b="0" i="0" dirty="0" err="1">
                <a:solidFill>
                  <a:srgbClr val="000000"/>
                </a:solidFill>
                <a:effectLst/>
                <a:latin typeface="inter-regular"/>
              </a:rPr>
              <a:t>aws</a:t>
            </a:r>
            <a:r>
              <a:rPr lang="en-US" b="0" i="0" dirty="0">
                <a:solidFill>
                  <a:srgbClr val="000000"/>
                </a:solidFill>
                <a:effectLst/>
                <a:latin typeface="inter-regular"/>
              </a:rPr>
              <a:t> is a great asset for organizations to deliver the product with updated technology in time, and overall enhancing the productivity.</a:t>
            </a:r>
          </a:p>
        </p:txBody>
      </p:sp>
    </p:spTree>
    <p:extLst>
      <p:ext uri="{BB962C8B-B14F-4D97-AF65-F5344CB8AC3E}">
        <p14:creationId xmlns:p14="http://schemas.microsoft.com/office/powerpoint/2010/main" val="10445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42B23-3CA7-FB43-73FE-3537ACEC44F4}"/>
              </a:ext>
            </a:extLst>
          </p:cNvPr>
          <p:cNvSpPr>
            <a:spLocks noGrp="1"/>
          </p:cNvSpPr>
          <p:nvPr>
            <p:ph idx="1"/>
          </p:nvPr>
        </p:nvSpPr>
        <p:spPr>
          <a:xfrm>
            <a:off x="838200" y="896645"/>
            <a:ext cx="10515600" cy="5280318"/>
          </a:xfrm>
        </p:spPr>
        <p:txBody>
          <a:bodyPr>
            <a:normAutofit fontScale="77500" lnSpcReduction="20000"/>
          </a:bodyPr>
          <a:lstStyle/>
          <a:p>
            <a:pPr algn="just"/>
            <a:r>
              <a:rPr lang="en-US" b="0" i="0" dirty="0">
                <a:solidFill>
                  <a:srgbClr val="610B38"/>
                </a:solidFill>
                <a:effectLst/>
                <a:latin typeface="erdana"/>
              </a:rPr>
              <a:t>2) Cost-effective</a:t>
            </a:r>
          </a:p>
          <a:p>
            <a:pPr algn="just">
              <a:buFont typeface="Arial" panose="020B0604020202020204" pitchFamily="34" charset="0"/>
              <a:buChar char="•"/>
            </a:pPr>
            <a:r>
              <a:rPr lang="en-US" b="0" i="0" dirty="0">
                <a:solidFill>
                  <a:srgbClr val="000000"/>
                </a:solidFill>
                <a:effectLst/>
                <a:latin typeface="inter-regular"/>
              </a:rPr>
              <a:t>Cost is one of the most important factors to consider in delivering IT solutions.</a:t>
            </a:r>
          </a:p>
          <a:p>
            <a:pPr algn="just">
              <a:buFont typeface="Arial" panose="020B0604020202020204" pitchFamily="34" charset="0"/>
              <a:buChar char="•"/>
            </a:pPr>
            <a:r>
              <a:rPr lang="en-US" b="0" i="0" dirty="0">
                <a:solidFill>
                  <a:srgbClr val="000000"/>
                </a:solidFill>
                <a:effectLst/>
                <a:latin typeface="inter-regular"/>
              </a:rPr>
              <a:t>For example, developing and deploying an application can incur a low cost, but after successful deployment, there is a need for hardware and bandwidth. Owing our infrastructure can incur considerable costs, such as power, cooling, real estate, and staff.</a:t>
            </a:r>
          </a:p>
          <a:p>
            <a:pPr algn="just">
              <a:buFont typeface="Arial" panose="020B0604020202020204" pitchFamily="34" charset="0"/>
              <a:buChar char="•"/>
            </a:pPr>
            <a:r>
              <a:rPr lang="en-US" b="0" i="0" dirty="0">
                <a:solidFill>
                  <a:srgbClr val="000000"/>
                </a:solidFill>
                <a:effectLst/>
                <a:latin typeface="inter-regular"/>
              </a:rPr>
              <a:t>The cloud provides on-demand IT infrastructure that lets you consume the resources that you need. In AWS, you are not limited to a set amount of resources such as storage, bandwidth, or computing resources as it is very difficult to predict the requirements of every resource. Therefore, we can say that the cloud provides flexibility by maintaining the right balance of resources.</a:t>
            </a:r>
          </a:p>
          <a:p>
            <a:pPr algn="just">
              <a:buFont typeface="Arial" panose="020B0604020202020204" pitchFamily="34" charset="0"/>
              <a:buChar char="•"/>
            </a:pPr>
            <a:r>
              <a:rPr lang="en-US" b="0" i="0" dirty="0">
                <a:solidFill>
                  <a:srgbClr val="000000"/>
                </a:solidFill>
                <a:effectLst/>
                <a:latin typeface="inter-regular"/>
              </a:rPr>
              <a:t>AWS provides no upfront investment, long-term commitment, or minimum spend.</a:t>
            </a:r>
          </a:p>
          <a:p>
            <a:pPr algn="just">
              <a:buFont typeface="Arial" panose="020B0604020202020204" pitchFamily="34" charset="0"/>
              <a:buChar char="•"/>
            </a:pPr>
            <a:r>
              <a:rPr lang="en-US" b="0" i="0" dirty="0">
                <a:solidFill>
                  <a:srgbClr val="000000"/>
                </a:solidFill>
                <a:effectLst/>
                <a:latin typeface="inter-regular"/>
              </a:rPr>
              <a:t>You can scale up or scale down as the demand for resources increases or decreases respectively.</a:t>
            </a:r>
          </a:p>
          <a:p>
            <a:pPr algn="just">
              <a:buFont typeface="Arial" panose="020B0604020202020204" pitchFamily="34" charset="0"/>
              <a:buChar char="•"/>
            </a:pPr>
            <a:r>
              <a:rPr lang="en-US" b="0" i="0" dirty="0">
                <a:solidFill>
                  <a:srgbClr val="000000"/>
                </a:solidFill>
                <a:effectLst/>
                <a:latin typeface="inter-regular"/>
              </a:rPr>
              <a:t>An AWS allows you to access the resources more instantly. It can respond more quickly, and whether the changes are large or small, we can take new opportunities to meet the business challenges that could increase revenue and reduce costs.</a:t>
            </a:r>
          </a:p>
          <a:p>
            <a:pPr marL="0" indent="0">
              <a:buNone/>
            </a:pPr>
            <a:br>
              <a:rPr lang="en-US" b="0" i="0" dirty="0">
                <a:solidFill>
                  <a:srgbClr val="333333"/>
                </a:solidFill>
                <a:effectLst/>
                <a:latin typeface="inter-regular"/>
              </a:rPr>
            </a:br>
            <a:endParaRPr lang="en-US" dirty="0"/>
          </a:p>
        </p:txBody>
      </p:sp>
    </p:spTree>
    <p:extLst>
      <p:ext uri="{BB962C8B-B14F-4D97-AF65-F5344CB8AC3E}">
        <p14:creationId xmlns:p14="http://schemas.microsoft.com/office/powerpoint/2010/main" val="82855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47229D-22EB-1290-9D10-3A3248AA892F}"/>
              </a:ext>
            </a:extLst>
          </p:cNvPr>
          <p:cNvSpPr>
            <a:spLocks noGrp="1"/>
          </p:cNvSpPr>
          <p:nvPr>
            <p:ph idx="1"/>
          </p:nvPr>
        </p:nvSpPr>
        <p:spPr/>
        <p:txBody>
          <a:bodyPr>
            <a:normAutofit fontScale="85000" lnSpcReduction="20000"/>
          </a:bodyPr>
          <a:lstStyle/>
          <a:p>
            <a:r>
              <a:rPr lang="en-US" b="0" i="0" dirty="0">
                <a:solidFill>
                  <a:srgbClr val="610B38"/>
                </a:solidFill>
                <a:effectLst/>
                <a:latin typeface="erdana"/>
              </a:rPr>
              <a:t>3) Scalable and elastic</a:t>
            </a:r>
          </a:p>
          <a:p>
            <a:pPr algn="just">
              <a:buFont typeface="Arial" panose="020B0604020202020204" pitchFamily="34" charset="0"/>
              <a:buChar char="•"/>
            </a:pPr>
            <a:r>
              <a:rPr lang="en-US" b="0" i="0" dirty="0">
                <a:solidFill>
                  <a:srgbClr val="000000"/>
                </a:solidFill>
                <a:effectLst/>
                <a:latin typeface="inter-regular"/>
              </a:rPr>
              <a:t>In a traditional IT organization, scalability and elasticity were calculated with investment and infrastructure while in a cloud, scalability and elasticity provide savings and improved ROI (Return On Investment).</a:t>
            </a:r>
          </a:p>
          <a:p>
            <a:pPr algn="just">
              <a:buFont typeface="Arial" panose="020B0604020202020204" pitchFamily="34" charset="0"/>
              <a:buChar char="•"/>
            </a:pPr>
            <a:r>
              <a:rPr lang="en-US" b="0" i="0" dirty="0">
                <a:solidFill>
                  <a:srgbClr val="000000"/>
                </a:solidFill>
                <a:effectLst/>
                <a:latin typeface="inter-regular"/>
              </a:rPr>
              <a:t>Scalability in </a:t>
            </a:r>
            <a:r>
              <a:rPr lang="en-US" b="0" i="0" dirty="0" err="1">
                <a:solidFill>
                  <a:srgbClr val="000000"/>
                </a:solidFill>
                <a:effectLst/>
                <a:latin typeface="inter-regular"/>
              </a:rPr>
              <a:t>aws</a:t>
            </a:r>
            <a:r>
              <a:rPr lang="en-US" b="0" i="0" dirty="0">
                <a:solidFill>
                  <a:srgbClr val="000000"/>
                </a:solidFill>
                <a:effectLst/>
                <a:latin typeface="inter-regular"/>
              </a:rPr>
              <a:t> has the ability to scale the computing resources up or down when demand increases or decreases respectively.</a:t>
            </a:r>
          </a:p>
          <a:p>
            <a:pPr algn="just">
              <a:buFont typeface="Arial" panose="020B0604020202020204" pitchFamily="34" charset="0"/>
              <a:buChar char="•"/>
            </a:pPr>
            <a:r>
              <a:rPr lang="en-US" b="0" i="0" dirty="0">
                <a:solidFill>
                  <a:srgbClr val="000000"/>
                </a:solidFill>
                <a:effectLst/>
                <a:latin typeface="inter-regular"/>
              </a:rPr>
              <a:t>Elasticity in </a:t>
            </a:r>
            <a:r>
              <a:rPr lang="en-US" b="0" i="0" dirty="0" err="1">
                <a:solidFill>
                  <a:srgbClr val="000000"/>
                </a:solidFill>
                <a:effectLst/>
                <a:latin typeface="inter-regular"/>
              </a:rPr>
              <a:t>aws</a:t>
            </a:r>
            <a:r>
              <a:rPr lang="en-US" b="0" i="0" dirty="0">
                <a:solidFill>
                  <a:srgbClr val="000000"/>
                </a:solidFill>
                <a:effectLst/>
                <a:latin typeface="inter-regular"/>
              </a:rPr>
              <a:t> is defined as the distribution of incoming application traffic across multiple targets such as Amazon EC2 instances, containers, IP addresses, and Lambda functions.</a:t>
            </a:r>
          </a:p>
          <a:p>
            <a:pPr algn="just">
              <a:buFont typeface="Arial" panose="020B0604020202020204" pitchFamily="34" charset="0"/>
              <a:buChar char="•"/>
            </a:pPr>
            <a:r>
              <a:rPr lang="en-US" b="0" i="0" dirty="0">
                <a:solidFill>
                  <a:srgbClr val="000000"/>
                </a:solidFill>
                <a:effectLst/>
                <a:latin typeface="inter-regular"/>
              </a:rPr>
              <a:t>Elasticity load balancing and scalability automatically scale your AWS computing resources to meet unexpected demand and scale down automatically when demand decreases.</a:t>
            </a:r>
          </a:p>
          <a:p>
            <a:pPr algn="just">
              <a:buFont typeface="Arial" panose="020B0604020202020204" pitchFamily="34" charset="0"/>
              <a:buChar char="•"/>
            </a:pPr>
            <a:r>
              <a:rPr lang="en-US" b="0" i="0" dirty="0">
                <a:solidFill>
                  <a:srgbClr val="000000"/>
                </a:solidFill>
                <a:effectLst/>
                <a:latin typeface="inter-regular"/>
              </a:rPr>
              <a:t>The </a:t>
            </a:r>
            <a:r>
              <a:rPr lang="en-US" b="0" i="0" dirty="0" err="1">
                <a:solidFill>
                  <a:srgbClr val="000000"/>
                </a:solidFill>
                <a:effectLst/>
                <a:latin typeface="inter-regular"/>
              </a:rPr>
              <a:t>aws</a:t>
            </a:r>
            <a:r>
              <a:rPr lang="en-US" b="0" i="0" dirty="0">
                <a:solidFill>
                  <a:srgbClr val="000000"/>
                </a:solidFill>
                <a:effectLst/>
                <a:latin typeface="inter-regular"/>
              </a:rPr>
              <a:t> cloud is also useful for implementing short-term jobs, mission-critical jobs, and the jobs repeated at the regular intervals.</a:t>
            </a:r>
          </a:p>
          <a:p>
            <a:endParaRPr lang="en-US" dirty="0"/>
          </a:p>
        </p:txBody>
      </p:sp>
    </p:spTree>
    <p:extLst>
      <p:ext uri="{BB962C8B-B14F-4D97-AF65-F5344CB8AC3E}">
        <p14:creationId xmlns:p14="http://schemas.microsoft.com/office/powerpoint/2010/main" val="2250209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1BC1E-DA22-D2E2-651A-FA992AD1E16D}"/>
              </a:ext>
            </a:extLst>
          </p:cNvPr>
          <p:cNvSpPr>
            <a:spLocks noGrp="1"/>
          </p:cNvSpPr>
          <p:nvPr>
            <p:ph idx="1"/>
          </p:nvPr>
        </p:nvSpPr>
        <p:spPr/>
        <p:txBody>
          <a:bodyPr>
            <a:normAutofit fontScale="77500" lnSpcReduction="20000"/>
          </a:bodyPr>
          <a:lstStyle/>
          <a:p>
            <a:r>
              <a:rPr lang="en-US" b="0" i="0" dirty="0">
                <a:solidFill>
                  <a:srgbClr val="610B38"/>
                </a:solidFill>
                <a:effectLst/>
                <a:latin typeface="erdana"/>
              </a:rPr>
              <a:t>4) Secure</a:t>
            </a:r>
          </a:p>
          <a:p>
            <a:pPr algn="just">
              <a:buFont typeface="Arial" panose="020B0604020202020204" pitchFamily="34" charset="0"/>
              <a:buChar char="•"/>
            </a:pPr>
            <a:r>
              <a:rPr lang="en-US" dirty="0">
                <a:solidFill>
                  <a:srgbClr val="000000"/>
                </a:solidFill>
                <a:effectLst/>
                <a:latin typeface="inter-regular"/>
              </a:rPr>
              <a:t>AWS provides a scalable cloud-computing platform that provides customers with end-to-end security and end-to-end privacy.</a:t>
            </a:r>
          </a:p>
          <a:p>
            <a:pPr algn="just">
              <a:buFont typeface="Arial" panose="020B0604020202020204" pitchFamily="34" charset="0"/>
              <a:buChar char="•"/>
            </a:pPr>
            <a:r>
              <a:rPr lang="en-US" dirty="0">
                <a:solidFill>
                  <a:srgbClr val="000000"/>
                </a:solidFill>
                <a:effectLst/>
                <a:latin typeface="inter-regular"/>
              </a:rPr>
              <a:t>AWS incorporates the security into its services, and documents to describe how to use the security features.</a:t>
            </a:r>
          </a:p>
          <a:p>
            <a:pPr algn="just">
              <a:buFont typeface="Arial" panose="020B0604020202020204" pitchFamily="34" charset="0"/>
              <a:buChar char="•"/>
            </a:pPr>
            <a:r>
              <a:rPr lang="en-US" dirty="0">
                <a:solidFill>
                  <a:srgbClr val="000000"/>
                </a:solidFill>
                <a:effectLst/>
                <a:latin typeface="inter-regular"/>
              </a:rPr>
              <a:t>AWS maintains confidentiality, integrity, and availability of your data which is the utmost importance of the </a:t>
            </a:r>
            <a:r>
              <a:rPr lang="en-US" dirty="0" err="1">
                <a:solidFill>
                  <a:srgbClr val="000000"/>
                </a:solidFill>
                <a:effectLst/>
                <a:latin typeface="inter-regular"/>
              </a:rPr>
              <a:t>aws</a:t>
            </a:r>
            <a:r>
              <a:rPr lang="en-US" dirty="0">
                <a:solidFill>
                  <a:srgbClr val="000000"/>
                </a:solidFill>
                <a:effectLst/>
                <a:latin typeface="inter-regular"/>
              </a:rPr>
              <a:t>.</a:t>
            </a:r>
          </a:p>
          <a:p>
            <a:r>
              <a:rPr lang="en-US" b="1" dirty="0">
                <a:effectLst/>
                <a:latin typeface="inter-bold"/>
              </a:rPr>
              <a:t>Physical security:</a:t>
            </a:r>
            <a:r>
              <a:rPr lang="en-US" dirty="0"/>
              <a:t> Amazon has many years of experience in designing, constructing, and operating large-scale data centers. An </a:t>
            </a:r>
            <a:r>
              <a:rPr lang="en-US" dirty="0" err="1"/>
              <a:t>aws</a:t>
            </a:r>
            <a:r>
              <a:rPr lang="en-US" dirty="0"/>
              <a:t> infrastructure is incorporated in AWS controlled data centers throughout the world. The data centers are physically secured to prevent unauthorized access.</a:t>
            </a:r>
          </a:p>
          <a:p>
            <a:r>
              <a:rPr lang="en-US" b="1" dirty="0">
                <a:effectLst/>
                <a:latin typeface="inter-bold"/>
              </a:rPr>
              <a:t>Secure services:</a:t>
            </a:r>
            <a:r>
              <a:rPr lang="en-US" dirty="0"/>
              <a:t> Each service provided by the AWS cloud is secure.</a:t>
            </a:r>
          </a:p>
          <a:p>
            <a:r>
              <a:rPr lang="en-US" b="1" i="0" dirty="0">
                <a:solidFill>
                  <a:srgbClr val="333333"/>
                </a:solidFill>
                <a:effectLst/>
                <a:latin typeface="inter-bold"/>
              </a:rPr>
              <a:t>Data privacy:</a:t>
            </a:r>
            <a:r>
              <a:rPr lang="en-US" b="0" i="0" dirty="0">
                <a:solidFill>
                  <a:srgbClr val="333333"/>
                </a:solidFill>
                <a:effectLst/>
                <a:latin typeface="inter-regular"/>
              </a:rPr>
              <a:t> A personal and business data can be encrypted to maintain data privacy.</a:t>
            </a:r>
            <a:br>
              <a:rPr lang="en-US" dirty="0"/>
            </a:br>
            <a:endParaRPr lang="en-US" dirty="0"/>
          </a:p>
        </p:txBody>
      </p:sp>
    </p:spTree>
    <p:extLst>
      <p:ext uri="{BB962C8B-B14F-4D97-AF65-F5344CB8AC3E}">
        <p14:creationId xmlns:p14="http://schemas.microsoft.com/office/powerpoint/2010/main" val="422176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DC463-339E-01E4-9400-9B895C1E7809}"/>
              </a:ext>
            </a:extLst>
          </p:cNvPr>
          <p:cNvSpPr>
            <a:spLocks noGrp="1"/>
          </p:cNvSpPr>
          <p:nvPr>
            <p:ph idx="1"/>
          </p:nvPr>
        </p:nvSpPr>
        <p:spPr/>
        <p:txBody>
          <a:bodyPr>
            <a:normAutofit fontScale="92500" lnSpcReduction="20000"/>
          </a:bodyPr>
          <a:lstStyle/>
          <a:p>
            <a:pPr algn="just"/>
            <a:r>
              <a:rPr lang="en-US" b="0" i="0" dirty="0">
                <a:solidFill>
                  <a:srgbClr val="610B38"/>
                </a:solidFill>
                <a:effectLst/>
                <a:latin typeface="erdana"/>
              </a:rPr>
              <a:t>5) Experienced</a:t>
            </a:r>
          </a:p>
          <a:p>
            <a:pPr algn="just">
              <a:buFont typeface="Arial" panose="020B0604020202020204" pitchFamily="34" charset="0"/>
              <a:buChar char="•"/>
            </a:pPr>
            <a:r>
              <a:rPr lang="en-US" b="0" i="0" dirty="0">
                <a:solidFill>
                  <a:srgbClr val="000000"/>
                </a:solidFill>
                <a:effectLst/>
                <a:latin typeface="inter-regular"/>
              </a:rPr>
              <a:t>The AWS cloud provides levels of scale, security, reliability, and privacy.</a:t>
            </a:r>
          </a:p>
          <a:p>
            <a:pPr algn="just">
              <a:buFont typeface="Arial" panose="020B0604020202020204" pitchFamily="34" charset="0"/>
              <a:buChar char="•"/>
            </a:pPr>
            <a:r>
              <a:rPr lang="en-US" b="0" i="0" dirty="0">
                <a:solidFill>
                  <a:srgbClr val="000000"/>
                </a:solidFill>
                <a:effectLst/>
                <a:latin typeface="inter-regular"/>
              </a:rPr>
              <a:t>AWS has built an infrastructure based on lessons learned from over sixteen years of experience managing the multi-billion dollar Amazon.com business.</a:t>
            </a:r>
          </a:p>
          <a:p>
            <a:pPr algn="just">
              <a:buFont typeface="Arial" panose="020B0604020202020204" pitchFamily="34" charset="0"/>
              <a:buChar char="•"/>
            </a:pPr>
            <a:r>
              <a:rPr lang="en-US" b="0" i="0" dirty="0">
                <a:solidFill>
                  <a:srgbClr val="000000"/>
                </a:solidFill>
                <a:effectLst/>
                <a:latin typeface="inter-regular"/>
              </a:rPr>
              <a:t>Amazon continues to benefit its customers by enhancing their infrastructure capabilities.</a:t>
            </a:r>
          </a:p>
          <a:p>
            <a:pPr algn="just">
              <a:buFont typeface="Arial" panose="020B0604020202020204" pitchFamily="34" charset="0"/>
              <a:buChar char="•"/>
            </a:pPr>
            <a:r>
              <a:rPr lang="en-US" b="0" i="0" dirty="0">
                <a:solidFill>
                  <a:srgbClr val="000000"/>
                </a:solidFill>
                <a:effectLst/>
                <a:latin typeface="inter-regular"/>
              </a:rPr>
              <a:t>Nowadays, Amazon has become a global web platform that serves millions of customers, and AWS has been evolved since 2006, serving hundreds of thousands of customers worldwide.</a:t>
            </a:r>
          </a:p>
          <a:p>
            <a:pPr marL="0" indent="0">
              <a:buNone/>
            </a:pPr>
            <a:br>
              <a:rPr lang="en-US" dirty="0"/>
            </a:br>
            <a:endParaRPr lang="en-US" dirty="0"/>
          </a:p>
        </p:txBody>
      </p:sp>
    </p:spTree>
    <p:extLst>
      <p:ext uri="{BB962C8B-B14F-4D97-AF65-F5344CB8AC3E}">
        <p14:creationId xmlns:p14="http://schemas.microsoft.com/office/powerpoint/2010/main" val="183634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Shape 103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Isosceles Triangle 104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s AWS Certification enough to get a job? - Testprep Training Blog">
            <a:extLst>
              <a:ext uri="{FF2B5EF4-FFF2-40B4-BE49-F238E27FC236}">
                <a16:creationId xmlns:a16="http://schemas.microsoft.com/office/drawing/2014/main" id="{3F1A33DB-A2AC-2A4B-C0B7-BF7479F5FC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9220" y="643467"/>
            <a:ext cx="827355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43" name="Isosceles Triangle 104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06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5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ist of AWS Services | Our Technology Planet">
            <a:extLst>
              <a:ext uri="{FF2B5EF4-FFF2-40B4-BE49-F238E27FC236}">
                <a16:creationId xmlns:a16="http://schemas.microsoft.com/office/drawing/2014/main" id="{3C345AE3-A449-C3E8-E218-B15323E09C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11784"/>
            <a:ext cx="10905066" cy="523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6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C6C1-BA52-8E27-00FC-1D3AF21A3E9C}"/>
              </a:ext>
            </a:extLst>
          </p:cNvPr>
          <p:cNvSpPr>
            <a:spLocks noGrp="1"/>
          </p:cNvSpPr>
          <p:nvPr>
            <p:ph idx="1"/>
          </p:nvPr>
        </p:nvSpPr>
        <p:spPr>
          <a:xfrm>
            <a:off x="838200" y="1757779"/>
            <a:ext cx="10515600" cy="4419184"/>
          </a:xfrm>
        </p:spPr>
        <p:txBody>
          <a:bodyPr/>
          <a:lstStyle/>
          <a:p>
            <a:pPr marL="0" indent="0">
              <a:buNone/>
            </a:pPr>
            <a:r>
              <a:rPr lang="en-US" dirty="0"/>
              <a:t>                                       </a:t>
            </a:r>
          </a:p>
          <a:p>
            <a:pPr marL="0" indent="0">
              <a:buNone/>
            </a:pPr>
            <a:r>
              <a:rPr lang="en-US" dirty="0"/>
              <a:t>                                              </a:t>
            </a:r>
            <a:r>
              <a:rPr lang="en-US" sz="4400" dirty="0"/>
              <a:t>THE END</a:t>
            </a:r>
          </a:p>
        </p:txBody>
      </p:sp>
    </p:spTree>
    <p:extLst>
      <p:ext uri="{BB962C8B-B14F-4D97-AF65-F5344CB8AC3E}">
        <p14:creationId xmlns:p14="http://schemas.microsoft.com/office/powerpoint/2010/main" val="11357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C0A0-FDD8-589F-55D0-A53664E7BE0E}"/>
              </a:ext>
            </a:extLst>
          </p:cNvPr>
          <p:cNvSpPr>
            <a:spLocks noGrp="1"/>
          </p:cNvSpPr>
          <p:nvPr>
            <p:ph type="ctrTitle"/>
          </p:nvPr>
        </p:nvSpPr>
        <p:spPr>
          <a:xfrm>
            <a:off x="1524000" y="381740"/>
            <a:ext cx="9144000" cy="2343705"/>
          </a:xfrm>
        </p:spPr>
        <p:txBody>
          <a:bodyPr/>
          <a:lstStyle/>
          <a:p>
            <a:r>
              <a:rPr lang="en-US" sz="3200" b="0" i="0" dirty="0">
                <a:solidFill>
                  <a:srgbClr val="610B38"/>
                </a:solidFill>
                <a:effectLst/>
                <a:latin typeface="erdana"/>
              </a:rPr>
              <a:t>What is AWS?</a:t>
            </a:r>
            <a:br>
              <a:rPr lang="en-US" b="0" i="0" dirty="0">
                <a:solidFill>
                  <a:srgbClr val="610B38"/>
                </a:solidFill>
                <a:effectLst/>
                <a:latin typeface="erdana"/>
              </a:rPr>
            </a:br>
            <a:endParaRPr lang="en-US" dirty="0"/>
          </a:p>
        </p:txBody>
      </p:sp>
      <p:sp>
        <p:nvSpPr>
          <p:cNvPr id="3" name="Subtitle 2">
            <a:extLst>
              <a:ext uri="{FF2B5EF4-FFF2-40B4-BE49-F238E27FC236}">
                <a16:creationId xmlns:a16="http://schemas.microsoft.com/office/drawing/2014/main" id="{F7C95541-6470-9895-84C8-5DF4671E0EFF}"/>
              </a:ext>
            </a:extLst>
          </p:cNvPr>
          <p:cNvSpPr>
            <a:spLocks noGrp="1"/>
          </p:cNvSpPr>
          <p:nvPr>
            <p:ph type="subTitle" idx="1"/>
          </p:nvPr>
        </p:nvSpPr>
        <p:spPr>
          <a:xfrm>
            <a:off x="1523999" y="2379217"/>
            <a:ext cx="8809609" cy="3835152"/>
          </a:xfrm>
        </p:spPr>
        <p:txBody>
          <a:bodyPr>
            <a:normAutofit/>
          </a:bodyPr>
          <a:lstStyle/>
          <a:p>
            <a:pPr algn="just">
              <a:buFont typeface="Arial" panose="020B0604020202020204" pitchFamily="34" charset="0"/>
              <a:buChar char="•"/>
            </a:pPr>
            <a:r>
              <a:rPr lang="en-US" b="0" i="0" dirty="0">
                <a:solidFill>
                  <a:srgbClr val="000000"/>
                </a:solidFill>
                <a:effectLst/>
                <a:latin typeface="inter-regular"/>
              </a:rPr>
              <a:t>AWS stands for </a:t>
            </a:r>
            <a:r>
              <a:rPr lang="en-US" b="1" i="0" dirty="0">
                <a:solidFill>
                  <a:srgbClr val="000000"/>
                </a:solidFill>
                <a:effectLst/>
                <a:latin typeface="inter-bold"/>
              </a:rPr>
              <a:t>Amazon Web Services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AWS service is provided by the Amazon that uses distributed IT infrastructure to provide different IT resources available on demand. It provides different services such as infrastructure as a service (IaaS), platform as a service (PaaS) and packaged software as a service (SaaS).</a:t>
            </a:r>
          </a:p>
          <a:p>
            <a:pPr algn="just">
              <a:buFont typeface="Arial" panose="020B0604020202020204" pitchFamily="34" charset="0"/>
              <a:buChar char="•"/>
            </a:pPr>
            <a:r>
              <a:rPr lang="en-US" b="0" i="0" dirty="0">
                <a:solidFill>
                  <a:srgbClr val="000000"/>
                </a:solidFill>
                <a:effectLst/>
                <a:latin typeface="inter-regular"/>
              </a:rPr>
              <a:t>Amazon launched AWS, a cloud computing platform to allow the different organizations to take advantage of reliable IT infrastructure.</a:t>
            </a:r>
          </a:p>
          <a:p>
            <a:endParaRPr lang="en-US" dirty="0"/>
          </a:p>
        </p:txBody>
      </p:sp>
    </p:spTree>
    <p:extLst>
      <p:ext uri="{BB962C8B-B14F-4D97-AF65-F5344CB8AC3E}">
        <p14:creationId xmlns:p14="http://schemas.microsoft.com/office/powerpoint/2010/main" val="43244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3A602-F6A6-B970-28CE-7DDC02135E09}"/>
              </a:ext>
            </a:extLst>
          </p:cNvPr>
          <p:cNvSpPr>
            <a:spLocks noGrp="1"/>
          </p:cNvSpPr>
          <p:nvPr>
            <p:ph idx="1"/>
          </p:nvPr>
        </p:nvSpPr>
        <p:spPr>
          <a:xfrm>
            <a:off x="656948" y="887767"/>
            <a:ext cx="10696852" cy="5289196"/>
          </a:xfrm>
        </p:spPr>
        <p:txBody>
          <a:bodyPr/>
          <a:lstStyle/>
          <a:p>
            <a:pPr algn="just"/>
            <a:r>
              <a:rPr lang="en-US" b="0" i="0" dirty="0">
                <a:solidFill>
                  <a:srgbClr val="610B38"/>
                </a:solidFill>
                <a:effectLst/>
                <a:latin typeface="erdana"/>
              </a:rPr>
              <a:t>Uses of AWS</a:t>
            </a:r>
          </a:p>
          <a:p>
            <a:pPr algn="just">
              <a:buFont typeface="Arial" panose="020B0604020202020204" pitchFamily="34" charset="0"/>
              <a:buChar char="•"/>
            </a:pPr>
            <a:r>
              <a:rPr lang="en-US" b="0" i="0" dirty="0">
                <a:solidFill>
                  <a:srgbClr val="000000"/>
                </a:solidFill>
                <a:effectLst/>
                <a:latin typeface="inter-regular"/>
              </a:rPr>
              <a:t>A small manufacturing organization uses their expertise to expand their business by leaving their IT management to the AWS.</a:t>
            </a:r>
          </a:p>
          <a:p>
            <a:pPr algn="just">
              <a:buFont typeface="Arial" panose="020B0604020202020204" pitchFamily="34" charset="0"/>
              <a:buChar char="•"/>
            </a:pPr>
            <a:r>
              <a:rPr lang="en-US" b="0" i="0" dirty="0">
                <a:solidFill>
                  <a:srgbClr val="000000"/>
                </a:solidFill>
                <a:effectLst/>
                <a:latin typeface="inter-regular"/>
              </a:rPr>
              <a:t>A large enterprise spread across the globe can utilize the AWS to deliver the training to the distributed workforce.</a:t>
            </a:r>
          </a:p>
          <a:p>
            <a:pPr algn="just">
              <a:buFont typeface="Arial" panose="020B0604020202020204" pitchFamily="34" charset="0"/>
              <a:buChar char="•"/>
            </a:pPr>
            <a:r>
              <a:rPr lang="en-US" b="0" i="0" dirty="0">
                <a:solidFill>
                  <a:srgbClr val="000000"/>
                </a:solidFill>
                <a:effectLst/>
                <a:latin typeface="inter-regular"/>
              </a:rPr>
              <a:t>An architecture consulting company can use AWS to get the high-compute rendering of construction prototype.</a:t>
            </a:r>
          </a:p>
          <a:p>
            <a:pPr algn="just">
              <a:buFont typeface="Arial" panose="020B0604020202020204" pitchFamily="34" charset="0"/>
              <a:buChar char="•"/>
            </a:pPr>
            <a:r>
              <a:rPr lang="en-US" b="0" i="0" dirty="0">
                <a:solidFill>
                  <a:srgbClr val="000000"/>
                </a:solidFill>
                <a:effectLst/>
                <a:latin typeface="inter-regular"/>
              </a:rPr>
              <a:t>A media company can use the AWS to provide different types of content such as </a:t>
            </a:r>
            <a:r>
              <a:rPr lang="en-US" b="0" i="0" dirty="0" err="1">
                <a:solidFill>
                  <a:srgbClr val="000000"/>
                </a:solidFill>
                <a:effectLst/>
                <a:latin typeface="inter-regular"/>
              </a:rPr>
              <a:t>ebox</a:t>
            </a:r>
            <a:r>
              <a:rPr lang="en-US" b="0" i="0" dirty="0">
                <a:solidFill>
                  <a:srgbClr val="000000"/>
                </a:solidFill>
                <a:effectLst/>
                <a:latin typeface="inter-regular"/>
              </a:rPr>
              <a:t> or audio files to the worldwide files.</a:t>
            </a:r>
          </a:p>
          <a:p>
            <a:endParaRPr lang="en-US" dirty="0"/>
          </a:p>
        </p:txBody>
      </p:sp>
    </p:spTree>
    <p:extLst>
      <p:ext uri="{BB962C8B-B14F-4D97-AF65-F5344CB8AC3E}">
        <p14:creationId xmlns:p14="http://schemas.microsoft.com/office/powerpoint/2010/main" val="61739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AAD42-4C7C-1776-B3F4-13F5CA18C48F}"/>
              </a:ext>
            </a:extLst>
          </p:cNvPr>
          <p:cNvSpPr>
            <a:spLocks noGrp="1"/>
          </p:cNvSpPr>
          <p:nvPr>
            <p:ph idx="1"/>
          </p:nvPr>
        </p:nvSpPr>
        <p:spPr>
          <a:xfrm>
            <a:off x="674703" y="1020932"/>
            <a:ext cx="10679097" cy="5156031"/>
          </a:xfrm>
        </p:spPr>
        <p:txBody>
          <a:bodyPr/>
          <a:lstStyle/>
          <a:p>
            <a:pPr marL="0" indent="0" algn="just">
              <a:buNone/>
            </a:pPr>
            <a:r>
              <a:rPr lang="en-US" b="0" i="0" dirty="0">
                <a:solidFill>
                  <a:srgbClr val="333333"/>
                </a:solidFill>
                <a:effectLst/>
                <a:latin typeface="inter-regular"/>
              </a:rPr>
              <a:t>AWS provides services to customers when required without any prior commitment or upfront investment. Pay-As-You-Go enables the customers to procure services from AWS.</a:t>
            </a:r>
          </a:p>
          <a:p>
            <a:pPr algn="just">
              <a:buFont typeface="Arial" panose="020B0604020202020204" pitchFamily="34" charset="0"/>
              <a:buChar char="•"/>
            </a:pPr>
            <a:r>
              <a:rPr lang="en-US" b="0" i="0" dirty="0">
                <a:solidFill>
                  <a:srgbClr val="000000"/>
                </a:solidFill>
                <a:effectLst/>
                <a:latin typeface="inter-regular"/>
              </a:rPr>
              <a:t>Computing</a:t>
            </a:r>
          </a:p>
          <a:p>
            <a:pPr algn="just">
              <a:buFont typeface="Arial" panose="020B0604020202020204" pitchFamily="34" charset="0"/>
              <a:buChar char="•"/>
            </a:pPr>
            <a:r>
              <a:rPr lang="en-US" b="0" i="0" dirty="0">
                <a:solidFill>
                  <a:srgbClr val="000000"/>
                </a:solidFill>
                <a:effectLst/>
                <a:latin typeface="inter-regular"/>
              </a:rPr>
              <a:t>Programming models</a:t>
            </a:r>
          </a:p>
          <a:p>
            <a:pPr algn="just">
              <a:buFont typeface="Arial" panose="020B0604020202020204" pitchFamily="34" charset="0"/>
              <a:buChar char="•"/>
            </a:pPr>
            <a:r>
              <a:rPr lang="en-US" b="0" i="0" dirty="0">
                <a:solidFill>
                  <a:srgbClr val="000000"/>
                </a:solidFill>
                <a:effectLst/>
                <a:latin typeface="inter-regular"/>
              </a:rPr>
              <a:t>Database storage</a:t>
            </a:r>
          </a:p>
          <a:p>
            <a:pPr algn="just">
              <a:buFont typeface="Arial" panose="020B0604020202020204" pitchFamily="34" charset="0"/>
              <a:buChar char="•"/>
            </a:pPr>
            <a:r>
              <a:rPr lang="en-US" b="0" i="0" dirty="0">
                <a:solidFill>
                  <a:srgbClr val="000000"/>
                </a:solidFill>
                <a:effectLst/>
                <a:latin typeface="inter-regular"/>
              </a:rPr>
              <a:t>Networking</a:t>
            </a:r>
          </a:p>
          <a:p>
            <a:pPr marL="0" indent="0">
              <a:buNone/>
            </a:pPr>
            <a:br>
              <a:rPr lang="en-US" dirty="0"/>
            </a:br>
            <a:endParaRPr lang="en-US" dirty="0"/>
          </a:p>
        </p:txBody>
      </p:sp>
    </p:spTree>
    <p:extLst>
      <p:ext uri="{BB962C8B-B14F-4D97-AF65-F5344CB8AC3E}">
        <p14:creationId xmlns:p14="http://schemas.microsoft.com/office/powerpoint/2010/main" val="150285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WS">
            <a:extLst>
              <a:ext uri="{FF2B5EF4-FFF2-40B4-BE49-F238E27FC236}">
                <a16:creationId xmlns:a16="http://schemas.microsoft.com/office/drawing/2014/main" id="{6B926D3F-75BA-E3C5-4489-CD75B51683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4315" y="643466"/>
            <a:ext cx="810336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92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A145-F8B3-361F-DCA9-030317F14EEC}"/>
              </a:ext>
            </a:extLst>
          </p:cNvPr>
          <p:cNvSpPr>
            <a:spLocks noGrp="1"/>
          </p:cNvSpPr>
          <p:nvPr>
            <p:ph type="title"/>
          </p:nvPr>
        </p:nvSpPr>
        <p:spPr/>
        <p:txBody>
          <a:bodyPr/>
          <a:lstStyle/>
          <a:p>
            <a:r>
              <a:rPr lang="en-US" b="0" i="0" dirty="0">
                <a:solidFill>
                  <a:srgbClr val="610B38"/>
                </a:solidFill>
                <a:effectLst/>
                <a:latin typeface="erdana"/>
              </a:rPr>
              <a:t>Advantages of AWS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120A6B97-29DC-1822-F699-8E1419221FD8}"/>
              </a:ext>
            </a:extLst>
          </p:cNvPr>
          <p:cNvSpPr>
            <a:spLocks noGrp="1"/>
          </p:cNvSpPr>
          <p:nvPr>
            <p:ph idx="1"/>
          </p:nvPr>
        </p:nvSpPr>
        <p:spPr>
          <a:xfrm>
            <a:off x="838200" y="1056443"/>
            <a:ext cx="10515600" cy="5120520"/>
          </a:xfrm>
        </p:spPr>
        <p:txBody>
          <a:bodyPr>
            <a:normAutofit fontScale="55000" lnSpcReduction="20000"/>
          </a:bodyPr>
          <a:lstStyle/>
          <a:p>
            <a:pPr algn="just"/>
            <a:r>
              <a:rPr lang="en-US" b="0" i="0" dirty="0">
                <a:solidFill>
                  <a:srgbClr val="610B4B"/>
                </a:solidFill>
                <a:effectLst/>
                <a:latin typeface="erdana"/>
              </a:rPr>
              <a:t>1) Flexibility</a:t>
            </a:r>
          </a:p>
          <a:p>
            <a:pPr algn="just">
              <a:buFont typeface="Arial" panose="020B0604020202020204" pitchFamily="34" charset="0"/>
              <a:buChar char="•"/>
            </a:pPr>
            <a:r>
              <a:rPr lang="en-US" b="0" i="0" dirty="0">
                <a:solidFill>
                  <a:srgbClr val="000000"/>
                </a:solidFill>
                <a:effectLst/>
                <a:latin typeface="inter-regular"/>
              </a:rPr>
              <a:t>We can get more time for core business tasks due to the instant availability of new features and services in AWS.</a:t>
            </a:r>
          </a:p>
          <a:p>
            <a:pPr algn="just">
              <a:buFont typeface="Arial" panose="020B0604020202020204" pitchFamily="34" charset="0"/>
              <a:buChar char="•"/>
            </a:pPr>
            <a:r>
              <a:rPr lang="en-US" b="0" i="0" dirty="0">
                <a:solidFill>
                  <a:srgbClr val="000000"/>
                </a:solidFill>
                <a:effectLst/>
                <a:latin typeface="inter-regular"/>
              </a:rPr>
              <a:t>It provides effortless hosting of legacy applications. AWS does not require learning new technologies and migration of applications to the AWS provides the advanced computing and efficient storage.</a:t>
            </a:r>
          </a:p>
          <a:p>
            <a:pPr algn="just">
              <a:buFont typeface="Arial" panose="020B0604020202020204" pitchFamily="34" charset="0"/>
              <a:buChar char="•"/>
            </a:pPr>
            <a:r>
              <a:rPr lang="en-US" b="0" i="0" dirty="0">
                <a:solidFill>
                  <a:srgbClr val="000000"/>
                </a:solidFill>
                <a:effectLst/>
                <a:latin typeface="inter-regular"/>
              </a:rPr>
              <a:t>AWS also offers a choice that whether we want to run the applications and services together or not. We can also choose to run a part of the IT infrastructure in AWS and the remaining part in data </a:t>
            </a:r>
            <a:r>
              <a:rPr lang="en-US" b="0" i="0" dirty="0" err="1">
                <a:solidFill>
                  <a:srgbClr val="000000"/>
                </a:solidFill>
                <a:effectLst/>
                <a:latin typeface="inter-regular"/>
              </a:rPr>
              <a:t>centres</a:t>
            </a:r>
            <a:r>
              <a:rPr lang="en-US" b="0" i="0" dirty="0">
                <a:solidFill>
                  <a:srgbClr val="000000"/>
                </a:solidFill>
                <a:effectLst/>
                <a:latin typeface="inter-regular"/>
              </a:rPr>
              <a:t>.</a:t>
            </a:r>
          </a:p>
          <a:p>
            <a:pPr algn="just"/>
            <a:r>
              <a:rPr lang="en-US" b="0" i="0" dirty="0">
                <a:solidFill>
                  <a:srgbClr val="610B4B"/>
                </a:solidFill>
                <a:effectLst/>
                <a:latin typeface="erdana"/>
              </a:rPr>
              <a:t>2) Cost-effectiveness</a:t>
            </a:r>
          </a:p>
          <a:p>
            <a:pPr algn="just"/>
            <a:r>
              <a:rPr lang="en-US" b="0" i="0" dirty="0">
                <a:solidFill>
                  <a:srgbClr val="333333"/>
                </a:solidFill>
                <a:effectLst/>
                <a:latin typeface="inter-regular"/>
              </a:rPr>
              <a:t>AWS requires no upfront investment, long-term commitment, and minimum expense when compared to traditional IT infrastructure that requires a huge investment.</a:t>
            </a:r>
          </a:p>
          <a:p>
            <a:pPr algn="just"/>
            <a:r>
              <a:rPr lang="en-US" b="0" i="0" dirty="0">
                <a:solidFill>
                  <a:srgbClr val="610B4B"/>
                </a:solidFill>
                <a:effectLst/>
                <a:latin typeface="erdana"/>
              </a:rPr>
              <a:t>3) Scalability/Elasticity</a:t>
            </a:r>
          </a:p>
          <a:p>
            <a:pPr algn="just"/>
            <a:r>
              <a:rPr lang="en-US" b="0" i="0" dirty="0">
                <a:solidFill>
                  <a:srgbClr val="333333"/>
                </a:solidFill>
                <a:effectLst/>
                <a:latin typeface="inter-regular"/>
              </a:rPr>
              <a:t>Through AWS, autoscaling and elastic load balancing techniques are automatically scaled up or down, when demand increases or decreases respectively. AWS techniques are ideal for handling unpredictable or very high loads. Due to this reason, organizations enjoy the benefits of reduced cost and increased user satisfaction.</a:t>
            </a:r>
          </a:p>
          <a:p>
            <a:pPr algn="just"/>
            <a:r>
              <a:rPr lang="en-US" b="0" i="0" dirty="0">
                <a:solidFill>
                  <a:srgbClr val="610B4B"/>
                </a:solidFill>
                <a:effectLst/>
                <a:latin typeface="erdana"/>
              </a:rPr>
              <a:t>4) Security</a:t>
            </a:r>
          </a:p>
          <a:p>
            <a:pPr algn="just">
              <a:buFont typeface="Arial" panose="020B0604020202020204" pitchFamily="34" charset="0"/>
              <a:buChar char="•"/>
            </a:pPr>
            <a:r>
              <a:rPr lang="en-US" b="0" i="0" dirty="0">
                <a:solidFill>
                  <a:srgbClr val="000000"/>
                </a:solidFill>
                <a:effectLst/>
                <a:latin typeface="inter-regular"/>
              </a:rPr>
              <a:t>AWS provides end-to-end security and privacy to customers.</a:t>
            </a:r>
          </a:p>
          <a:p>
            <a:pPr algn="just">
              <a:buFont typeface="Arial" panose="020B0604020202020204" pitchFamily="34" charset="0"/>
              <a:buChar char="•"/>
            </a:pPr>
            <a:r>
              <a:rPr lang="en-US" b="0" i="0" dirty="0">
                <a:solidFill>
                  <a:srgbClr val="000000"/>
                </a:solidFill>
                <a:effectLst/>
                <a:latin typeface="inter-regular"/>
              </a:rPr>
              <a:t>AWS has a virtual infrastructure that offers optimum availability while managing full privacy and isolation of their operations.</a:t>
            </a:r>
          </a:p>
          <a:p>
            <a:pPr algn="just">
              <a:buFont typeface="Arial" panose="020B0604020202020204" pitchFamily="34" charset="0"/>
              <a:buChar char="•"/>
            </a:pPr>
            <a:r>
              <a:rPr lang="en-US" b="0" i="0" dirty="0">
                <a:solidFill>
                  <a:srgbClr val="000000"/>
                </a:solidFill>
                <a:effectLst/>
                <a:latin typeface="inter-regular"/>
              </a:rPr>
              <a:t>Customers can expect high-level of physical security because of Amazon's several years of experience in designing, developing and maintaining large-scale IT operation centers.</a:t>
            </a:r>
          </a:p>
          <a:p>
            <a:pPr algn="just">
              <a:buFont typeface="Arial" panose="020B0604020202020204" pitchFamily="34" charset="0"/>
              <a:buChar char="•"/>
            </a:pPr>
            <a:r>
              <a:rPr lang="en-US" b="0" i="0" dirty="0">
                <a:solidFill>
                  <a:srgbClr val="000000"/>
                </a:solidFill>
                <a:effectLst/>
                <a:latin typeface="inter-regular"/>
              </a:rPr>
              <a:t>AWS ensures the three aspects of security, i.e., Confidentiality, integrity, and availability of user's data.</a:t>
            </a:r>
          </a:p>
          <a:p>
            <a:endParaRPr lang="en-US" dirty="0"/>
          </a:p>
        </p:txBody>
      </p:sp>
    </p:spTree>
    <p:extLst>
      <p:ext uri="{BB962C8B-B14F-4D97-AF65-F5344CB8AC3E}">
        <p14:creationId xmlns:p14="http://schemas.microsoft.com/office/powerpoint/2010/main" val="341869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2951-CB24-12D6-8DC7-18D95EA322F7}"/>
              </a:ext>
            </a:extLst>
          </p:cNvPr>
          <p:cNvSpPr>
            <a:spLocks noGrp="1"/>
          </p:cNvSpPr>
          <p:nvPr>
            <p:ph type="title"/>
          </p:nvPr>
        </p:nvSpPr>
        <p:spPr/>
        <p:txBody>
          <a:bodyPr>
            <a:normAutofit fontScale="90000"/>
          </a:bodyPr>
          <a:lstStyle/>
          <a:p>
            <a:r>
              <a:rPr lang="en-US" sz="3100" b="0" i="0" dirty="0">
                <a:solidFill>
                  <a:srgbClr val="610B38"/>
                </a:solidFill>
                <a:effectLst/>
                <a:latin typeface="erdana"/>
              </a:rPr>
              <a:t>History of AWS</a:t>
            </a:r>
            <a:br>
              <a:rPr lang="en-US" b="0" i="0" dirty="0">
                <a:solidFill>
                  <a:srgbClr val="610B38"/>
                </a:solidFill>
                <a:effectLst/>
                <a:latin typeface="erdana"/>
              </a:rPr>
            </a:br>
            <a:br>
              <a:rPr lang="en-US" dirty="0"/>
            </a:br>
            <a:endParaRPr lang="en-US" dirty="0"/>
          </a:p>
        </p:txBody>
      </p:sp>
      <p:pic>
        <p:nvPicPr>
          <p:cNvPr id="3076" name="Picture 4" descr="History of AWS">
            <a:extLst>
              <a:ext uri="{FF2B5EF4-FFF2-40B4-BE49-F238E27FC236}">
                <a16:creationId xmlns:a16="http://schemas.microsoft.com/office/drawing/2014/main" id="{CD9FA9D1-56D4-3D07-C75A-B53380CCF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336" y="908353"/>
            <a:ext cx="9189435" cy="5268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1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51D28-2E99-ADA1-2C51-F4575CBEBF1F}"/>
              </a:ext>
            </a:extLst>
          </p:cNvPr>
          <p:cNvSpPr>
            <a:spLocks noGrp="1"/>
          </p:cNvSpPr>
          <p:nvPr>
            <p:ph idx="1"/>
          </p:nvPr>
        </p:nvSpPr>
        <p:spPr>
          <a:xfrm>
            <a:off x="248575" y="292963"/>
            <a:ext cx="11105225" cy="5884000"/>
          </a:xfrm>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inter-bold"/>
              </a:rPr>
              <a:t>2003:</a:t>
            </a:r>
            <a:r>
              <a:rPr lang="en-US" b="0" i="0" dirty="0">
                <a:solidFill>
                  <a:srgbClr val="000000"/>
                </a:solidFill>
                <a:effectLst/>
                <a:latin typeface="inter-regular"/>
              </a:rPr>
              <a:t> In 2003, Chris Pinkham and Benjamin Black presented a paper on how Amazon's own internal infrastructure should look like. They suggested to sell it as a service and prepared a business case on it. They prepared a six-page document and had a look over it to proceed with it or not. They decided to proceed with the documentation.</a:t>
            </a:r>
          </a:p>
          <a:p>
            <a:pPr algn="just">
              <a:buFont typeface="Arial" panose="020B0604020202020204" pitchFamily="34" charset="0"/>
              <a:buChar char="•"/>
            </a:pPr>
            <a:r>
              <a:rPr lang="en-US" b="1" i="0" dirty="0">
                <a:solidFill>
                  <a:srgbClr val="000000"/>
                </a:solidFill>
                <a:effectLst/>
                <a:latin typeface="inter-bold"/>
              </a:rPr>
              <a:t>2004:</a:t>
            </a:r>
            <a:r>
              <a:rPr lang="en-US" b="0" i="0" dirty="0">
                <a:solidFill>
                  <a:srgbClr val="000000"/>
                </a:solidFill>
                <a:effectLst/>
                <a:latin typeface="inter-regular"/>
              </a:rPr>
              <a:t> SQS stands for "Simple Queue Service" was officially launched in 2004. A team launched this service in Cape Town, South Africa.</a:t>
            </a:r>
          </a:p>
          <a:p>
            <a:pPr algn="just">
              <a:buFont typeface="Arial" panose="020B0604020202020204" pitchFamily="34" charset="0"/>
              <a:buChar char="•"/>
            </a:pPr>
            <a:r>
              <a:rPr lang="en-US" b="1" i="0" dirty="0">
                <a:solidFill>
                  <a:srgbClr val="000000"/>
                </a:solidFill>
                <a:effectLst/>
                <a:latin typeface="inter-bold"/>
              </a:rPr>
              <a:t>2006:</a:t>
            </a:r>
            <a:r>
              <a:rPr lang="en-US" b="0" i="0" dirty="0">
                <a:solidFill>
                  <a:srgbClr val="000000"/>
                </a:solidFill>
                <a:effectLst/>
                <a:latin typeface="inter-regular"/>
              </a:rPr>
              <a:t> AWS (Amazon Web Services) was officially launched.</a:t>
            </a:r>
          </a:p>
          <a:p>
            <a:pPr algn="just">
              <a:buFont typeface="Arial" panose="020B0604020202020204" pitchFamily="34" charset="0"/>
              <a:buChar char="•"/>
            </a:pPr>
            <a:r>
              <a:rPr lang="en-US" b="1" i="0" dirty="0">
                <a:solidFill>
                  <a:srgbClr val="000000"/>
                </a:solidFill>
                <a:effectLst/>
                <a:latin typeface="inter-bold"/>
              </a:rPr>
              <a:t>2007:</a:t>
            </a:r>
            <a:r>
              <a:rPr lang="en-US" b="0" i="0" dirty="0">
                <a:solidFill>
                  <a:srgbClr val="000000"/>
                </a:solidFill>
                <a:effectLst/>
                <a:latin typeface="inter-regular"/>
              </a:rPr>
              <a:t> In 2007, over 180,000 developers had signed up for the AWS.</a:t>
            </a:r>
          </a:p>
          <a:p>
            <a:pPr algn="just">
              <a:buFont typeface="Arial" panose="020B0604020202020204" pitchFamily="34" charset="0"/>
              <a:buChar char="•"/>
            </a:pPr>
            <a:r>
              <a:rPr lang="en-US" b="1" i="0" dirty="0">
                <a:solidFill>
                  <a:srgbClr val="000000"/>
                </a:solidFill>
                <a:effectLst/>
                <a:latin typeface="inter-bold"/>
              </a:rPr>
              <a:t>2010:</a:t>
            </a:r>
            <a:r>
              <a:rPr lang="en-US" b="0" i="0" dirty="0">
                <a:solidFill>
                  <a:srgbClr val="000000"/>
                </a:solidFill>
                <a:effectLst/>
                <a:latin typeface="inter-regular"/>
              </a:rPr>
              <a:t> In 2010, amazon.com retail web services were moved to the AWS, i.e., amazon.com is now running on AWS.</a:t>
            </a:r>
          </a:p>
          <a:p>
            <a:pPr algn="just">
              <a:buFont typeface="Arial" panose="020B0604020202020204" pitchFamily="34" charset="0"/>
              <a:buChar char="•"/>
            </a:pPr>
            <a:r>
              <a:rPr lang="en-US" b="1" i="0" dirty="0">
                <a:solidFill>
                  <a:srgbClr val="000000"/>
                </a:solidFill>
                <a:effectLst/>
                <a:latin typeface="inter-bold"/>
              </a:rPr>
              <a:t>2011:</a:t>
            </a:r>
            <a:r>
              <a:rPr lang="en-US" b="0" i="0" dirty="0">
                <a:solidFill>
                  <a:srgbClr val="000000"/>
                </a:solidFill>
                <a:effectLst/>
                <a:latin typeface="inter-regular"/>
              </a:rPr>
              <a:t> AWS suffered from some major problems. Some parts of volume of EBS (Elastic Block Store) was stuck and were unable to read and write requests. It took two days for the problem to get resolved.</a:t>
            </a:r>
          </a:p>
          <a:p>
            <a:pPr algn="just">
              <a:buFont typeface="Arial" panose="020B0604020202020204" pitchFamily="34" charset="0"/>
              <a:buChar char="•"/>
            </a:pPr>
            <a:r>
              <a:rPr lang="en-US" b="1" i="0" dirty="0">
                <a:solidFill>
                  <a:srgbClr val="000000"/>
                </a:solidFill>
                <a:effectLst/>
                <a:latin typeface="inter-bold"/>
              </a:rPr>
              <a:t>2012:</a:t>
            </a:r>
            <a:r>
              <a:rPr lang="en-US" b="0" i="0" dirty="0">
                <a:solidFill>
                  <a:srgbClr val="000000"/>
                </a:solidFill>
                <a:effectLst/>
                <a:latin typeface="inter-regular"/>
              </a:rPr>
              <a:t> AWS hosted a first customer event known as </a:t>
            </a:r>
            <a:r>
              <a:rPr lang="en-US" b="0" i="0" dirty="0" err="1">
                <a:solidFill>
                  <a:srgbClr val="000000"/>
                </a:solidFill>
                <a:effectLst/>
                <a:latin typeface="inter-regular"/>
              </a:rPr>
              <a:t>re:Invent</a:t>
            </a:r>
            <a:r>
              <a:rPr lang="en-US" b="0" i="0" dirty="0">
                <a:solidFill>
                  <a:srgbClr val="000000"/>
                </a:solidFill>
                <a:effectLst/>
                <a:latin typeface="inter-regular"/>
              </a:rPr>
              <a:t> conference. First </a:t>
            </a:r>
            <a:r>
              <a:rPr lang="en-US" b="0" i="0" dirty="0" err="1">
                <a:solidFill>
                  <a:srgbClr val="000000"/>
                </a:solidFill>
                <a:effectLst/>
                <a:latin typeface="inter-regular"/>
              </a:rPr>
              <a:t>re:invent</a:t>
            </a:r>
            <a:r>
              <a:rPr lang="en-US" b="0" i="0" dirty="0">
                <a:solidFill>
                  <a:srgbClr val="000000"/>
                </a:solidFill>
                <a:effectLst/>
                <a:latin typeface="inter-regular"/>
              </a:rPr>
              <a:t> conference occurred in which new products were launched. In AWS, another major problem occurred that affects many popular sites such as Pinterest, Reddit, and Foursquare.</a:t>
            </a:r>
          </a:p>
          <a:p>
            <a:pPr algn="just">
              <a:buFont typeface="Arial" panose="020B0604020202020204" pitchFamily="34" charset="0"/>
              <a:buChar char="•"/>
            </a:pPr>
            <a:r>
              <a:rPr lang="en-US" b="1" i="0" dirty="0">
                <a:solidFill>
                  <a:srgbClr val="000000"/>
                </a:solidFill>
                <a:effectLst/>
                <a:latin typeface="inter-bold"/>
              </a:rPr>
              <a:t>2013:</a:t>
            </a:r>
            <a:r>
              <a:rPr lang="en-US" b="0" i="0" dirty="0">
                <a:solidFill>
                  <a:srgbClr val="000000"/>
                </a:solidFill>
                <a:effectLst/>
                <a:latin typeface="inter-regular"/>
              </a:rPr>
              <a:t> In 2013, certifications were launched. AWS started a certifications program for software engineers who had expertise in cloud computing.</a:t>
            </a:r>
          </a:p>
          <a:p>
            <a:pPr algn="just">
              <a:buFont typeface="Arial" panose="020B0604020202020204" pitchFamily="34" charset="0"/>
              <a:buChar char="•"/>
            </a:pPr>
            <a:r>
              <a:rPr lang="en-US" b="1" i="0" dirty="0">
                <a:solidFill>
                  <a:srgbClr val="000000"/>
                </a:solidFill>
                <a:effectLst/>
                <a:latin typeface="inter-bold"/>
              </a:rPr>
              <a:t>2014:</a:t>
            </a:r>
            <a:r>
              <a:rPr lang="en-US" b="0" i="0" dirty="0">
                <a:solidFill>
                  <a:srgbClr val="000000"/>
                </a:solidFill>
                <a:effectLst/>
                <a:latin typeface="inter-regular"/>
              </a:rPr>
              <a:t> AWS committed to achieve 100% renewable energy usage for its global footprint.</a:t>
            </a:r>
          </a:p>
          <a:p>
            <a:pPr algn="just">
              <a:buFont typeface="Arial" panose="020B0604020202020204" pitchFamily="34" charset="0"/>
              <a:buChar char="•"/>
            </a:pPr>
            <a:r>
              <a:rPr lang="en-US" b="1" i="0" dirty="0">
                <a:solidFill>
                  <a:srgbClr val="000000"/>
                </a:solidFill>
                <a:effectLst/>
                <a:latin typeface="inter-bold"/>
              </a:rPr>
              <a:t>2015:</a:t>
            </a:r>
            <a:r>
              <a:rPr lang="en-US" b="0" i="0" dirty="0">
                <a:solidFill>
                  <a:srgbClr val="000000"/>
                </a:solidFill>
                <a:effectLst/>
                <a:latin typeface="inter-regular"/>
              </a:rPr>
              <a:t> AWS breaks its revenue and reaches to $6 Billion USD per annum. The revenue was growing 90% every year.</a:t>
            </a:r>
          </a:p>
          <a:p>
            <a:pPr algn="just">
              <a:buFont typeface="Arial" panose="020B0604020202020204" pitchFamily="34" charset="0"/>
              <a:buChar char="•"/>
            </a:pPr>
            <a:r>
              <a:rPr lang="en-US" b="1" i="0" dirty="0">
                <a:solidFill>
                  <a:srgbClr val="000000"/>
                </a:solidFill>
                <a:effectLst/>
                <a:latin typeface="inter-bold"/>
              </a:rPr>
              <a:t>2016:</a:t>
            </a:r>
            <a:r>
              <a:rPr lang="en-US" b="0" i="0" dirty="0">
                <a:solidFill>
                  <a:srgbClr val="000000"/>
                </a:solidFill>
                <a:effectLst/>
                <a:latin typeface="inter-regular"/>
              </a:rPr>
              <a:t> By 2016, revenue doubled and reached $13Billion USD per annum.</a:t>
            </a:r>
          </a:p>
          <a:p>
            <a:pPr algn="just">
              <a:buFont typeface="Arial" panose="020B0604020202020204" pitchFamily="34" charset="0"/>
              <a:buChar char="•"/>
            </a:pPr>
            <a:r>
              <a:rPr lang="en-US" b="1" i="0" dirty="0">
                <a:solidFill>
                  <a:srgbClr val="000000"/>
                </a:solidFill>
                <a:effectLst/>
                <a:latin typeface="inter-bold"/>
              </a:rPr>
              <a:t>2017:</a:t>
            </a:r>
            <a:r>
              <a:rPr lang="en-US" b="0" i="0" dirty="0">
                <a:solidFill>
                  <a:srgbClr val="000000"/>
                </a:solidFill>
                <a:effectLst/>
                <a:latin typeface="inter-regular"/>
              </a:rPr>
              <a:t> In 2017, AWS re: invent releases a host of Artificial Intelligence Services due to which revenue of AWS doubled and reached $27 Billion USD per annum.</a:t>
            </a:r>
          </a:p>
          <a:p>
            <a:pPr algn="just">
              <a:buFont typeface="Arial" panose="020B0604020202020204" pitchFamily="34" charset="0"/>
              <a:buChar char="•"/>
            </a:pPr>
            <a:r>
              <a:rPr lang="en-US" b="1" i="0" dirty="0">
                <a:solidFill>
                  <a:srgbClr val="000000"/>
                </a:solidFill>
                <a:effectLst/>
                <a:latin typeface="inter-bold"/>
              </a:rPr>
              <a:t>2018:</a:t>
            </a:r>
            <a:r>
              <a:rPr lang="en-US" b="0" i="0" dirty="0">
                <a:solidFill>
                  <a:srgbClr val="000000"/>
                </a:solidFill>
                <a:effectLst/>
                <a:latin typeface="inter-regular"/>
              </a:rPr>
              <a:t> In 2018, AWS launched a </a:t>
            </a:r>
            <a:r>
              <a:rPr lang="en-US" b="1" i="0" dirty="0">
                <a:solidFill>
                  <a:srgbClr val="000000"/>
                </a:solidFill>
                <a:effectLst/>
                <a:latin typeface="inter-bold"/>
              </a:rPr>
              <a:t>Machine Learning </a:t>
            </a:r>
            <a:r>
              <a:rPr lang="en-US" b="1" i="0" dirty="0" err="1">
                <a:solidFill>
                  <a:srgbClr val="000000"/>
                </a:solidFill>
                <a:effectLst/>
                <a:latin typeface="inter-bold"/>
              </a:rPr>
              <a:t>Speciality</a:t>
            </a:r>
            <a:r>
              <a:rPr lang="en-US" b="1" i="0" dirty="0">
                <a:solidFill>
                  <a:srgbClr val="000000"/>
                </a:solidFill>
                <a:effectLst/>
                <a:latin typeface="inter-bold"/>
              </a:rPr>
              <a:t> Certs</a:t>
            </a:r>
            <a:r>
              <a:rPr lang="en-US" b="0" i="0" dirty="0">
                <a:solidFill>
                  <a:srgbClr val="000000"/>
                </a:solidFill>
                <a:effectLst/>
                <a:latin typeface="inter-regular"/>
              </a:rPr>
              <a:t>. It heavily </a:t>
            </a:r>
            <a:r>
              <a:rPr lang="en-US" b="0" i="0" dirty="0" err="1">
                <a:solidFill>
                  <a:srgbClr val="000000"/>
                </a:solidFill>
                <a:effectLst/>
                <a:latin typeface="inter-regular"/>
              </a:rPr>
              <a:t>focussed</a:t>
            </a:r>
            <a:r>
              <a:rPr lang="en-US" b="0" i="0" dirty="0">
                <a:solidFill>
                  <a:srgbClr val="000000"/>
                </a:solidFill>
                <a:effectLst/>
                <a:latin typeface="inter-regular"/>
              </a:rPr>
              <a:t> on automating Artificial Intelligence and Machine learning.</a:t>
            </a:r>
          </a:p>
          <a:p>
            <a:endParaRPr lang="en-US" dirty="0"/>
          </a:p>
        </p:txBody>
      </p:sp>
    </p:spTree>
    <p:extLst>
      <p:ext uri="{BB962C8B-B14F-4D97-AF65-F5344CB8AC3E}">
        <p14:creationId xmlns:p14="http://schemas.microsoft.com/office/powerpoint/2010/main" val="1086370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7AD1-93F4-02A1-BE73-9616C7090F85}"/>
              </a:ext>
            </a:extLst>
          </p:cNvPr>
          <p:cNvSpPr>
            <a:spLocks noGrp="1"/>
          </p:cNvSpPr>
          <p:nvPr>
            <p:ph type="title"/>
          </p:nvPr>
        </p:nvSpPr>
        <p:spPr/>
        <p:txBody>
          <a:bodyPr>
            <a:normAutofit fontScale="90000"/>
          </a:bodyPr>
          <a:lstStyle/>
          <a:p>
            <a:br>
              <a:rPr lang="en-US" sz="3600" b="0" i="0" dirty="0">
                <a:solidFill>
                  <a:srgbClr val="610B38"/>
                </a:solidFill>
                <a:effectLst/>
                <a:latin typeface="erdana"/>
              </a:rPr>
            </a:br>
            <a:br>
              <a:rPr lang="en-US" sz="3600" b="0" i="0" dirty="0">
                <a:solidFill>
                  <a:srgbClr val="610B38"/>
                </a:solidFill>
                <a:effectLst/>
                <a:latin typeface="erdana"/>
              </a:rPr>
            </a:br>
            <a:r>
              <a:rPr lang="en-US" sz="3600" b="0" i="0" dirty="0">
                <a:solidFill>
                  <a:srgbClr val="610B38"/>
                </a:solidFill>
                <a:effectLst/>
                <a:latin typeface="erdana"/>
              </a:rPr>
              <a:t>Features of AWS</a:t>
            </a:r>
            <a:br>
              <a:rPr lang="en-US" b="0" i="0" dirty="0">
                <a:solidFill>
                  <a:srgbClr val="610B38"/>
                </a:solidFill>
                <a:effectLst/>
                <a:latin typeface="erdana"/>
              </a:rPr>
            </a:br>
            <a:br>
              <a:rPr lang="en-US" dirty="0"/>
            </a:br>
            <a:endParaRPr lang="en-US" dirty="0"/>
          </a:p>
        </p:txBody>
      </p:sp>
      <p:pic>
        <p:nvPicPr>
          <p:cNvPr id="4098" name="Picture 2" descr="Features of AWS">
            <a:extLst>
              <a:ext uri="{FF2B5EF4-FFF2-40B4-BE49-F238E27FC236}">
                <a16:creationId xmlns:a16="http://schemas.microsoft.com/office/drawing/2014/main" id="{BD1B9546-0DCC-F806-C864-57057CF2EA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2774" y="1690688"/>
            <a:ext cx="9232776" cy="4905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86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1639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erdana</vt:lpstr>
      <vt:lpstr>inter-bold</vt:lpstr>
      <vt:lpstr>inter-regular</vt:lpstr>
      <vt:lpstr>Office Theme</vt:lpstr>
      <vt:lpstr>   Introduction             Of           AWS</vt:lpstr>
      <vt:lpstr>What is AWS? </vt:lpstr>
      <vt:lpstr>PowerPoint Presentation</vt:lpstr>
      <vt:lpstr>PowerPoint Presentation</vt:lpstr>
      <vt:lpstr>PowerPoint Presentation</vt:lpstr>
      <vt:lpstr>Advantages of AWS </vt:lpstr>
      <vt:lpstr>History of AWS  </vt:lpstr>
      <vt:lpstr>PowerPoint Presentation</vt:lpstr>
      <vt:lpstr>  Features of AWS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Pandey, Rahul</dc:creator>
  <cp:lastModifiedBy>Rahul P</cp:lastModifiedBy>
  <cp:revision>4</cp:revision>
  <dcterms:created xsi:type="dcterms:W3CDTF">2022-12-22T11:19:43Z</dcterms:created>
  <dcterms:modified xsi:type="dcterms:W3CDTF">2023-08-30T06:14:59Z</dcterms:modified>
</cp:coreProperties>
</file>