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18"/>
  </p:notesMasterIdLst>
  <p:sldIdLst>
    <p:sldId id="256" r:id="rId2"/>
    <p:sldId id="264" r:id="rId3"/>
    <p:sldId id="266" r:id="rId4"/>
    <p:sldId id="283" r:id="rId5"/>
    <p:sldId id="267" r:id="rId6"/>
    <p:sldId id="268" r:id="rId7"/>
    <p:sldId id="284" r:id="rId8"/>
    <p:sldId id="269" r:id="rId9"/>
    <p:sldId id="274" r:id="rId10"/>
    <p:sldId id="275" r:id="rId11"/>
    <p:sldId id="285" r:id="rId12"/>
    <p:sldId id="270" r:id="rId13"/>
    <p:sldId id="280" r:id="rId14"/>
    <p:sldId id="281" r:id="rId15"/>
    <p:sldId id="257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4"/>
    <p:restoredTop sz="94507"/>
  </p:normalViewPr>
  <p:slideViewPr>
    <p:cSldViewPr snapToGrid="0" snapToObjects="1">
      <p:cViewPr varScale="1">
        <p:scale>
          <a:sx n="100" d="100"/>
          <a:sy n="100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01126-295D-AA4E-A3E4-5E5CE238240C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D895-E725-A647-8F2E-D6C850316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8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Its just only</a:t>
            </a:r>
            <a:r>
              <a:rPr lang="en-US" baseline="0" smtClean="0"/>
              <a:t> about the accessibility testing and what it is</a:t>
            </a:r>
            <a:r>
              <a:rPr lang="mr-IN" baseline="0" smtClean="0"/>
              <a:t>…</a:t>
            </a:r>
            <a:r>
              <a:rPr lang="en-GB" baseline="0" smtClean="0"/>
              <a:t> NEXT SLIDE is about the types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3D895-E725-A647-8F2E-D6C8503169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0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Motor</a:t>
            </a:r>
            <a:r>
              <a:rPr lang="en-US" baseline="0" smtClean="0"/>
              <a:t> nerve </a:t>
            </a:r>
            <a:r>
              <a:rPr lang="mr-IN" baseline="0" smtClean="0"/>
              <a:t>–</a:t>
            </a:r>
            <a:r>
              <a:rPr lang="en-US" baseline="0" smtClean="0"/>
              <a:t> </a:t>
            </a:r>
            <a:r>
              <a:rPr lang="en-US" baseline="0" err="1" smtClean="0"/>
              <a:t>Parkinsons</a:t>
            </a:r>
            <a:r>
              <a:rPr lang="en-US" baseline="0" smtClean="0"/>
              <a:t>,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3D895-E725-A647-8F2E-D6C8503169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72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VINE</a:t>
            </a:r>
            <a:r>
              <a:rPr lang="en-US" baseline="0" dirty="0" smtClean="0"/>
              <a:t> glass </a:t>
            </a:r>
            <a:r>
              <a:rPr lang="mr-IN" baseline="0" dirty="0" smtClean="0"/>
              <a:t>–</a:t>
            </a:r>
            <a:r>
              <a:rPr lang="en-US" baseline="0" dirty="0" smtClean="0"/>
              <a:t> they are based in tee side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partial blindness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3D895-E725-A647-8F2E-D6C8503169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73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explander</a:t>
            </a:r>
            <a:r>
              <a:rPr lang="en-US" baseline="0" dirty="0" smtClean="0"/>
              <a:t> - by giving the status of it, people will understand it is expander is opened or closed. Even with image alts and fig captions.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3D895-E725-A647-8F2E-D6C8503169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5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5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s://github.com/psuryateja123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hyperlink" Target="https://twitter.com/psuryateja111" TargetMode="External"/><Relationship Id="rId9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hsuk/nhsuk-frontend/tree/master/tests" TargetMode="External"/><Relationship Id="rId4" Type="http://schemas.openxmlformats.org/officeDocument/2006/relationships/hyperlink" Target="https://github.com/nhsuk/nhsuk-frontend/tree/cypress_tests/tests/cypress/integration/components" TargetMode="External"/><Relationship Id="rId5" Type="http://schemas.openxmlformats.org/officeDocument/2006/relationships/hyperlink" Target="https://github.com/psuryateja123/cypress_meetup_dem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UKHomeOffice/posters/blob/master/accessibility/dos-donts/posters_en-UK/accessibility-posters-set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0108" y="3693226"/>
            <a:ext cx="4057453" cy="944209"/>
          </a:xfrm>
        </p:spPr>
        <p:txBody>
          <a:bodyPr/>
          <a:lstStyle/>
          <a:p>
            <a:r>
              <a:rPr lang="en-US" dirty="0"/>
              <a:t>Surya </a:t>
            </a:r>
            <a:r>
              <a:rPr lang="en-US" dirty="0" err="1"/>
              <a:t>teja</a:t>
            </a:r>
            <a:r>
              <a:rPr lang="en-US" dirty="0"/>
              <a:t> </a:t>
            </a:r>
            <a:r>
              <a:rPr lang="en-US" dirty="0" smtClean="0"/>
              <a:t>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871" y="1354238"/>
            <a:ext cx="1905000" cy="190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4108" y="135423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I am </a:t>
            </a:r>
            <a:r>
              <a:rPr lang="en-US" smtClean="0"/>
              <a:t>SDET with more </a:t>
            </a:r>
            <a:r>
              <a:rPr lang="en-US"/>
              <a:t>than </a:t>
            </a:r>
            <a:r>
              <a:rPr lang="en-US" smtClean="0"/>
              <a:t>5 </a:t>
            </a:r>
            <a:r>
              <a:rPr lang="en-US"/>
              <a:t>years of experience </a:t>
            </a:r>
            <a:r>
              <a:rPr lang="en-US" smtClean="0"/>
              <a:t>in </a:t>
            </a:r>
            <a:r>
              <a:rPr lang="en-US"/>
              <a:t>testing software related to Gambling, betting, insurance, media and broadcast, logistics, E-Com, and companies like Sky, Thomson Reuters Candy Space Media, Drayson Technologies, Isotrak, Intelligent Environment, Santander, Accenture</a:t>
            </a:r>
          </a:p>
        </p:txBody>
      </p:sp>
    </p:spTree>
    <p:extLst>
      <p:ext uri="{BB962C8B-B14F-4D97-AF65-F5344CB8AC3E}">
        <p14:creationId xmlns:p14="http://schemas.microsoft.com/office/powerpoint/2010/main" val="11759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447" y="1690688"/>
            <a:ext cx="3895106" cy="389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Classification of accessibility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9504" cy="4351338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Colour contrast</a:t>
            </a:r>
            <a:r>
              <a:rPr lang="en-US" dirty="0" smtClean="0"/>
              <a:t>				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Hearing</a:t>
            </a:r>
            <a:r>
              <a:rPr lang="en-US" dirty="0" smtClean="0"/>
              <a:t>					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Blurred vision				</a:t>
            </a:r>
          </a:p>
          <a:p>
            <a:r>
              <a:rPr lang="en-US" dirty="0" smtClean="0"/>
              <a:t>Motor nerve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88" y="544819"/>
            <a:ext cx="3791712" cy="540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6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THERE ANY ALTERNATIVE FOR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Yes, </a:t>
            </a:r>
            <a:r>
              <a:rPr lang="en-US" sz="2000" dirty="0"/>
              <a:t>we are looking </a:t>
            </a:r>
            <a:r>
              <a:rPr lang="en-US" sz="2000" dirty="0" smtClean="0"/>
              <a:t>to</a:t>
            </a:r>
            <a:endParaRPr lang="en-US" sz="2000" dirty="0"/>
          </a:p>
          <a:p>
            <a:pPr lvl="1"/>
            <a:r>
              <a:rPr lang="en-US" sz="2000" dirty="0"/>
              <a:t>Pa11y</a:t>
            </a:r>
          </a:p>
          <a:p>
            <a:pPr lvl="1"/>
            <a:r>
              <a:rPr lang="en-US" sz="2000" dirty="0"/>
              <a:t>A11y</a:t>
            </a:r>
          </a:p>
        </p:txBody>
      </p:sp>
    </p:spTree>
    <p:extLst>
      <p:ext uri="{BB962C8B-B14F-4D97-AF65-F5344CB8AC3E}">
        <p14:creationId xmlns:p14="http://schemas.microsoft.com/office/powerpoint/2010/main" val="25116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549" y="2806535"/>
            <a:ext cx="10131425" cy="1456267"/>
          </a:xfrm>
        </p:spPr>
        <p:txBody>
          <a:bodyPr/>
          <a:lstStyle/>
          <a:p>
            <a:pPr algn="ctr"/>
            <a:r>
              <a:rPr lang="en-US" smtClean="0"/>
              <a:t>Questions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9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305" y="2865912"/>
            <a:ext cx="10131425" cy="1456267"/>
          </a:xfrm>
        </p:spPr>
        <p:txBody>
          <a:bodyPr/>
          <a:lstStyle/>
          <a:p>
            <a:pPr algn="ctr"/>
            <a:r>
              <a:rPr lang="en-US" smtClean="0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957" y="1520701"/>
            <a:ext cx="812800" cy="81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957" y="3215184"/>
            <a:ext cx="825710" cy="8257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95675" y="1712649"/>
            <a:ext cx="25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err="1"/>
              <a:t>suryateja</a:t>
            </a:r>
            <a:r>
              <a:rPr lang="en-US" u="sng"/>
              <a:t>-pulakhandam  </a:t>
            </a:r>
            <a:endParaRPr lang="en-US" u="sn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46" y="2989576"/>
            <a:ext cx="1276927" cy="12769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30088" y="3443373"/>
            <a:ext cx="156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5"/>
              </a:rPr>
              <a:t>psuryateja123</a:t>
            </a:r>
            <a:r>
              <a:rPr lang="en-US"/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47" y="1288637"/>
            <a:ext cx="1276927" cy="12769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71" y="5060044"/>
            <a:ext cx="1135702" cy="113570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30089" y="5443229"/>
            <a:ext cx="156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hlinkClick r:id="rId8"/>
              </a:rPr>
              <a:t>psuryateja111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530" y="4490729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68D028-1B78-4E18-91AD-235C2A82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57AD1C-DF01-42C1-B977-2A8F1DDD1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/>
              <a:t>Accessibility design : </a:t>
            </a:r>
            <a:r>
              <a:rPr lang="en-GB" sz="2000">
                <a:hlinkClick r:id="rId2"/>
              </a:rPr>
              <a:t>https://github.com/UKHomeOffice/posters/blob/master/accessibility/dos-donts/posters_en-UK/accessibility-posters-set.pdf</a:t>
            </a:r>
            <a:endParaRPr lang="en-GB" sz="2000"/>
          </a:p>
          <a:p>
            <a:endParaRPr lang="en-GB"/>
          </a:p>
          <a:p>
            <a:r>
              <a:rPr lang="en-GB" sz="2000"/>
              <a:t>Cypress tests : </a:t>
            </a:r>
            <a:r>
              <a:rPr lang="en-GB" sz="2000">
                <a:hlinkClick r:id="rId3"/>
              </a:rPr>
              <a:t>https://github.com/nhsuk/nhsuk-frontend/tree/master/tests</a:t>
            </a:r>
            <a:endParaRPr lang="en-GB" sz="2000"/>
          </a:p>
          <a:p>
            <a:r>
              <a:rPr lang="en-GB" sz="2000"/>
              <a:t>Or </a:t>
            </a:r>
            <a:r>
              <a:rPr lang="en-GB" sz="2000">
                <a:hlinkClick r:id="rId4"/>
              </a:rPr>
              <a:t>https://</a:t>
            </a:r>
            <a:r>
              <a:rPr lang="en-GB" sz="2000" smtClean="0">
                <a:hlinkClick r:id="rId4"/>
              </a:rPr>
              <a:t>github.com/nhsuk/nhsuk-frontend/tree/cypress_tests/tests/cypress/integration/components</a:t>
            </a:r>
            <a:endParaRPr lang="en-GB" sz="2000" smtClean="0"/>
          </a:p>
          <a:p>
            <a:r>
              <a:rPr lang="en-GB" sz="2000">
                <a:hlinkClick r:id="rId5"/>
              </a:rPr>
              <a:t>https://</a:t>
            </a:r>
            <a:r>
              <a:rPr lang="en-GB" sz="2000" smtClean="0">
                <a:hlinkClick r:id="rId5"/>
              </a:rPr>
              <a:t>github.com/psuryateja123/cypress_meetup_demo</a:t>
            </a:r>
            <a:endParaRPr lang="en-GB" sz="2000" smtClean="0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86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695575"/>
            <a:ext cx="10131425" cy="1456267"/>
          </a:xfrm>
        </p:spPr>
        <p:txBody>
          <a:bodyPr/>
          <a:lstStyle/>
          <a:p>
            <a:r>
              <a:rPr lang="en-US"/>
              <a:t>Accessibility Testing using Cypress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519" y="2506009"/>
            <a:ext cx="1835397" cy="183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accessibility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Testing a web page or any software to ensure that it works for people having difficulty in </a:t>
            </a:r>
            <a:r>
              <a:rPr lang="en-US" sz="2400" dirty="0" smtClean="0"/>
              <a:t>reading</a:t>
            </a:r>
            <a:r>
              <a:rPr lang="en-US" sz="2400" dirty="0"/>
              <a:t>, </a:t>
            </a:r>
            <a:r>
              <a:rPr lang="en-US" sz="2400" dirty="0" err="1" smtClean="0"/>
              <a:t>recognising</a:t>
            </a:r>
            <a:r>
              <a:rPr lang="en-US" sz="2400" dirty="0" smtClean="0"/>
              <a:t> </a:t>
            </a:r>
            <a:r>
              <a:rPr lang="en-US" sz="2400" dirty="0"/>
              <a:t>colour, partial blindness, motor nerve disease.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Classification of accessibility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7605156" cy="3482645"/>
          </a:xfrm>
        </p:spPr>
        <p:txBody>
          <a:bodyPr/>
          <a:lstStyle/>
          <a:p>
            <a:r>
              <a:rPr lang="en-US" dirty="0" smtClean="0"/>
              <a:t>Colour contrast				</a:t>
            </a:r>
          </a:p>
          <a:p>
            <a:r>
              <a:rPr lang="en-US" dirty="0" smtClean="0"/>
              <a:t>Hearing					</a:t>
            </a:r>
          </a:p>
          <a:p>
            <a:r>
              <a:rPr lang="en-US" dirty="0" smtClean="0"/>
              <a:t>Blurred vision</a:t>
            </a:r>
          </a:p>
          <a:p>
            <a:r>
              <a:rPr lang="en-US" dirty="0" smtClean="0"/>
              <a:t>Motor nerve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6014A78D-2204-4E3D-913C-094216E51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595" y="990600"/>
            <a:ext cx="3180396" cy="480059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705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2505075"/>
            <a:ext cx="10131425" cy="1456267"/>
          </a:xfrm>
        </p:spPr>
        <p:txBody>
          <a:bodyPr/>
          <a:lstStyle/>
          <a:p>
            <a:r>
              <a:rPr lang="en-US"/>
              <a:t>How to test it</a:t>
            </a:r>
          </a:p>
        </p:txBody>
      </p:sp>
    </p:spTree>
    <p:extLst>
      <p:ext uri="{BB962C8B-B14F-4D97-AF65-F5344CB8AC3E}">
        <p14:creationId xmlns:p14="http://schemas.microsoft.com/office/powerpoint/2010/main" val="398748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 </a:t>
            </a:r>
            <a:r>
              <a:rPr lang="en-US" smtClean="0"/>
              <a:t>manual approach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We can test using </a:t>
            </a:r>
          </a:p>
          <a:p>
            <a:pPr lvl="1"/>
            <a:r>
              <a:rPr lang="en-US" sz="2400"/>
              <a:t>JAWS – reading the text</a:t>
            </a:r>
          </a:p>
          <a:p>
            <a:pPr lvl="1"/>
            <a:r>
              <a:rPr lang="en-US" sz="2400"/>
              <a:t>Voice over, Talk back – Android and iOS</a:t>
            </a:r>
          </a:p>
          <a:p>
            <a:pPr lvl="1"/>
            <a:r>
              <a:rPr lang="en-US" sz="2400"/>
              <a:t>Colour inversion, high contrast, yellow on black modes in Browsers – Partially impaired</a:t>
            </a:r>
          </a:p>
          <a:p>
            <a:pPr lvl="1"/>
            <a:r>
              <a:rPr lang="en-US" sz="2400"/>
              <a:t>Keyboard tabbing – Motor nerve issues</a:t>
            </a:r>
          </a:p>
          <a:p>
            <a:pPr marL="457200" lvl="1" indent="0">
              <a:buNone/>
            </a:pPr>
            <a:r>
              <a:rPr lang="en-US" sz="2400"/>
              <a:t>These are manual tests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Special glasses</a:t>
            </a:r>
            <a:endParaRPr lang="en-US"/>
          </a:p>
        </p:txBody>
      </p:sp>
      <p:pic>
        <p:nvPicPr>
          <p:cNvPr id="4" name="Content Placeholder 3" descr="A picture containing table, indoor, water&#10;&#10;Description generated with high confidence">
            <a:extLst>
              <a:ext uri="{FF2B5EF4-FFF2-40B4-BE49-F238E27FC236}">
                <a16:creationId xmlns:a16="http://schemas.microsoft.com/office/drawing/2014/main" xmlns="" id="{5A18F969-986C-4394-A282-837A3174C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4716" y="1995054"/>
            <a:ext cx="6069737" cy="268561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smtClean="0"/>
              <a:t>and what to </a:t>
            </a:r>
            <a:r>
              <a:rPr lang="en-US"/>
              <a:t>automate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/>
              <a:t>By just checking the aria attributes, header, </a:t>
            </a:r>
            <a:r>
              <a:rPr lang="en-US" sz="2000" smtClean="0"/>
              <a:t>labels</a:t>
            </a:r>
            <a:r>
              <a:rPr lang="en-US" sz="2000" smtClean="0"/>
              <a:t>.</a:t>
            </a:r>
          </a:p>
          <a:p>
            <a:r>
              <a:rPr lang="en-US" sz="2000" smtClean="0"/>
              <a:t>By using </a:t>
            </a:r>
            <a:r>
              <a:rPr lang="en-US" sz="2000" err="1" smtClean="0"/>
              <a:t>aXe</a:t>
            </a:r>
            <a:r>
              <a:rPr lang="en-US" sz="2000" smtClean="0"/>
              <a:t> library we can check more of the accessibility stuff</a:t>
            </a:r>
            <a:endParaRPr lang="en-US" sz="2000"/>
          </a:p>
          <a:p>
            <a:r>
              <a:rPr lang="en-US" sz="2000"/>
              <a:t>Only few test can be automated, but it reduces the significant amount of time required for manual testing.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A27091-9E24-4F64-A06A-641E1E73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Cypress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6970A1-FCFC-46B0-A048-3403CCB15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/>
              <a:t>To run tests on a building headless browser</a:t>
            </a:r>
          </a:p>
          <a:p>
            <a:r>
              <a:rPr lang="en-GB" sz="2000"/>
              <a:t>Has a dashboard to run test and can able to see them running.</a:t>
            </a:r>
          </a:p>
          <a:p>
            <a:r>
              <a:rPr lang="en-GB" sz="2000"/>
              <a:t>Using dashboard we can able to debug the tests and inspect the elements.</a:t>
            </a:r>
          </a:p>
          <a:p>
            <a:r>
              <a:rPr lang="en-GB" sz="2000" smtClean="0"/>
              <a:t>Tests will run while editing them.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5087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3954</TotalTime>
  <Words>355</Words>
  <Application>Microsoft Macintosh PowerPoint</Application>
  <PresentationFormat>Widescreen</PresentationFormat>
  <Paragraphs>59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Mangal</vt:lpstr>
      <vt:lpstr>Arial</vt:lpstr>
      <vt:lpstr>Office Theme</vt:lpstr>
      <vt:lpstr>Surya teja P</vt:lpstr>
      <vt:lpstr>Accessibility Testing using Cypress</vt:lpstr>
      <vt:lpstr>What’s accessibility testing</vt:lpstr>
      <vt:lpstr>Classification of accessibility</vt:lpstr>
      <vt:lpstr>How to test it</vt:lpstr>
      <vt:lpstr>In manual approach</vt:lpstr>
      <vt:lpstr>Special glasses</vt:lpstr>
      <vt:lpstr>How and what to automate them</vt:lpstr>
      <vt:lpstr>Why Cypress</vt:lpstr>
      <vt:lpstr>PowerPoint Presentation</vt:lpstr>
      <vt:lpstr>Classification of accessibility</vt:lpstr>
      <vt:lpstr>IS THERE ANY ALTERNATIVE FOR IT?</vt:lpstr>
      <vt:lpstr>Questions</vt:lpstr>
      <vt:lpstr>Thank you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Surya teja p</dc:title>
  <dc:creator>Microsoft Office User</dc:creator>
  <cp:lastModifiedBy>surya pulakhandam</cp:lastModifiedBy>
  <cp:revision>38</cp:revision>
  <dcterms:created xsi:type="dcterms:W3CDTF">2017-06-14T15:10:03Z</dcterms:created>
  <dcterms:modified xsi:type="dcterms:W3CDTF">2019-02-07T18:48:16Z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c0f418-96a4-4caf-9d7c-ccc5ec7f9d91_Enabled">
    <vt:lpwstr>True</vt:lpwstr>
  </property>
  <property fmtid="{D5CDD505-2E9C-101B-9397-08002B2CF9AE}" pid="3" name="MSIP_Label_1bc0f418-96a4-4caf-9d7c-ccc5ec7f9d91_SiteId">
    <vt:lpwstr>e0793d39-0939-496d-b129-198edd916feb</vt:lpwstr>
  </property>
  <property fmtid="{D5CDD505-2E9C-101B-9397-08002B2CF9AE}" pid="4" name="MSIP_Label_1bc0f418-96a4-4caf-9d7c-ccc5ec7f9d91_Owner">
    <vt:lpwstr>surya.t.pulakhandam@accenture.com</vt:lpwstr>
  </property>
  <property fmtid="{D5CDD505-2E9C-101B-9397-08002B2CF9AE}" pid="5" name="MSIP_Label_1bc0f418-96a4-4caf-9d7c-ccc5ec7f9d91_SetDate">
    <vt:lpwstr>2019-01-16T18:36:20.3076362Z</vt:lpwstr>
  </property>
  <property fmtid="{D5CDD505-2E9C-101B-9397-08002B2CF9AE}" pid="6" name="MSIP_Label_1bc0f418-96a4-4caf-9d7c-ccc5ec7f9d91_Name">
    <vt:lpwstr>Unrestricted</vt:lpwstr>
  </property>
  <property fmtid="{D5CDD505-2E9C-101B-9397-08002B2CF9AE}" pid="7" name="MSIP_Label_1bc0f418-96a4-4caf-9d7c-ccc5ec7f9d91_Application">
    <vt:lpwstr>Microsoft Azure Information Protection</vt:lpwstr>
  </property>
  <property fmtid="{D5CDD505-2E9C-101B-9397-08002B2CF9AE}" pid="8" name="MSIP_Label_1bc0f418-96a4-4caf-9d7c-ccc5ec7f9d91_Extended_MSFT_Method">
    <vt:lpwstr>Manual</vt:lpwstr>
  </property>
  <property fmtid="{D5CDD505-2E9C-101B-9397-08002B2CF9AE}" pid="9" name="Sensitivity">
    <vt:lpwstr>Unrestricted</vt:lpwstr>
  </property>
</Properties>
</file>