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71" autoAdjust="0"/>
  </p:normalViewPr>
  <p:slideViewPr>
    <p:cSldViewPr snapToGrid="0" snapToObjects="1">
      <p:cViewPr varScale="1">
        <p:scale>
          <a:sx n="84" d="100"/>
          <a:sy n="84" d="100"/>
        </p:scale>
        <p:origin x="23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2611B-337C-40D7-9B54-08AFBE3B5EAA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A7DF7-01B9-48AC-97D4-69187EE5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fundamentals of unit testing and its importance in software development.</a:t>
            </a:r>
          </a:p>
          <a:p>
            <a:r>
              <a:rPr lang="en-US" dirty="0"/>
              <a:t>Set up and configure </a:t>
            </a:r>
            <a:r>
              <a:rPr lang="en-US" dirty="0" err="1"/>
              <a:t>PHPUnit</a:t>
            </a:r>
            <a:r>
              <a:rPr lang="en-US" dirty="0"/>
              <a:t> in a PHP project.</a:t>
            </a:r>
          </a:p>
          <a:p>
            <a:r>
              <a:rPr lang="en-US" dirty="0"/>
              <a:t>Write and run basic unit tests to validate the correctness of PHP code.</a:t>
            </a:r>
          </a:p>
          <a:p>
            <a:r>
              <a:rPr lang="en-US" dirty="0"/>
              <a:t>Apply Test-Driven Development (TDD) principles in simple development tasks.</a:t>
            </a:r>
          </a:p>
          <a:p>
            <a:r>
              <a:rPr lang="en-US" dirty="0"/>
              <a:t>Interpret test results and debug failing tests effectively.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11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C7846-6CBB-6682-BBC2-E93C448A2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E85C9A-8975-8D84-8D9F-325DF80ED5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B8A346-53ED-1651-BA8D-42E743D67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https://pguso.medium.com/a-beginners-guide-to-phpunit-writing-and-running-unit-tests-in-php-d0b23b96749f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7A17B-727E-E4A4-4BC8-E4EB042FFC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841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9E467-E1AD-8837-685A-A5FC6739C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40B56-8E12-F1ED-09FE-4B13386C6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CE25DE-14AC-8055-525C-68FFF8A99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https://pguso.medium.com/a-beginners-guide-to-phpunit-writing-and-running-unit-tests-in-php-d0b23b96749f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3283D-8AE2-BB54-8520-8688C890B8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0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7A4D7-448C-1182-04BB-6CC30EF4D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AFA7A7-17B7-E3DE-FCAA-877DC7CD8B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ECC5E5-0E98-B2EF-7FDC-11DC9FFA1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https://pguso.medium.com/a-beginners-guide-to-phpunit-writing-and-running-unit-tests-in-php-d0b23b96749f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8BB71-0019-4E6E-9C83-9F9941232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28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CCB0F-4B2D-4B5E-852B-F49851039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17C0C7-8E9A-88D1-A8AA-795E2A67D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0D386-EBBC-E129-B62B-A3EECFF90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https://www.geeksforgeeks.org/php/phpunit-test-framework-for-php/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56764-7DA3-094B-E3B3-6E5AF7AD6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A5002-7386-5875-25CA-737ACDBD4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A99A4-A659-AC2C-C243-3D05644DA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6CEEC-60D0-B38B-B640-F6495336B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https://www.geeksforgeeks.org/php/phpunit-test-framework-for-php/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0B4A-E8E0-6C6C-7EF3-18AF0A78AD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FB079-D490-6380-9F5C-9CD7635CD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5EFFB5-12FE-79C4-8334-790429778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2A3F32-EED7-6AAC-A5C1-833BBBEA6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https://packagist.org/packages/phpunit/phpunit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D4888-D7BA-3D7A-F29F-4A3F8F208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C9125-F1BC-299F-A4A2-B968D2C98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9D081-4335-F372-2A45-9CCB37878C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83CB94-7B50-A0DE-1B98-23AE5B623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PHPUnit</a:t>
            </a:r>
            <a:r>
              <a:rPr lang="en-US" dirty="0"/>
              <a:t>\Framework\</a:t>
            </a:r>
            <a:r>
              <a:rPr lang="en-US" dirty="0" err="1"/>
              <a:t>TestCase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CalculatorTest</a:t>
            </a:r>
            <a:r>
              <a:rPr lang="en-US" dirty="0"/>
              <a:t> extends </a:t>
            </a:r>
            <a:r>
              <a:rPr lang="en-US" dirty="0" err="1"/>
              <a:t>TestCase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function </a:t>
            </a:r>
            <a:r>
              <a:rPr lang="en-US" dirty="0" err="1"/>
              <a:t>testAddition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$calc = new Calculator();</a:t>
            </a:r>
          </a:p>
          <a:p>
            <a:r>
              <a:rPr lang="en-US" dirty="0"/>
              <a:t>        $result = $calc-&gt;add(2, 3);</a:t>
            </a:r>
          </a:p>
          <a:p>
            <a:r>
              <a:rPr lang="en-US" dirty="0"/>
              <a:t>        $this-&gt;</a:t>
            </a:r>
            <a:r>
              <a:rPr lang="en-US" dirty="0" err="1"/>
              <a:t>assertEquals</a:t>
            </a:r>
            <a:r>
              <a:rPr lang="en-US" dirty="0"/>
              <a:t>(5, $result); // checks if 2 + 3 = 5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E6493-C8BE-2679-06FC-D1FD2238C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C0E4-1AC9-3779-CAB2-4D270104B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033EC4-6409-A709-A738-90FC83E3C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4C301-F580-17E0-2395-1F44C181E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Calculator.php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Calculator {</a:t>
            </a:r>
          </a:p>
          <a:p>
            <a:r>
              <a:rPr lang="en-US" dirty="0"/>
              <a:t>    public function add($a, $b) {</a:t>
            </a:r>
          </a:p>
          <a:p>
            <a:r>
              <a:rPr lang="en-US" dirty="0"/>
              <a:t>        return $a + $b;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CalculatorTest.php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PHPUnit</a:t>
            </a:r>
            <a:r>
              <a:rPr lang="en-US" dirty="0"/>
              <a:t>\Framework\</a:t>
            </a:r>
            <a:r>
              <a:rPr lang="en-US" dirty="0" err="1"/>
              <a:t>TestCase</a:t>
            </a:r>
            <a:r>
              <a:rPr lang="en-US" dirty="0"/>
              <a:t>;</a:t>
            </a:r>
          </a:p>
          <a:p>
            <a:r>
              <a:rPr lang="en-US" dirty="0" err="1"/>
              <a:t>require_once</a:t>
            </a:r>
            <a:r>
              <a:rPr lang="en-US" dirty="0"/>
              <a:t> '</a:t>
            </a:r>
            <a:r>
              <a:rPr lang="en-US" dirty="0" err="1"/>
              <a:t>Calculator.php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CalculatorTest</a:t>
            </a:r>
            <a:r>
              <a:rPr lang="en-US" dirty="0"/>
              <a:t> extends </a:t>
            </a:r>
            <a:r>
              <a:rPr lang="en-US" dirty="0" err="1"/>
              <a:t>TestCase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function </a:t>
            </a:r>
            <a:r>
              <a:rPr lang="en-US" dirty="0" err="1"/>
              <a:t>testAddition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$calc = new Calculator();</a:t>
            </a:r>
          </a:p>
          <a:p>
            <a:r>
              <a:rPr lang="en-US" dirty="0"/>
              <a:t>        $result = $calc-&gt;add(2, 3);</a:t>
            </a:r>
          </a:p>
          <a:p>
            <a:r>
              <a:rPr lang="en-US" dirty="0"/>
              <a:t>        $this-&gt;</a:t>
            </a:r>
            <a:r>
              <a:rPr lang="en-US" dirty="0" err="1"/>
              <a:t>assertEquals</a:t>
            </a:r>
            <a:r>
              <a:rPr lang="en-US" dirty="0"/>
              <a:t>(5, $result);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02DAA-E82A-E23B-978E-26836B0D0E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12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4DEAE-3AAE-CC20-0A89-F5E66D414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308D2D-AD0B-152A-CC98-6AD2F22045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1C4481-3F5F-7522-B4B4-648211AE0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vendor/bin/</a:t>
            </a:r>
            <a:r>
              <a:rPr lang="en-US" dirty="0" err="1"/>
              <a:t>phpunit</a:t>
            </a:r>
            <a:r>
              <a:rPr lang="en-US" dirty="0"/>
              <a:t> tests/</a:t>
            </a:r>
            <a:r>
              <a:rPr lang="en-US" dirty="0" err="1"/>
              <a:t>DemoTest.php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9B6F2-553D-855B-6334-3D1342DD8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18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018D1-EFD5-E172-1CED-B44A7B21F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71D87C-E5B9-95F1-637B-A07DD3964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CDFEB5-5B42-028D-77F4-6BE1660C2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vendor/bin/</a:t>
            </a:r>
            <a:r>
              <a:rPr lang="en-US" dirty="0" err="1"/>
              <a:t>phpunit</a:t>
            </a:r>
            <a:r>
              <a:rPr lang="en-US" dirty="0"/>
              <a:t> tests/</a:t>
            </a:r>
            <a:r>
              <a:rPr lang="en-US" dirty="0" err="1"/>
              <a:t>DemoTest.php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C4EFC-8683-CBB3-93E4-2B82739C2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0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5DB56-C4FB-FB2D-6AEB-004F0FC06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3DE2F7-DCD1-0063-C2FC-5B6CC07DF6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DFA4D-57AD-02DA-C6A6-D59F0DEC6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vendor/bin/</a:t>
            </a:r>
            <a:r>
              <a:rPr lang="en-US" dirty="0" err="1"/>
              <a:t>phpunit</a:t>
            </a:r>
            <a:r>
              <a:rPr lang="en-US" dirty="0"/>
              <a:t> tests/</a:t>
            </a:r>
            <a:r>
              <a:rPr lang="en-US" dirty="0" err="1"/>
              <a:t>DemoTest.php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70144-E82A-599A-7098-30F930D0CE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95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300"/>
              <a:t>Week 12: Unit Testing with PHPUnit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r>
              <a:rPr lang="en-US" sz="2400"/>
              <a:t>Object-Oriented Programming in PHP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DAB1F1-05E6-C78F-F913-4C4ABB078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29092D-019E-DF80-0096-FF92DCEAE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F92E9CE-6A5A-B83F-4231-2E420A190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FCD6F0E-72A4-61BC-FE00-B35F2EED3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B7A7B-4959-572D-5319-B9491D53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3" y="842793"/>
            <a:ext cx="7626096" cy="1179576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 Test-Driven Development (TDD)</a:t>
            </a:r>
            <a:endParaRPr lang="en-US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2F74A9-D023-CB18-2C51-87BFA393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CAE1F-64D8-E64C-6E5E-2DAB51E6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TDD: Write tests before writing code.</a:t>
            </a:r>
          </a:p>
          <a:p>
            <a:pPr marL="0" indent="0">
              <a:buNone/>
            </a:pPr>
            <a:r>
              <a:rPr lang="en-US" dirty="0"/>
              <a:t>Cycle:</a:t>
            </a:r>
          </a:p>
          <a:p>
            <a:pPr marL="400050" lvl="1" indent="0">
              <a:buNone/>
            </a:pPr>
            <a:r>
              <a:rPr lang="en-US" dirty="0"/>
              <a:t>1. Write a test</a:t>
            </a:r>
          </a:p>
          <a:p>
            <a:pPr marL="400050" lvl="1" indent="0">
              <a:buNone/>
            </a:pPr>
            <a:r>
              <a:rPr lang="en-US" dirty="0"/>
              <a:t>2. Write code to pass the test</a:t>
            </a:r>
          </a:p>
          <a:p>
            <a:pPr marL="400050" lvl="1" indent="0">
              <a:buNone/>
            </a:pPr>
            <a:r>
              <a:rPr lang="en-US" dirty="0"/>
              <a:t>3. Refactor</a:t>
            </a:r>
          </a:p>
          <a:p>
            <a:pPr marL="400050" lvl="1" indent="0">
              <a:buNone/>
            </a:pPr>
            <a:r>
              <a:rPr lang="en-US" dirty="0"/>
              <a:t>4. Repeat</a:t>
            </a:r>
          </a:p>
          <a:p>
            <a:pPr marL="400050" lvl="1" indent="0">
              <a:buNone/>
            </a:pPr>
            <a:r>
              <a:rPr lang="en-US" dirty="0"/>
              <a:t>Benefits: clean, purposeful, bug-free code</a:t>
            </a:r>
          </a:p>
        </p:txBody>
      </p:sp>
    </p:spTree>
    <p:extLst>
      <p:ext uri="{BB962C8B-B14F-4D97-AF65-F5344CB8AC3E}">
        <p14:creationId xmlns:p14="http://schemas.microsoft.com/office/powerpoint/2010/main" val="154300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21DE94-06AC-CCD6-7BCD-AA1A70D4C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2689C4-6591-7F9E-0624-ED4689626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71C0E0-E4E4-F718-ED71-CA29DFE3C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F0524F-D2F4-2BB4-A5C6-AF31E6E4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AF87F-C649-CB97-F56C-12ADADA7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3" y="842793"/>
            <a:ext cx="7626096" cy="1179576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 Best Practices</a:t>
            </a:r>
            <a:endParaRPr lang="en-US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6AFF40-58AF-28AF-1AED-6929F916F0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7623B-EE8D-0255-3534-B1DAD1350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Write testable code:</a:t>
            </a:r>
            <a:r>
              <a:rPr lang="en-US" dirty="0"/>
              <a:t> Design your code with clear inputs and outputs and minimize dependencies. This makes it easier to create effective tests and ensures better test coverage.</a:t>
            </a:r>
          </a:p>
          <a:p>
            <a:r>
              <a:rPr lang="en-US" b="1" dirty="0"/>
              <a:t>Write small, focused tests:</a:t>
            </a:r>
            <a:r>
              <a:rPr lang="en-US" dirty="0"/>
              <a:t> Each test should target one specific functionality. This helps in isolating issues and makes debugging simpler.</a:t>
            </a:r>
          </a:p>
          <a:p>
            <a:r>
              <a:rPr lang="en-US" b="1" dirty="0"/>
              <a:t>Use descriptive test names:</a:t>
            </a:r>
            <a:r>
              <a:rPr lang="en-US" dirty="0"/>
              <a:t> Name your test methods clearly to reflect what they’re testing. This improves readability and helps others understand the purpose of each test.</a:t>
            </a:r>
          </a:p>
          <a:p>
            <a:r>
              <a:rPr lang="en-US" b="1" dirty="0"/>
              <a:t>Use assertions effectively:</a:t>
            </a:r>
            <a:r>
              <a:rPr lang="en-US" dirty="0"/>
              <a:t> Validate both expected successes and failures using appropriate assertions for the data types involved.</a:t>
            </a:r>
          </a:p>
        </p:txBody>
      </p:sp>
    </p:spTree>
    <p:extLst>
      <p:ext uri="{BB962C8B-B14F-4D97-AF65-F5344CB8AC3E}">
        <p14:creationId xmlns:p14="http://schemas.microsoft.com/office/powerpoint/2010/main" val="173579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7F2F9B-8D8B-7DD3-BA3E-E0174309C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5D2F2D-CD1A-5044-BCA5-470BBD25C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A92997-902E-B466-44FA-758EDD3BE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25FB6F-E062-F3F0-5198-0C9FD3ACC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33E4F-E2DD-C798-6AC4-BB0D01B0B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3" y="842793"/>
            <a:ext cx="7626096" cy="1179576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 Best Practices</a:t>
            </a:r>
            <a:endParaRPr lang="en-US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30702-1CFE-9A46-1BF7-EBC58A53C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69D7-5A5C-7BC3-3653-AD88D727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Test edge cases and error conditions:</a:t>
            </a:r>
            <a:r>
              <a:rPr lang="en-US" dirty="0"/>
              <a:t> Check for unusual or extreme inputs such as nulls, empty arrays, or invalid data to ensure your code handles them gracefully.</a:t>
            </a:r>
          </a:p>
          <a:p>
            <a:r>
              <a:rPr lang="en-US" b="1" dirty="0"/>
              <a:t>Use test fixtures:</a:t>
            </a:r>
            <a:r>
              <a:rPr lang="en-US" dirty="0"/>
              <a:t> Set up reusable test data and environments to avoid repetition and keep tests consistent and clean.</a:t>
            </a:r>
          </a:p>
          <a:p>
            <a:r>
              <a:rPr lang="en-US" b="1" dirty="0"/>
              <a:t>Use data providers:</a:t>
            </a:r>
            <a:r>
              <a:rPr lang="en-US" dirty="0"/>
              <a:t> Test your logic with a variety of inputs to ensure it behaves correctly under different conditions.</a:t>
            </a:r>
          </a:p>
          <a:p>
            <a:r>
              <a:rPr lang="en-US" b="1" dirty="0"/>
              <a:t>Keep tests fast and independent:</a:t>
            </a:r>
            <a:r>
              <a:rPr lang="en-US" dirty="0"/>
              <a:t> Make sure each test runs quickly and doesn’t rely on the results of others, enabling faster feedback and easier troubleshooting.</a:t>
            </a:r>
          </a:p>
          <a:p>
            <a:r>
              <a:rPr lang="en-US" b="1" dirty="0"/>
              <a:t>Refactor code when necessary:</a:t>
            </a:r>
            <a:r>
              <a:rPr lang="en-US" dirty="0"/>
              <a:t> Improve your code structure to enhance testability. This might include breaking large functions into smaller ones or injecting dependencies to reduce tight coupling.</a:t>
            </a:r>
          </a:p>
        </p:txBody>
      </p:sp>
    </p:spTree>
    <p:extLst>
      <p:ext uri="{BB962C8B-B14F-4D97-AF65-F5344CB8AC3E}">
        <p14:creationId xmlns:p14="http://schemas.microsoft.com/office/powerpoint/2010/main" val="3960121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7079AB-96A4-177D-5553-4E89F5A6E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5CD43BF-92B8-A5F4-3CDF-6655DDD84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95FEB0-CC2C-C010-652A-C23E01891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60FC568-1B97-321A-7487-7D320A5F5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6FEB6-0C91-B1F0-67A5-5ECF31C9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3" y="842793"/>
            <a:ext cx="7626096" cy="1179576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Conclusion</a:t>
            </a:r>
            <a:endParaRPr lang="en-US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6C52B8-49FA-26E2-5838-03FDEDA78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5AFEC-8C2D-72B5-55E3-820849952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dirty="0" err="1"/>
              <a:t>PHPUnit</a:t>
            </a:r>
            <a:r>
              <a:rPr lang="en-US" dirty="0"/>
              <a:t> is a powerful testing framework for PHP that allows you to write unit tests for your code. With </a:t>
            </a:r>
            <a:r>
              <a:rPr lang="en-US" dirty="0" err="1"/>
              <a:t>PHPUnit</a:t>
            </a:r>
            <a:r>
              <a:rPr lang="en-US" dirty="0"/>
              <a:t>, you can test your code for correctness and ensure that it behaves as expected.</a:t>
            </a:r>
          </a:p>
        </p:txBody>
      </p:sp>
    </p:spTree>
    <p:extLst>
      <p:ext uri="{BB962C8B-B14F-4D97-AF65-F5344CB8AC3E}">
        <p14:creationId xmlns:p14="http://schemas.microsoft.com/office/powerpoint/2010/main" val="215363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By the end of this lesson, students will be able to: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 dirty="0"/>
              <a:t>Understand the fundamentals of unit testing and its importance in software development.</a:t>
            </a:r>
          </a:p>
          <a:p>
            <a:r>
              <a:rPr lang="en-US" sz="1900" dirty="0"/>
              <a:t>Set up and configure </a:t>
            </a:r>
            <a:r>
              <a:rPr lang="en-US" sz="1900" dirty="0" err="1"/>
              <a:t>PHPUnit</a:t>
            </a:r>
            <a:r>
              <a:rPr lang="en-US" sz="1900" dirty="0"/>
              <a:t> in a PHP project.</a:t>
            </a:r>
          </a:p>
          <a:p>
            <a:r>
              <a:rPr lang="en-US" sz="1900" dirty="0"/>
              <a:t>Write and run basic unit tests to validate the correctness of PHP code.</a:t>
            </a:r>
          </a:p>
          <a:p>
            <a:r>
              <a:rPr lang="en-US" sz="1900" dirty="0"/>
              <a:t>Apply Test-Driven Development (TDD) principles in simple development tasks.</a:t>
            </a:r>
          </a:p>
          <a:p>
            <a:r>
              <a:rPr lang="en-US" sz="1900" dirty="0"/>
              <a:t>Interpret test results and debug failing tests effectively.</a:t>
            </a:r>
          </a:p>
          <a:p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75C7B1-8C20-6F08-1C52-5B1EF1D54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958B4D-91F5-9F6D-3502-EC0EE920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C551B1-DA81-92B7-E70B-4A54F1C5D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3F55A51-7B1B-AD8E-86B1-960389538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998D4-9568-3F20-567A-8E3D13DA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dirty="0"/>
              <a:t>Introduction to PHP Unit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6E640-E98C-26B5-92E5-36532A43E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57E1-A778-FB88-F2B8-9B7612AD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2800" dirty="0"/>
              <a:t>is a programmer-oriented testing framework for PHP. It is an instance of the </a:t>
            </a:r>
            <a:r>
              <a:rPr lang="en-US" sz="2800" dirty="0" err="1"/>
              <a:t>xUnit</a:t>
            </a:r>
            <a:r>
              <a:rPr lang="en-US" sz="2800" dirty="0"/>
              <a:t> architecture for unit testing frameworks. It is used for the purpose of unit testing for PHP code. </a:t>
            </a:r>
            <a:r>
              <a:rPr lang="en-US" sz="2800" dirty="0" err="1"/>
              <a:t>PHPUnit</a:t>
            </a:r>
            <a:r>
              <a:rPr lang="en-US" sz="2800" dirty="0"/>
              <a:t> was created by Sebastian Bergmann and its development is hosted on GitHub.</a:t>
            </a:r>
          </a:p>
        </p:txBody>
      </p:sp>
    </p:spTree>
    <p:extLst>
      <p:ext uri="{BB962C8B-B14F-4D97-AF65-F5344CB8AC3E}">
        <p14:creationId xmlns:p14="http://schemas.microsoft.com/office/powerpoint/2010/main" val="197894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3F1CBB-0130-1F5F-150A-0A31845BC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FD4AFC-95E8-2EA5-FE29-3D3A2191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07CC91-413F-C01A-B2EE-66A173B8A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28339F-A58A-F2C6-5899-42E17B602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89C4A-AEBA-640B-621E-E0A793FD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3" y="842793"/>
            <a:ext cx="7626096" cy="1179576"/>
          </a:xfrm>
        </p:spPr>
        <p:txBody>
          <a:bodyPr>
            <a:noAutofit/>
          </a:bodyPr>
          <a:lstStyle/>
          <a:p>
            <a:pPr fontAlgn="base"/>
            <a:r>
              <a:rPr lang="en-US" sz="3500" dirty="0"/>
              <a:t>Purpose of the </a:t>
            </a:r>
            <a:r>
              <a:rPr lang="en-US" sz="3500" dirty="0" err="1"/>
              <a:t>PHPUnit</a:t>
            </a:r>
            <a:r>
              <a:rPr lang="en-US" sz="3500" dirty="0"/>
              <a:t> Framework :</a:t>
            </a:r>
            <a:br>
              <a:rPr lang="en-US" sz="3500" dirty="0"/>
            </a:br>
            <a:br>
              <a:rPr lang="en-US" sz="3500" dirty="0"/>
            </a:br>
            <a:endParaRPr lang="en-US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2F90C2-911C-E98F-1468-C4D675C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59F6-5F4D-D592-039D-3756480D0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Its purpose is to verify the functionality and impact of newly written code by developers. By running the unit test cases a developer can easily find mistakes in their business logic or functionality of the previously written code. </a:t>
            </a:r>
            <a:r>
              <a:rPr lang="en-US" dirty="0" err="1"/>
              <a:t>PHPUnit</a:t>
            </a:r>
            <a:r>
              <a:rPr lang="en-US" dirty="0"/>
              <a:t> uses assertions to verify the behavior of the specific component.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198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FF0D99-B27C-209E-CD2E-2E2E9C2A1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C42ECC-7D75-8E87-33E0-7B09094CE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FEE6CF-72D0-2D51-57C6-7D815CE5E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4ACF45-2C56-E47F-CB33-9A6D981F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F8B88-0447-281C-EDE9-2F3003BC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3" y="842793"/>
            <a:ext cx="7626096" cy="1179576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Installing PHP Unit</a:t>
            </a:r>
            <a:br>
              <a:rPr lang="en-US" sz="3500" dirty="0"/>
            </a:br>
            <a:br>
              <a:rPr lang="en-US" sz="3500" dirty="0"/>
            </a:br>
            <a:endParaRPr lang="en-US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1F8D5-74E0-ADC3-8537-448064186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61CD3-D072-9CB7-8611-F1F856978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composer </a:t>
            </a:r>
            <a:r>
              <a:rPr lang="fr-FR" dirty="0" err="1"/>
              <a:t>require</a:t>
            </a:r>
            <a:r>
              <a:rPr lang="fr-FR" dirty="0"/>
              <a:t> --dev </a:t>
            </a:r>
            <a:r>
              <a:rPr lang="fr-FR" dirty="0" err="1"/>
              <a:t>phpunit</a:t>
            </a:r>
            <a:r>
              <a:rPr lang="fr-FR" dirty="0"/>
              <a:t>/</a:t>
            </a:r>
            <a:r>
              <a:rPr lang="fr-FR" dirty="0" err="1"/>
              <a:t>phpunit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009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357094-98DD-A2C2-3285-6A1BC40E7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3C4E8C-3CE0-C71F-A6CC-886423E7B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C0E8A6-816F-8E3E-62FF-8F201B770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1CCCF0-860F-0AFC-5834-699F2A3DD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E7E3-ADDF-DC71-98C4-CB5DFDAC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3" y="842793"/>
            <a:ext cx="7626096" cy="1179576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 Writing a Unit Test</a:t>
            </a:r>
            <a:endParaRPr lang="en-US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39B99-E4A0-C041-F2B8-3E82AA3B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9E3E-BF50-1AE6-205E-3D78DBC09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dirty="0"/>
              <a:t>Example class: Calculator with add() method.</a:t>
            </a:r>
          </a:p>
          <a:p>
            <a:r>
              <a:rPr lang="en-US" dirty="0"/>
              <a:t>Uses </a:t>
            </a:r>
            <a:r>
              <a:rPr lang="en-US" dirty="0" err="1"/>
              <a:t>assertEquals</a:t>
            </a:r>
            <a:r>
              <a:rPr lang="en-US" dirty="0"/>
              <a:t>() to compare expected vs actual output.</a:t>
            </a:r>
          </a:p>
        </p:txBody>
      </p:sp>
    </p:spTree>
    <p:extLst>
      <p:ext uri="{BB962C8B-B14F-4D97-AF65-F5344CB8AC3E}">
        <p14:creationId xmlns:p14="http://schemas.microsoft.com/office/powerpoint/2010/main" val="131631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CA3C55-84C9-6B7A-AF47-E483A93AA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C3973A-95A4-E734-377F-0C164C1D2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695569-4534-451D-D3D9-57DD2EDF9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01A877-E24F-AF2C-0978-6CE725513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1E141-708C-2008-0396-803AEA1A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3" y="842793"/>
            <a:ext cx="7626096" cy="1179576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 Writing a Unit Test</a:t>
            </a:r>
            <a:endParaRPr lang="en-US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DD5AD2-EAFC-1D90-2C26-BC100CA2D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A642-39D9-8A84-D60C-6A980DC9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dirty="0"/>
              <a:t>Example class: Calculator with add() method.</a:t>
            </a:r>
          </a:p>
          <a:p>
            <a:r>
              <a:rPr lang="en-US" dirty="0"/>
              <a:t>Uses </a:t>
            </a:r>
            <a:r>
              <a:rPr lang="en-US" dirty="0" err="1"/>
              <a:t>assertEqauals</a:t>
            </a:r>
            <a:r>
              <a:rPr lang="en-US" dirty="0"/>
              <a:t>() to compare expected vs actual output.</a:t>
            </a:r>
          </a:p>
          <a:p>
            <a:r>
              <a:rPr lang="en-US" dirty="0"/>
              <a:t>Using a Function</a:t>
            </a:r>
          </a:p>
        </p:txBody>
      </p:sp>
    </p:spTree>
    <p:extLst>
      <p:ext uri="{BB962C8B-B14F-4D97-AF65-F5344CB8AC3E}">
        <p14:creationId xmlns:p14="http://schemas.microsoft.com/office/powerpoint/2010/main" val="92751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F1D074-E4B6-C99D-15F7-5FACF3D44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8D1CB6-6E96-7DD5-B93F-408421EAB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83ACC5-DB83-56CE-4046-FED6D7992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F52E42-AFBB-427E-D172-2363BA5D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8F172-7AAE-159F-B5C4-D43FA35F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3" y="842793"/>
            <a:ext cx="7626096" cy="1179576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 Running Unit Tests</a:t>
            </a:r>
            <a:endParaRPr lang="en-US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C241E6-B57C-D52F-0B91-25BEC7B09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4B20-DBA0-B358-8DC0-CB165FA4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dirty="0"/>
              <a:t>Run command: ./vendor/bin/</a:t>
            </a:r>
            <a:r>
              <a:rPr lang="en-US" dirty="0" err="1"/>
              <a:t>phpunit</a:t>
            </a:r>
            <a:endParaRPr lang="en-US" dirty="0"/>
          </a:p>
          <a:p>
            <a:r>
              <a:rPr lang="en-US" dirty="0"/>
              <a:t>Output example: OK (1 test, 1 assertion)</a:t>
            </a:r>
          </a:p>
        </p:txBody>
      </p:sp>
    </p:spTree>
    <p:extLst>
      <p:ext uri="{BB962C8B-B14F-4D97-AF65-F5344CB8AC3E}">
        <p14:creationId xmlns:p14="http://schemas.microsoft.com/office/powerpoint/2010/main" val="2578651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91B09-E655-6118-EDB1-94BEAAB17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3B21ED0-DEF2-AF67-3278-4BA6695A5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08780AB-45AA-EA3C-015A-D103297B3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57DC46-A75B-D1AB-A054-E5D98729C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50F93-89F9-C847-53C5-BCFE6F74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3" y="842793"/>
            <a:ext cx="7626096" cy="1179576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Common Assertions</a:t>
            </a:r>
            <a:endParaRPr lang="en-US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F943225-2E31-32B7-9A60-0839662F1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7653-2EC4-9601-3298-D165A17B0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dirty="0" err="1"/>
              <a:t>assertEquals</a:t>
            </a:r>
            <a:r>
              <a:rPr lang="en-US" dirty="0"/>
              <a:t>() - Checks equality</a:t>
            </a:r>
          </a:p>
          <a:p>
            <a:r>
              <a:rPr lang="en-US" dirty="0" err="1"/>
              <a:t>assertTrue</a:t>
            </a:r>
            <a:r>
              <a:rPr lang="en-US" dirty="0"/>
              <a:t>() / </a:t>
            </a:r>
            <a:r>
              <a:rPr lang="en-US" dirty="0" err="1"/>
              <a:t>assertFalse</a:t>
            </a:r>
            <a:r>
              <a:rPr lang="en-US" dirty="0"/>
              <a:t>()</a:t>
            </a:r>
          </a:p>
          <a:p>
            <a:r>
              <a:rPr lang="en-US" dirty="0" err="1"/>
              <a:t>assertNull</a:t>
            </a:r>
            <a:r>
              <a:rPr lang="en-US" dirty="0"/>
              <a:t>() - Checks for null</a:t>
            </a:r>
          </a:p>
          <a:p>
            <a:r>
              <a:rPr lang="en-US" dirty="0" err="1"/>
              <a:t>assertInstanceOf</a:t>
            </a:r>
            <a:r>
              <a:rPr lang="en-US" dirty="0"/>
              <a:t>() - Checks class type</a:t>
            </a:r>
          </a:p>
        </p:txBody>
      </p:sp>
    </p:spTree>
    <p:extLst>
      <p:ext uri="{BB962C8B-B14F-4D97-AF65-F5344CB8AC3E}">
        <p14:creationId xmlns:p14="http://schemas.microsoft.com/office/powerpoint/2010/main" val="14464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948</Words>
  <Application>Microsoft Office PowerPoint</Application>
  <PresentationFormat>On-screen Show (4:3)</PresentationFormat>
  <Paragraphs>112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Week 12: Unit Testing with PHPUnit</vt:lpstr>
      <vt:lpstr>By the end of this lesson, students will be able to:</vt:lpstr>
      <vt:lpstr>Introduction to PHP Unit</vt:lpstr>
      <vt:lpstr>Purpose of the PHPUnit Framework :  </vt:lpstr>
      <vt:lpstr>Installing PHP Unit  </vt:lpstr>
      <vt:lpstr> Writing a Unit Test</vt:lpstr>
      <vt:lpstr> Writing a Unit Test</vt:lpstr>
      <vt:lpstr> Running Unit Tests</vt:lpstr>
      <vt:lpstr>Common Assertions</vt:lpstr>
      <vt:lpstr> Test-Driven Development (TDD)</vt:lpstr>
      <vt:lpstr> Best Practices</vt:lpstr>
      <vt:lpstr> Best Practices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Jerico PC</cp:lastModifiedBy>
  <cp:revision>6</cp:revision>
  <dcterms:created xsi:type="dcterms:W3CDTF">2013-01-27T09:14:16Z</dcterms:created>
  <dcterms:modified xsi:type="dcterms:W3CDTF">2025-07-29T03:22:56Z</dcterms:modified>
  <cp:category/>
</cp:coreProperties>
</file>