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40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58" r:id="rId7"/>
    <p:sldId id="263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2760" autoAdjust="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A259BEA-82BC-4476-91F2-380E77DBAD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DE9C3-2AB8-44E5-BCFE-5DD42DFC56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D7858F-6309-4F09-BEA0-6CBF97E55806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B971B-9BC3-41DB-91DC-F03F5C808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A0720E-F4E2-435B-A885-9194BA3026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8AE00-5498-4F06-8655-F21703489B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42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53C5D-CD12-6D4C-A980-0612968271E2}" type="datetimeFigureOut">
              <a:rPr lang="en-US" smtClean="0"/>
              <a:t>7/16/2025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167F0-0840-1348-BFE4-C6298BBC06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904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A9DD9-D468-18C5-8B5E-919D07F9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7ED528-6378-D4B8-DCCE-6D9515E8A5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F328A9-F1A2-1802-8439-5498E2685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Namespace = "folder name"</a:t>
            </a:r>
          </a:p>
          <a:p>
            <a:r>
              <a:rPr lang="en-US" dirty="0"/>
              <a:t>Class = "file inside folder"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BDFB0F-D776-9B11-5E75-11BD5CE5B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892A7-B8B7-8242-712A-5B1E3558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C78C8D-C4FB-BA8B-DABE-F3978E46B5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F8BA02-EAC5-4B23-630C-F3D28B513E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if we have many class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7ECBB-9252-D5C0-A4AC-31432567A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F167F0-0840-1348-BFE4-C6298BBC069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826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62000"/>
                  <a:hueMod val="108000"/>
                  <a:satMod val="164000"/>
                  <a:lumMod val="69000"/>
                </a:schemeClr>
                <a:schemeClr val="dk2">
                  <a:tint val="96000"/>
                  <a:hueMod val="90000"/>
                  <a:satMod val="130000"/>
                  <a:lumMod val="134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10"/>
          <p:cNvSpPr/>
          <p:nvPr/>
        </p:nvSpPr>
        <p:spPr>
          <a:xfrm>
            <a:off x="322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Oval 11"/>
          <p:cNvSpPr/>
          <p:nvPr/>
        </p:nvSpPr>
        <p:spPr>
          <a:xfrm>
            <a:off x="175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Oval 12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Oval 13"/>
          <p:cNvSpPr/>
          <p:nvPr/>
        </p:nvSpPr>
        <p:spPr>
          <a:xfrm>
            <a:off x="7999412" y="-2373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8609012" y="5874054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Freeform 5"/>
          <p:cNvSpPr>
            <a:spLocks noEditPoints="1"/>
          </p:cNvSpPr>
          <p:nvPr/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75D0B1B9-C7DF-F64A-B488-12B3D5090923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273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215A5A73-8E13-4E38-8362-0A09BA944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58861" y="478881"/>
            <a:ext cx="5582675" cy="5908526"/>
          </a:xfrm>
          <a:custGeom>
            <a:avLst/>
            <a:gdLst>
              <a:gd name="connsiteX0" fmla="*/ 10816 w 5582675"/>
              <a:gd name="connsiteY0" fmla="*/ 0 h 5908526"/>
              <a:gd name="connsiteX1" fmla="*/ 5582675 w 5582675"/>
              <a:gd name="connsiteY1" fmla="*/ 0 h 5908526"/>
              <a:gd name="connsiteX2" fmla="*/ 5582675 w 5582675"/>
              <a:gd name="connsiteY2" fmla="*/ 5908526 h 5908526"/>
              <a:gd name="connsiteX3" fmla="*/ 0 w 5582675"/>
              <a:gd name="connsiteY3" fmla="*/ 5908526 h 5908526"/>
              <a:gd name="connsiteX4" fmla="*/ 30693 w 5582675"/>
              <a:gd name="connsiteY4" fmla="*/ 5722836 h 5908526"/>
              <a:gd name="connsiteX5" fmla="*/ 223682 w 5582675"/>
              <a:gd name="connsiteY5" fmla="*/ 2921544 h 5908526"/>
              <a:gd name="connsiteX6" fmla="*/ 30693 w 5582675"/>
              <a:gd name="connsiteY6" fmla="*/ 120253 h 59085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82675" h="5908526">
                <a:moveTo>
                  <a:pt x="10816" y="0"/>
                </a:moveTo>
                <a:lnTo>
                  <a:pt x="5582675" y="0"/>
                </a:lnTo>
                <a:lnTo>
                  <a:pt x="5582675" y="5908526"/>
                </a:lnTo>
                <a:lnTo>
                  <a:pt x="0" y="5908526"/>
                </a:lnTo>
                <a:lnTo>
                  <a:pt x="30693" y="5722836"/>
                </a:lnTo>
                <a:cubicBezTo>
                  <a:pt x="153771" y="4890115"/>
                  <a:pt x="223682" y="3935837"/>
                  <a:pt x="223682" y="2921544"/>
                </a:cubicBezTo>
                <a:cubicBezTo>
                  <a:pt x="223682" y="1907252"/>
                  <a:pt x="153771" y="952973"/>
                  <a:pt x="30693" y="120253"/>
                </a:cubicBezTo>
                <a:close/>
              </a:path>
            </a:pathLst>
          </a:custGeom>
          <a:effectLst/>
        </p:spPr>
        <p:txBody>
          <a:bodyPr wrap="square" anchor="ctr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83431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50BDD93-02DA-4B21-9556-FA8B9894F9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8861" y="478880"/>
            <a:ext cx="5582675" cy="5900239"/>
          </a:xfrm>
          <a:custGeom>
            <a:avLst/>
            <a:gdLst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0 w 5582675"/>
              <a:gd name="connsiteY4" fmla="*/ 0 h 5900239"/>
              <a:gd name="connsiteX0" fmla="*/ 3501 w 5586176"/>
              <a:gd name="connsiteY0" fmla="*/ 0 h 5900239"/>
              <a:gd name="connsiteX1" fmla="*/ 5586176 w 5586176"/>
              <a:gd name="connsiteY1" fmla="*/ 0 h 5900239"/>
              <a:gd name="connsiteX2" fmla="*/ 5586176 w 5586176"/>
              <a:gd name="connsiteY2" fmla="*/ 5900239 h 5900239"/>
              <a:gd name="connsiteX3" fmla="*/ 3501 w 5586176"/>
              <a:gd name="connsiteY3" fmla="*/ 5900239 h 5900239"/>
              <a:gd name="connsiteX4" fmla="*/ 0 w 5586176"/>
              <a:gd name="connsiteY4" fmla="*/ 3615600 h 5900239"/>
              <a:gd name="connsiteX5" fmla="*/ 3501 w 5586176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0 w 5582675"/>
              <a:gd name="connsiteY5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117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62539 w 5582675"/>
              <a:gd name="connsiteY5" fmla="*/ 23740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220019 w 5582675"/>
              <a:gd name="connsiteY4" fmla="*/ 3442880 h 5900239"/>
              <a:gd name="connsiteX5" fmla="*/ 47299 w 5582675"/>
              <a:gd name="connsiteY5" fmla="*/ 247560 h 5900239"/>
              <a:gd name="connsiteX6" fmla="*/ 0 w 5582675"/>
              <a:gd name="connsiteY6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1173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52379 w 5582675"/>
              <a:gd name="connsiteY4" fmla="*/ 5647600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  <a:gd name="connsiteX0" fmla="*/ 0 w 5582675"/>
              <a:gd name="connsiteY0" fmla="*/ 0 h 5900239"/>
              <a:gd name="connsiteX1" fmla="*/ 5582675 w 5582675"/>
              <a:gd name="connsiteY1" fmla="*/ 0 h 5900239"/>
              <a:gd name="connsiteX2" fmla="*/ 5582675 w 5582675"/>
              <a:gd name="connsiteY2" fmla="*/ 5900239 h 5900239"/>
              <a:gd name="connsiteX3" fmla="*/ 0 w 5582675"/>
              <a:gd name="connsiteY3" fmla="*/ 5900239 h 5900239"/>
              <a:gd name="connsiteX4" fmla="*/ 42854 w 5582675"/>
              <a:gd name="connsiteY4" fmla="*/ 5653315 h 5900239"/>
              <a:gd name="connsiteX5" fmla="*/ 220019 w 5582675"/>
              <a:gd name="connsiteY5" fmla="*/ 3442880 h 5900239"/>
              <a:gd name="connsiteX6" fmla="*/ 47299 w 5582675"/>
              <a:gd name="connsiteY6" fmla="*/ 247560 h 5900239"/>
              <a:gd name="connsiteX7" fmla="*/ 0 w 5582675"/>
              <a:gd name="connsiteY7" fmla="*/ 0 h 5900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82675" h="5900239">
                <a:moveTo>
                  <a:pt x="0" y="0"/>
                </a:moveTo>
                <a:lnTo>
                  <a:pt x="5582675" y="0"/>
                </a:lnTo>
                <a:lnTo>
                  <a:pt x="5582675" y="5900239"/>
                </a:lnTo>
                <a:lnTo>
                  <a:pt x="0" y="5900239"/>
                </a:lnTo>
                <a:cubicBezTo>
                  <a:pt x="14285" y="5817931"/>
                  <a:pt x="34284" y="5741338"/>
                  <a:pt x="42854" y="5653315"/>
                </a:cubicBezTo>
                <a:cubicBezTo>
                  <a:pt x="145724" y="4908883"/>
                  <a:pt x="181919" y="4332092"/>
                  <a:pt x="220019" y="3442880"/>
                </a:cubicBezTo>
                <a:cubicBezTo>
                  <a:pt x="221712" y="2333747"/>
                  <a:pt x="182766" y="1285573"/>
                  <a:pt x="47299" y="247560"/>
                </a:cubicBez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2300" b="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A5200-74F0-9445-8847-A53AA9C11C7B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7730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17C1C-DA5E-F743-826B-CB70C940D4E6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717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10E4C-E478-1D40-94DF-17D7429B053A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93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6480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1A9061-1D22-724D-9508-7BAEAF287353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5C1B7F-CD73-441E-89FC-46AA9E8B5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64150" y="2406650"/>
            <a:ext cx="8663700" cy="3477682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529742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05E0F-8980-D24A-B2F9-0C7A13C6A6DE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922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41EE2-1449-2741-9D08-61623EFC2A0E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362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F7560-49B8-714F-A7F1-D946D3E64C23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9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-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9237C-03C9-D843-906B-96D98C6B2D61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9578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s as Icons 5X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480622-FB8F-493B-9965-971B07D752E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92913" y="1748812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1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2C5BC223-8B87-4685-A901-71B07847E4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92913" y="256115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2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1AE3DDF2-FC22-4381-9763-408FEF9648B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92913" y="3373501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3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6170A2BF-28BF-4B27-B92D-B1423601B76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792913" y="4185846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4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DB1D08C-9D26-4EC5-B935-D6A265A2A67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92913" y="4998190"/>
            <a:ext cx="3852000" cy="7200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accent6"/>
            </a:solidFill>
          </a:ln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Text Item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BD2BD-1F35-9841-A6BF-76BE540EE01F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DDAF6ED-5E16-4D29-98B7-FB80DB3AAFEC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870575" y="184050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Picture Placeholder 13">
            <a:extLst>
              <a:ext uri="{FF2B5EF4-FFF2-40B4-BE49-F238E27FC236}">
                <a16:creationId xmlns:a16="http://schemas.microsoft.com/office/drawing/2014/main" id="{8C305CB7-F303-430E-951A-7FC6F97062AA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5870575" y="265284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Picture Placeholder 13">
            <a:extLst>
              <a:ext uri="{FF2B5EF4-FFF2-40B4-BE49-F238E27FC236}">
                <a16:creationId xmlns:a16="http://schemas.microsoft.com/office/drawing/2014/main" id="{84D427E5-ED69-4A46-A9B7-F4DC4466F32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0575" y="3465194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4" name="Picture Placeholder 13">
            <a:extLst>
              <a:ext uri="{FF2B5EF4-FFF2-40B4-BE49-F238E27FC236}">
                <a16:creationId xmlns:a16="http://schemas.microsoft.com/office/drawing/2014/main" id="{3DDA902F-61D6-4F1C-86C6-D1F5584AE8B3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70575" y="4277539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6" name="Picture Placeholder 13">
            <a:extLst>
              <a:ext uri="{FF2B5EF4-FFF2-40B4-BE49-F238E27FC236}">
                <a16:creationId xmlns:a16="http://schemas.microsoft.com/office/drawing/2014/main" id="{D8B6871A-9C69-4437-A5AD-A0400BAF2C6D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870575" y="5089882"/>
            <a:ext cx="536616" cy="536616"/>
          </a:xfrm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100" i="1"/>
            </a:lvl1pPr>
          </a:lstStyle>
          <a:p>
            <a:r>
              <a:rPr lang="en-US" noProof="0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296259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B8ACAEC3-8D8C-3848-8630-7A0DFF3F6116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CC12BEA0-F502-0646-A370-7ECF194608D0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58C6160-632A-B540-A7E5-81F40CEC1FE7}"/>
              </a:ext>
            </a:extLst>
          </p:cNvPr>
          <p:cNvSpPr>
            <a:spLocks noChangeAspect="1"/>
          </p:cNvSpPr>
          <p:nvPr userDrawn="1"/>
        </p:nvSpPr>
        <p:spPr>
          <a:xfrm>
            <a:off x="6287247" y="370677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B2FEBB6-C1E0-0D47-8CCC-05EE2F75659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2271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215E544-9553-AC42-B5C3-F7AE9AD6D815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6E934A-C634-DF4D-992A-6E01917693AD}"/>
              </a:ext>
            </a:extLst>
          </p:cNvPr>
          <p:cNvSpPr>
            <a:spLocks noChangeAspect="1"/>
          </p:cNvSpPr>
          <p:nvPr userDrawn="1"/>
        </p:nvSpPr>
        <p:spPr>
          <a:xfrm>
            <a:off x="6289119" y="799317"/>
            <a:ext cx="1261872" cy="126187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4F40A-5592-5744-BFD7-61B04D70BFE7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Picture Placeholder 9">
            <a:extLst>
              <a:ext uri="{FF2B5EF4-FFF2-40B4-BE49-F238E27FC236}">
                <a16:creationId xmlns:a16="http://schemas.microsoft.com/office/drawing/2014/main" id="{8E97E18E-0E31-B542-9578-D6E4DCD84680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7602DDF7-46BD-6045-BDB0-45F47B0B6A9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182046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6F73ED6-3B3B-5A45-912C-FCFD7D53593C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3702940"/>
            <a:ext cx="1261872" cy="126187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B5971407-B12A-EE45-895D-769807DFC76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865103" y="386983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6215321-76D7-AD41-B779-DE347C617DB3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3706777"/>
            <a:ext cx="1261872" cy="12618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61684B2-1403-BD44-80B1-6A5C0D0A3C6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6454143" y="387367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799317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799317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966213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965277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235108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627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67235" y="5258548"/>
            <a:ext cx="2325688" cy="77470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2541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Icon Bullets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>
            <a:extLst>
              <a:ext uri="{FF2B5EF4-FFF2-40B4-BE49-F238E27FC236}">
                <a16:creationId xmlns:a16="http://schemas.microsoft.com/office/drawing/2014/main" id="{3B87B079-A5F0-D34B-90BD-17403B51EF47}"/>
              </a:ext>
            </a:extLst>
          </p:cNvPr>
          <p:cNvSpPr>
            <a:spLocks noChangeAspect="1"/>
          </p:cNvSpPr>
          <p:nvPr userDrawn="1"/>
        </p:nvSpPr>
        <p:spPr>
          <a:xfrm>
            <a:off x="8699143" y="2234226"/>
            <a:ext cx="1261872" cy="126187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7169BE7-153A-034D-B3C8-A226C22DE09C}"/>
              </a:ext>
            </a:extLst>
          </p:cNvPr>
          <p:cNvSpPr>
            <a:spLocks noChangeAspect="1"/>
          </p:cNvSpPr>
          <p:nvPr userDrawn="1"/>
        </p:nvSpPr>
        <p:spPr>
          <a:xfrm>
            <a:off x="6288183" y="2234226"/>
            <a:ext cx="1261872" cy="1261872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Picture Placeholder 9">
            <a:extLst>
              <a:ext uri="{FF2B5EF4-FFF2-40B4-BE49-F238E27FC236}">
                <a16:creationId xmlns:a16="http://schemas.microsoft.com/office/drawing/2014/main" id="{604C6493-8619-1749-A32C-8C1C4E875339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6454143" y="2401122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32" name="Picture Placeholder 9">
            <a:extLst>
              <a:ext uri="{FF2B5EF4-FFF2-40B4-BE49-F238E27FC236}">
                <a16:creationId xmlns:a16="http://schemas.microsoft.com/office/drawing/2014/main" id="{EE25A905-577F-154D-BA89-4F485EEBC4B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8865103" y="2400186"/>
            <a:ext cx="929952" cy="929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7F711-7020-994E-A797-D04033A0CF12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75627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167235" y="3785996"/>
            <a:ext cx="2325688" cy="1503455"/>
          </a:xfrm>
        </p:spPr>
        <p:txBody>
          <a:bodyPr>
            <a:noAutofit/>
          </a:bodyPr>
          <a:lstStyle>
            <a:lvl1pPr marL="0" indent="0" algn="ctr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</p:spTree>
    <p:extLst>
      <p:ext uri="{BB962C8B-B14F-4D97-AF65-F5344CB8AC3E}">
        <p14:creationId xmlns:p14="http://schemas.microsoft.com/office/powerpoint/2010/main" val="246506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Icon Bullets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F625DE42-6A2A-D745-B1F8-2AF2793533BE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3981394"/>
            <a:ext cx="1042415" cy="104241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9">
            <a:extLst>
              <a:ext uri="{FF2B5EF4-FFF2-40B4-BE49-F238E27FC236}">
                <a16:creationId xmlns:a16="http://schemas.microsoft.com/office/drawing/2014/main" id="{A87D37E3-62A9-1F44-8520-EBED16BF1C0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535100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F8797D-AFBD-534A-AC82-DE2B7BAECE83}"/>
              </a:ext>
            </a:extLst>
          </p:cNvPr>
          <p:cNvSpPr>
            <a:spLocks noChangeAspect="1"/>
          </p:cNvSpPr>
          <p:nvPr userDrawn="1"/>
        </p:nvSpPr>
        <p:spPr>
          <a:xfrm>
            <a:off x="8404601" y="1932281"/>
            <a:ext cx="1042415" cy="104241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Picture Placeholder 9">
            <a:extLst>
              <a:ext uri="{FF2B5EF4-FFF2-40B4-BE49-F238E27FC236}">
                <a16:creationId xmlns:a16="http://schemas.microsoft.com/office/drawing/2014/main" id="{EFE809D2-16A3-B143-BC10-FEC397E62C62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8535100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677FD5-9A91-4866-B075-6DDE16433AC7}"/>
              </a:ext>
            </a:extLst>
          </p:cNvPr>
          <p:cNvGrpSpPr/>
          <p:nvPr userDrawn="1"/>
        </p:nvGrpSpPr>
        <p:grpSpPr>
          <a:xfrm>
            <a:off x="16303" y="0"/>
            <a:ext cx="12192000" cy="6858000"/>
            <a:chOff x="16303" y="6430358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236937" y="6430358"/>
              <a:ext cx="507801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 r="-140094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3144589" y="8256436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2233481" y="9232079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16303" y="6431945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287088"/>
            <a:ext cx="3438881" cy="2283824"/>
          </a:xfrm>
        </p:spPr>
        <p:txBody>
          <a:bodyPr anchor="ctr"/>
          <a:lstStyle>
            <a:lvl1pPr algn="l">
              <a:defRPr sz="2300" b="0" cap="none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69370-372E-0846-B090-5E6EF97A3B62}" type="datetime1">
              <a:rPr lang="en-US" noProof="0" smtClean="0"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ADD13A9-A8EA-4B1C-AE31-FE189E0E8B8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670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A2BAC124-81DA-4B8B-86CD-75C69A4D0D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19533" y="1840992"/>
            <a:ext cx="2095046" cy="1225056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B493D355-B592-4395-8255-D1D4FB1CF1A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89670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0A496BB-AA13-44AE-AFA6-30D4ED5099E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519533" y="3891529"/>
            <a:ext cx="2095046" cy="1222144"/>
          </a:xfrm>
        </p:spPr>
        <p:txBody>
          <a:bodyPr anchor="ctr">
            <a:noAutofit/>
          </a:bodyPr>
          <a:lstStyle>
            <a:lvl1pPr marL="0" indent="0" algn="l">
              <a:buNone/>
              <a:defRPr sz="1200"/>
            </a:lvl1pPr>
          </a:lstStyle>
          <a:p>
            <a:pPr lvl="0"/>
            <a:r>
              <a:rPr lang="en-US" noProof="0"/>
              <a:t>Edit bullet description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3963115-25B3-494B-9A13-AC92EFE94C09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1932281"/>
            <a:ext cx="1042415" cy="104241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9">
            <a:extLst>
              <a:ext uri="{FF2B5EF4-FFF2-40B4-BE49-F238E27FC236}">
                <a16:creationId xmlns:a16="http://schemas.microsoft.com/office/drawing/2014/main" id="{3C759269-D6E6-2B41-8BEE-8B5AFB809B6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01494" y="2074012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569D5-DC38-7C46-95CD-ACFBFBF591A2}"/>
              </a:ext>
            </a:extLst>
          </p:cNvPr>
          <p:cNvSpPr>
            <a:spLocks noChangeAspect="1"/>
          </p:cNvSpPr>
          <p:nvPr userDrawn="1"/>
        </p:nvSpPr>
        <p:spPr>
          <a:xfrm>
            <a:off x="5070995" y="3981394"/>
            <a:ext cx="1042415" cy="104241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Picture Placeholder 9">
            <a:extLst>
              <a:ext uri="{FF2B5EF4-FFF2-40B4-BE49-F238E27FC236}">
                <a16:creationId xmlns:a16="http://schemas.microsoft.com/office/drawing/2014/main" id="{E8396DFD-D667-2648-9BE4-6237690F7999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201494" y="4123125"/>
            <a:ext cx="781417" cy="758952"/>
          </a:xfrm>
          <a:prstGeom prst="ellipse">
            <a:avLst/>
          </a:prstGeom>
          <a:noFill/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1200" i="1"/>
            </a:lvl1pPr>
          </a:lstStyle>
          <a:p>
            <a:r>
              <a:rPr lang="en-US" noProof="0" dirty="0"/>
              <a:t>Select Icon</a:t>
            </a:r>
          </a:p>
        </p:txBody>
      </p:sp>
    </p:spTree>
    <p:extLst>
      <p:ext uri="{BB962C8B-B14F-4D97-AF65-F5344CB8AC3E}">
        <p14:creationId xmlns:p14="http://schemas.microsoft.com/office/powerpoint/2010/main" val="2929901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8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6ACA6CA-E140-824D-8E8B-5CC5036BDBAE}" type="datetime1">
              <a:rPr lang="en-US" noProof="0" smtClean="0"/>
              <a:pPr/>
              <a:t>7/16/2025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endParaRPr lang="en-US" noProof="0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9FF96B15-8338-45D5-A943-561235072D6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391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59" r:id="rId4"/>
    <p:sldLayoutId id="2147483860" r:id="rId5"/>
    <p:sldLayoutId id="2147483861" r:id="rId6"/>
    <p:sldLayoutId id="2147483862" r:id="rId7"/>
    <p:sldLayoutId id="2147483864" r:id="rId8"/>
    <p:sldLayoutId id="2147483863" r:id="rId9"/>
    <p:sldLayoutId id="2147483858" r:id="rId10"/>
    <p:sldLayoutId id="2147483865" r:id="rId11"/>
    <p:sldLayoutId id="2147483844" r:id="rId12"/>
    <p:sldLayoutId id="2147483845" r:id="rId13"/>
    <p:sldLayoutId id="2147483846" r:id="rId14"/>
    <p:sldLayoutId id="2147483866" r:id="rId15"/>
    <p:sldLayoutId id="2147483847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B41E-FC51-4047-9C2D-7FA6782DAF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Namespace and Autoloading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00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871" y="527718"/>
            <a:ext cx="8761413" cy="706964"/>
          </a:xfrm>
        </p:spPr>
        <p:txBody>
          <a:bodyPr/>
          <a:lstStyle/>
          <a:p>
            <a:pPr algn="ctr"/>
            <a:r>
              <a:rPr lang="en-US" b="1" dirty="0"/>
              <a:t>Learning Objectives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D1BC67-D116-3340-FEBF-5B92E1FA3304}"/>
              </a:ext>
            </a:extLst>
          </p:cNvPr>
          <p:cNvSpPr txBox="1"/>
          <p:nvPr/>
        </p:nvSpPr>
        <p:spPr>
          <a:xfrm>
            <a:off x="1363893" y="2544938"/>
            <a:ext cx="917739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By the end of this week, students will be able to: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Explain the purpose of namespaces in PHP.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and use namespaces to organize code.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Understand how autoloading works in PHP.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spl_autoload_register</a:t>
            </a:r>
            <a:r>
              <a:rPr lang="en-US" dirty="0"/>
              <a:t>() to automatically load classes.</a:t>
            </a:r>
          </a:p>
        </p:txBody>
      </p:sp>
    </p:spTree>
    <p:extLst>
      <p:ext uri="{BB962C8B-B14F-4D97-AF65-F5344CB8AC3E}">
        <p14:creationId xmlns:p14="http://schemas.microsoft.com/office/powerpoint/2010/main" val="2394598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BE43F-436B-6C16-D883-8B75D499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F58299-5150-ED82-B5CD-89488A137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What is a Namespace?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28519A-3AD1-B3A3-2981-E9A14FA650C8}"/>
              </a:ext>
            </a:extLst>
          </p:cNvPr>
          <p:cNvSpPr txBox="1"/>
          <p:nvPr/>
        </p:nvSpPr>
        <p:spPr>
          <a:xfrm>
            <a:off x="1363893" y="2544938"/>
            <a:ext cx="91773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-A namespace is like a folder or label for your classes.</a:t>
            </a:r>
          </a:p>
          <a:p>
            <a:endParaRPr lang="en-US" sz="2400" dirty="0"/>
          </a:p>
          <a:p>
            <a:r>
              <a:rPr lang="en-US" sz="2400" dirty="0"/>
              <a:t>-It prevents name conflicts between classes with the same name.</a:t>
            </a:r>
          </a:p>
          <a:p>
            <a:endParaRPr lang="en-US" sz="2400" dirty="0"/>
          </a:p>
          <a:p>
            <a:r>
              <a:rPr lang="en-US" sz="2400" dirty="0"/>
              <a:t>-Think of it like File &gt; Folder &gt; Class.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468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AE08E-7781-3A8D-4CE9-1E94B3AA9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D2FF5B-6DB2-DA30-5FA1-0CDF0B338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Example With Namespace</a:t>
            </a:r>
          </a:p>
        </p:txBody>
      </p:sp>
    </p:spTree>
    <p:extLst>
      <p:ext uri="{BB962C8B-B14F-4D97-AF65-F5344CB8AC3E}">
        <p14:creationId xmlns:p14="http://schemas.microsoft.com/office/powerpoint/2010/main" val="3414668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F01A3-E9CA-1557-EB91-1008F427C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399BE5-264B-6361-D093-66FFF3F09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69" y="589363"/>
            <a:ext cx="8761413" cy="706964"/>
          </a:xfrm>
        </p:spPr>
        <p:txBody>
          <a:bodyPr/>
          <a:lstStyle/>
          <a:p>
            <a:r>
              <a:rPr lang="en-US" dirty="0"/>
              <a:t>What is Autoloading?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FA7DD-89B4-80BD-FE88-9FC988A21665}"/>
              </a:ext>
            </a:extLst>
          </p:cNvPr>
          <p:cNvSpPr txBox="1"/>
          <p:nvPr/>
        </p:nvSpPr>
        <p:spPr>
          <a:xfrm>
            <a:off x="3048000" y="267189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-Autoloading is a way to </a:t>
            </a:r>
            <a:r>
              <a:rPr lang="en-US" b="1" dirty="0"/>
              <a:t>automatically load class files</a:t>
            </a:r>
            <a:r>
              <a:rPr lang="en-US" dirty="0"/>
              <a:t> when they are needed.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3D7C43-F646-B11F-1A71-DD037C8EC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4334792"/>
            <a:ext cx="5591955" cy="19338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6C6B78-8D72-A8A4-45A3-5E013EAB6914}"/>
              </a:ext>
            </a:extLst>
          </p:cNvPr>
          <p:cNvSpPr txBox="1"/>
          <p:nvPr/>
        </p:nvSpPr>
        <p:spPr>
          <a:xfrm>
            <a:off x="762000" y="38545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Instead of writing this</a:t>
            </a:r>
          </a:p>
        </p:txBody>
      </p:sp>
    </p:spTree>
    <p:extLst>
      <p:ext uri="{BB962C8B-B14F-4D97-AF65-F5344CB8AC3E}">
        <p14:creationId xmlns:p14="http://schemas.microsoft.com/office/powerpoint/2010/main" val="1594909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5E58E7-A159-8A77-E13F-060802B2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F96B15-8338-45D5-A943-561235072D66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D5B672A-2023-091D-818A-32251834C179}"/>
              </a:ext>
            </a:extLst>
          </p:cNvPr>
          <p:cNvSpPr txBox="1">
            <a:spLocks/>
          </p:cNvSpPr>
          <p:nvPr/>
        </p:nvSpPr>
        <p:spPr>
          <a:xfrm>
            <a:off x="3752374" y="2478321"/>
            <a:ext cx="8761413" cy="706964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6600" dirty="0">
                <a:solidFill>
                  <a:schemeClr val="tx1"/>
                </a:solidFill>
                <a:latin typeface="+mn-lt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0524895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741836_Beginning of the year procedures_AAS_v5" id="{51CF042C-A21F-4772-ACB5-34142877F475}" vid="{78ABB5F0-5DDF-4844-A82C-FEADF47C5BA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983CA34-C6E2-49BA-ACFF-78ADEC0C28FA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70D0EAE-52CD-493E-A174-3A7CD0E9C7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CB9AE35-8A31-4380-94A6-86E5DFCDD1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Beginning of the year procedures</Template>
  <TotalTime>77</TotalTime>
  <Words>144</Words>
  <Application>Microsoft Office PowerPoint</Application>
  <PresentationFormat>Widescreen</PresentationFormat>
  <Paragraphs>28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Ion Boardroom</vt:lpstr>
      <vt:lpstr>Namespace and Autoloading</vt:lpstr>
      <vt:lpstr>Learning Objectives </vt:lpstr>
      <vt:lpstr>What is a Namespace?</vt:lpstr>
      <vt:lpstr>Example With Namespace</vt:lpstr>
      <vt:lpstr>What is Autoloading?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Jerico PC</dc:creator>
  <cp:lastModifiedBy>Jerico PC</cp:lastModifiedBy>
  <cp:revision>2</cp:revision>
  <dcterms:created xsi:type="dcterms:W3CDTF">2025-07-15T12:53:40Z</dcterms:created>
  <dcterms:modified xsi:type="dcterms:W3CDTF">2025-07-16T12:15:57Z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