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3" r:id="rId11"/>
    <p:sldId id="267" r:id="rId12"/>
    <p:sldId id="264" r:id="rId13"/>
  </p:sldIdLst>
  <p:sldSz cx="18288000" cy="10287000"/>
  <p:notesSz cx="6858000" cy="9144000"/>
  <p:embeddedFontLst>
    <p:embeddedFont>
      <p:font typeface="Archivo Black" panose="020B0604020202020204" charset="0"/>
      <p:regular r:id="rId15"/>
    </p:embeddedFont>
    <p:embeddedFont>
      <p:font typeface="Nunito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9370" autoAdjust="0"/>
  </p:normalViewPr>
  <p:slideViewPr>
    <p:cSldViewPr>
      <p:cViewPr varScale="1">
        <p:scale>
          <a:sx n="51" d="100"/>
          <a:sy n="51" d="100"/>
        </p:scale>
        <p:origin x="19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C9A7-0A4E-45A1-A443-C09C2786A0F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7F67-C4E9-4954-A6E8-CAC9BF48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6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trait named Greeter with method greet($name) that echoes “Hi, $name!”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7F67-C4E9-4954-A6E8-CAC9BF485D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8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3CC6B-D9C9-0922-03A1-262E3A4E4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4E5FCD-4CC8-2378-ABB1-1C2367881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547F7-C883-9AE6-3E28-E0381EB2B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class Editor that uses traits Cut and Paste.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1E6D0-DE64-464E-487F-7AAD9A77D6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7F67-C4E9-4954-A6E8-CAC9BF485D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3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class Toolbox with 3 methods. Use reflection to print all method 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7F67-C4E9-4954-A6E8-CAC9BF485D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14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30EE7-BEE9-EFDE-52DB-7615EC38D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7C4001-B608-F2DE-E11E-67FBC082EA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637582-DAF7-8788-8228-A4E32942F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class Toolbox with 3 methods. Use reflection to print all method names.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Car {</a:t>
            </a:r>
          </a:p>
          <a:p>
            <a:r>
              <a:rPr lang="en-US" dirty="0"/>
              <a:t>    public string $brand;</a:t>
            </a:r>
          </a:p>
          <a:p>
            <a:r>
              <a:rPr lang="en-US" dirty="0"/>
              <a:t>    private int $year;</a:t>
            </a:r>
          </a:p>
          <a:p>
            <a:r>
              <a:rPr lang="en-US" dirty="0"/>
              <a:t>    protected string $engine;</a:t>
            </a:r>
          </a:p>
          <a:p>
            <a:endParaRPr lang="en-US" dirty="0"/>
          </a:p>
          <a:p>
            <a:r>
              <a:rPr lang="en-US" dirty="0"/>
              <a:t>    public function drive() {</a:t>
            </a:r>
          </a:p>
          <a:p>
            <a:r>
              <a:rPr lang="en-US" dirty="0"/>
              <a:t>        echo "Driving...\n";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private function </a:t>
            </a:r>
            <a:r>
              <a:rPr lang="en-US" dirty="0" err="1"/>
              <a:t>startEngine</a:t>
            </a:r>
            <a:r>
              <a:rPr lang="en-US" dirty="0"/>
              <a:t>() {</a:t>
            </a:r>
          </a:p>
          <a:p>
            <a:r>
              <a:rPr lang="en-US" dirty="0"/>
              <a:t>        echo "Starting engine...\n";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protected function </a:t>
            </a:r>
            <a:r>
              <a:rPr lang="en-US" dirty="0" err="1"/>
              <a:t>stopEngine</a:t>
            </a:r>
            <a:r>
              <a:rPr lang="en-US" dirty="0"/>
              <a:t>() {</a:t>
            </a:r>
          </a:p>
          <a:p>
            <a:r>
              <a:rPr lang="en-US" dirty="0"/>
              <a:t>        echo "Stopping engine...\n";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$ref = new </a:t>
            </a:r>
            <a:r>
              <a:rPr lang="en-US" dirty="0" err="1"/>
              <a:t>ReflectionClass</a:t>
            </a:r>
            <a:r>
              <a:rPr lang="en-US" dirty="0"/>
              <a:t>('Car');</a:t>
            </a:r>
          </a:p>
          <a:p>
            <a:endParaRPr lang="en-US" dirty="0"/>
          </a:p>
          <a:p>
            <a:r>
              <a:rPr lang="en-US" dirty="0"/>
              <a:t>$properties = $ref-&gt;</a:t>
            </a:r>
            <a:r>
              <a:rPr lang="en-US" dirty="0" err="1"/>
              <a:t>getProperties</a:t>
            </a:r>
            <a:r>
              <a:rPr lang="en-US" dirty="0"/>
              <a:t>();</a:t>
            </a:r>
          </a:p>
          <a:p>
            <a:r>
              <a:rPr lang="en-US" dirty="0"/>
              <a:t>echo "Properties of class Car:\n";</a:t>
            </a:r>
          </a:p>
          <a:p>
            <a:r>
              <a:rPr lang="en-US" dirty="0"/>
              <a:t>foreach ($properties as $prop) {</a:t>
            </a:r>
          </a:p>
          <a:p>
            <a:r>
              <a:rPr lang="en-US" dirty="0"/>
              <a:t>    $visibility = implode(' ', Reflection::</a:t>
            </a:r>
            <a:r>
              <a:rPr lang="en-US" dirty="0" err="1"/>
              <a:t>getModifierNames</a:t>
            </a:r>
            <a:r>
              <a:rPr lang="en-US" dirty="0"/>
              <a:t>($prop-&gt;</a:t>
            </a:r>
            <a:r>
              <a:rPr lang="en-US" dirty="0" err="1"/>
              <a:t>getModifiers</a:t>
            </a:r>
            <a:r>
              <a:rPr lang="en-US" dirty="0"/>
              <a:t>()));</a:t>
            </a:r>
          </a:p>
          <a:p>
            <a:r>
              <a:rPr lang="en-US" dirty="0"/>
              <a:t>    echo "- " . $prop-&gt;</a:t>
            </a:r>
            <a:r>
              <a:rPr lang="en-US" dirty="0" err="1"/>
              <a:t>getName</a:t>
            </a:r>
            <a:r>
              <a:rPr lang="en-US" dirty="0"/>
              <a:t>() . " ($visibility)\n";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$methods = $ref-&gt;</a:t>
            </a:r>
            <a:r>
              <a:rPr lang="en-US" dirty="0" err="1"/>
              <a:t>getMethods</a:t>
            </a:r>
            <a:r>
              <a:rPr lang="en-US" dirty="0"/>
              <a:t>();</a:t>
            </a:r>
          </a:p>
          <a:p>
            <a:r>
              <a:rPr lang="en-US" dirty="0"/>
              <a:t>echo "\</a:t>
            </a:r>
            <a:r>
              <a:rPr lang="en-US" dirty="0" err="1"/>
              <a:t>nMethods</a:t>
            </a:r>
            <a:r>
              <a:rPr lang="en-US" dirty="0"/>
              <a:t> of class Car:\n";</a:t>
            </a:r>
          </a:p>
          <a:p>
            <a:r>
              <a:rPr lang="en-US" dirty="0"/>
              <a:t>foreach ($methods as $method) {</a:t>
            </a:r>
          </a:p>
          <a:p>
            <a:r>
              <a:rPr lang="en-US" dirty="0"/>
              <a:t>    $visibility = implode(' ', Reflection::</a:t>
            </a:r>
            <a:r>
              <a:rPr lang="en-US" dirty="0" err="1"/>
              <a:t>getModifierNames</a:t>
            </a:r>
            <a:r>
              <a:rPr lang="en-US" dirty="0"/>
              <a:t>($method-&gt;</a:t>
            </a:r>
            <a:r>
              <a:rPr lang="en-US" dirty="0" err="1"/>
              <a:t>getModifiers</a:t>
            </a:r>
            <a:r>
              <a:rPr lang="en-US" dirty="0"/>
              <a:t>()));</a:t>
            </a:r>
          </a:p>
          <a:p>
            <a:r>
              <a:rPr lang="en-US" dirty="0"/>
              <a:t>    echo "- " . $method-&gt;</a:t>
            </a:r>
            <a:r>
              <a:rPr lang="en-US" dirty="0" err="1"/>
              <a:t>getName</a:t>
            </a:r>
            <a:r>
              <a:rPr lang="en-US" dirty="0"/>
              <a:t>() . " ($visibility)\n";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F64C2-89FA-72DF-ED85-07AB45789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7F67-C4E9-4954-A6E8-CAC9BF485D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5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50000">
              <a:srgbClr val="082D2F">
                <a:alpha val="100000"/>
              </a:srgbClr>
            </a:gs>
            <a:gs pos="100000">
              <a:srgbClr val="28949C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80274" y="3960465"/>
            <a:ext cx="16127451" cy="1721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42"/>
              </a:lnSpc>
              <a:spcBef>
                <a:spcPct val="0"/>
              </a:spcBef>
            </a:pPr>
            <a:r>
              <a:rPr lang="en-US" sz="729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</a:t>
            </a:r>
            <a:r>
              <a:rPr lang="en-US" sz="7298" u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RAITS AND REFLECTION IN PHP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1348756" y="2426287"/>
            <a:ext cx="2711833" cy="197291"/>
            <a:chOff x="0" y="0"/>
            <a:chExt cx="952142" cy="692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52142" cy="69270"/>
            </a:xfrm>
            <a:custGeom>
              <a:avLst/>
              <a:gdLst/>
              <a:ahLst/>
              <a:cxnLst/>
              <a:rect l="l" t="t" r="r" b="b"/>
              <a:pathLst>
                <a:path w="952142" h="69270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10388194" y="1971777"/>
            <a:ext cx="2711833" cy="197291"/>
            <a:chOff x="0" y="0"/>
            <a:chExt cx="952142" cy="6927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52142" cy="69270"/>
            </a:xfrm>
            <a:custGeom>
              <a:avLst/>
              <a:gdLst/>
              <a:ahLst/>
              <a:cxnLst/>
              <a:rect l="l" t="t" r="r" b="b"/>
              <a:pathLst>
                <a:path w="952142" h="69270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248305" y="7673612"/>
            <a:ext cx="2669433" cy="194207"/>
            <a:chOff x="0" y="0"/>
            <a:chExt cx="952142" cy="6927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52142" cy="69270"/>
            </a:xfrm>
            <a:custGeom>
              <a:avLst/>
              <a:gdLst/>
              <a:ahLst/>
              <a:cxnLst/>
              <a:rect l="l" t="t" r="r" b="b"/>
              <a:pathLst>
                <a:path w="952142" h="69270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7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193848" y="8121016"/>
            <a:ext cx="2669433" cy="194207"/>
            <a:chOff x="0" y="0"/>
            <a:chExt cx="952142" cy="6927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52142" cy="69270"/>
            </a:xfrm>
            <a:custGeom>
              <a:avLst/>
              <a:gdLst/>
              <a:ahLst/>
              <a:cxnLst/>
              <a:rect l="l" t="t" r="r" b="b"/>
              <a:pathLst>
                <a:path w="952142" h="69270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7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25" y="8141930"/>
            <a:ext cx="18277775" cy="2145070"/>
            <a:chOff x="0" y="0"/>
            <a:chExt cx="4813900" cy="5649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3900" cy="564957"/>
            </a:xfrm>
            <a:custGeom>
              <a:avLst/>
              <a:gdLst/>
              <a:ahLst/>
              <a:cxnLst/>
              <a:rect l="l" t="t" r="r" b="b"/>
              <a:pathLst>
                <a:path w="4813900" h="564957">
                  <a:moveTo>
                    <a:pt x="0" y="0"/>
                  </a:moveTo>
                  <a:lnTo>
                    <a:pt x="4813900" y="0"/>
                  </a:lnTo>
                  <a:lnTo>
                    <a:pt x="4813900" y="564957"/>
                  </a:lnTo>
                  <a:lnTo>
                    <a:pt x="0" y="564957"/>
                  </a:lnTo>
                  <a:close/>
                </a:path>
              </a:pathLst>
            </a:custGeom>
            <a:gradFill rotWithShape="1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3900" cy="622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6544" y="2185987"/>
            <a:ext cx="8814913" cy="5766659"/>
          </a:xfrm>
          <a:custGeom>
            <a:avLst/>
            <a:gdLst/>
            <a:ahLst/>
            <a:cxnLst/>
            <a:rect l="l" t="t" r="r" b="b"/>
            <a:pathLst>
              <a:path w="8814913" h="5766659">
                <a:moveTo>
                  <a:pt x="0" y="0"/>
                </a:moveTo>
                <a:lnTo>
                  <a:pt x="8814912" y="0"/>
                </a:lnTo>
                <a:lnTo>
                  <a:pt x="8814912" y="5766659"/>
                </a:lnTo>
                <a:lnTo>
                  <a:pt x="0" y="57666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213955" y="1236880"/>
            <a:ext cx="8773902" cy="759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51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Sample Syntax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A3D3F-C53C-9696-3B84-059CE7939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C93F5BF-37E8-353F-1ACD-DCE867D279C0}"/>
              </a:ext>
            </a:extLst>
          </p:cNvPr>
          <p:cNvGrpSpPr/>
          <p:nvPr/>
        </p:nvGrpSpPr>
        <p:grpSpPr>
          <a:xfrm>
            <a:off x="10225" y="8141930"/>
            <a:ext cx="18277775" cy="2145070"/>
            <a:chOff x="0" y="0"/>
            <a:chExt cx="4813900" cy="56495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75703BD-8F29-C625-D278-225B82B870BC}"/>
                </a:ext>
              </a:extLst>
            </p:cNvPr>
            <p:cNvSpPr/>
            <p:nvPr/>
          </p:nvSpPr>
          <p:spPr>
            <a:xfrm>
              <a:off x="0" y="0"/>
              <a:ext cx="4813900" cy="564957"/>
            </a:xfrm>
            <a:custGeom>
              <a:avLst/>
              <a:gdLst/>
              <a:ahLst/>
              <a:cxnLst/>
              <a:rect l="l" t="t" r="r" b="b"/>
              <a:pathLst>
                <a:path w="4813900" h="564957">
                  <a:moveTo>
                    <a:pt x="0" y="0"/>
                  </a:moveTo>
                  <a:lnTo>
                    <a:pt x="4813900" y="0"/>
                  </a:lnTo>
                  <a:lnTo>
                    <a:pt x="4813900" y="564957"/>
                  </a:lnTo>
                  <a:lnTo>
                    <a:pt x="0" y="564957"/>
                  </a:lnTo>
                  <a:close/>
                </a:path>
              </a:pathLst>
            </a:custGeom>
            <a:gradFill rotWithShape="1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8A80C9A-0304-AE63-2391-86CB983FEE4A}"/>
                </a:ext>
              </a:extLst>
            </p:cNvPr>
            <p:cNvSpPr txBox="1"/>
            <p:nvPr/>
          </p:nvSpPr>
          <p:spPr>
            <a:xfrm>
              <a:off x="0" y="-57150"/>
              <a:ext cx="4813900" cy="622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362FB016-55B0-93DE-0099-801C87F3538A}"/>
              </a:ext>
            </a:extLst>
          </p:cNvPr>
          <p:cNvSpPr txBox="1"/>
          <p:nvPr/>
        </p:nvSpPr>
        <p:spPr>
          <a:xfrm>
            <a:off x="1213955" y="1236880"/>
            <a:ext cx="8773902" cy="748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76"/>
              </a:lnSpc>
            </a:pPr>
            <a:r>
              <a:rPr lang="en-US" sz="5400" b="1" dirty="0">
                <a:latin typeface="Archivo Black" panose="020B0604020202020204" charset="0"/>
              </a:rPr>
              <a:t>Summary</a:t>
            </a:r>
            <a:endParaRPr lang="en-US" sz="5112" b="1" dirty="0">
              <a:solidFill>
                <a:srgbClr val="000000"/>
              </a:solidFill>
              <a:latin typeface="Archivo Black" panose="020B0604020202020204" charset="0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DDFCD-7E91-B1BE-6E53-4DDB654FA751}"/>
              </a:ext>
            </a:extLst>
          </p:cNvPr>
          <p:cNvSpPr txBox="1"/>
          <p:nvPr/>
        </p:nvSpPr>
        <p:spPr>
          <a:xfrm>
            <a:off x="3352800" y="2400300"/>
            <a:ext cx="11277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✅ Traits = reusable code blocks across classes.</a:t>
            </a:r>
          </a:p>
          <a:p>
            <a:endParaRPr lang="en-US" sz="3200" dirty="0"/>
          </a:p>
          <a:p>
            <a:r>
              <a:rPr lang="en-US" sz="3200" dirty="0"/>
              <a:t>✅ You can combine and resolve conflicts using </a:t>
            </a:r>
            <a:r>
              <a:rPr lang="en-US" sz="3200" dirty="0" err="1"/>
              <a:t>insteadof</a:t>
            </a:r>
            <a:r>
              <a:rPr lang="en-US" sz="3200" dirty="0"/>
              <a:t>, as.</a:t>
            </a:r>
          </a:p>
          <a:p>
            <a:endParaRPr lang="en-US" sz="3200" dirty="0"/>
          </a:p>
          <a:p>
            <a:r>
              <a:rPr lang="en-US" sz="3200" dirty="0"/>
              <a:t>✅ Reflection = examining PHP classes at runtime.</a:t>
            </a:r>
          </a:p>
          <a:p>
            <a:endParaRPr lang="en-US" sz="3200" dirty="0"/>
          </a:p>
          <a:p>
            <a:r>
              <a:rPr lang="en-US" sz="3200" dirty="0"/>
              <a:t>✅ Used in debugging, testing,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158403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25" y="8141930"/>
            <a:ext cx="18277775" cy="2145070"/>
            <a:chOff x="0" y="0"/>
            <a:chExt cx="4813900" cy="5649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3900" cy="564957"/>
            </a:xfrm>
            <a:custGeom>
              <a:avLst/>
              <a:gdLst/>
              <a:ahLst/>
              <a:cxnLst/>
              <a:rect l="l" t="t" r="r" b="b"/>
              <a:pathLst>
                <a:path w="4813900" h="564957">
                  <a:moveTo>
                    <a:pt x="0" y="0"/>
                  </a:moveTo>
                  <a:lnTo>
                    <a:pt x="4813900" y="0"/>
                  </a:lnTo>
                  <a:lnTo>
                    <a:pt x="4813900" y="564957"/>
                  </a:lnTo>
                  <a:lnTo>
                    <a:pt x="0" y="564957"/>
                  </a:lnTo>
                  <a:close/>
                </a:path>
              </a:pathLst>
            </a:custGeom>
            <a:gradFill rotWithShape="1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3900" cy="622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762161" y="3452085"/>
            <a:ext cx="8773902" cy="759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76"/>
              </a:lnSpc>
            </a:pPr>
            <a:r>
              <a:rPr lang="en-US" sz="51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25" y="8141930"/>
            <a:ext cx="18277775" cy="2145070"/>
            <a:chOff x="0" y="0"/>
            <a:chExt cx="4813900" cy="5649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3900" cy="564957"/>
            </a:xfrm>
            <a:custGeom>
              <a:avLst/>
              <a:gdLst/>
              <a:ahLst/>
              <a:cxnLst/>
              <a:rect l="l" t="t" r="r" b="b"/>
              <a:pathLst>
                <a:path w="4813900" h="564957">
                  <a:moveTo>
                    <a:pt x="0" y="0"/>
                  </a:moveTo>
                  <a:lnTo>
                    <a:pt x="4813900" y="0"/>
                  </a:lnTo>
                  <a:lnTo>
                    <a:pt x="4813900" y="564957"/>
                  </a:lnTo>
                  <a:lnTo>
                    <a:pt x="0" y="564957"/>
                  </a:lnTo>
                  <a:close/>
                </a:path>
              </a:pathLst>
            </a:custGeom>
            <a:gradFill rotWithShape="1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3900" cy="622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13955" y="1236880"/>
            <a:ext cx="8773902" cy="759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51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Learning Objectives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06283" y="2541913"/>
            <a:ext cx="13571190" cy="2601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1726" lvl="1" indent="-265863" algn="l">
              <a:lnSpc>
                <a:spcPts val="5270"/>
              </a:lnSpc>
              <a:buFont typeface="Arial"/>
              <a:buChar char="•"/>
            </a:pPr>
            <a:r>
              <a:rPr lang="en-US" sz="246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Understand the concept and use of traits in PHP.</a:t>
            </a:r>
          </a:p>
          <a:p>
            <a:pPr marL="531726" lvl="1" indent="-265863" algn="l">
              <a:lnSpc>
                <a:spcPts val="5270"/>
              </a:lnSpc>
              <a:buFont typeface="Arial"/>
              <a:buChar char="•"/>
            </a:pPr>
            <a:r>
              <a:rPr lang="en-US" sz="246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Learn how to combine multiple traits in one class.</a:t>
            </a:r>
          </a:p>
          <a:p>
            <a:pPr marL="531726" lvl="1" indent="-265863" algn="l">
              <a:lnSpc>
                <a:spcPts val="5270"/>
              </a:lnSpc>
              <a:buFont typeface="Arial"/>
              <a:buChar char="•"/>
            </a:pPr>
            <a:r>
              <a:rPr lang="en-US" sz="246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Explore PHP Reflection and how it helps inspect classes, methods, and properties at runtime.</a:t>
            </a:r>
          </a:p>
          <a:p>
            <a:pPr marL="531726" lvl="1" indent="-265863" algn="l">
              <a:lnSpc>
                <a:spcPts val="5270"/>
              </a:lnSpc>
              <a:buFont typeface="Arial"/>
              <a:buChar char="•"/>
            </a:pPr>
            <a:r>
              <a:rPr lang="en-US" sz="246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Apply traits and reflection in practical OOP scenarios.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25" y="8141930"/>
            <a:ext cx="18277775" cy="2145070"/>
            <a:chOff x="0" y="0"/>
            <a:chExt cx="4813900" cy="5649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3900" cy="564957"/>
            </a:xfrm>
            <a:custGeom>
              <a:avLst/>
              <a:gdLst/>
              <a:ahLst/>
              <a:cxnLst/>
              <a:rect l="l" t="t" r="r" b="b"/>
              <a:pathLst>
                <a:path w="4813900" h="564957">
                  <a:moveTo>
                    <a:pt x="0" y="0"/>
                  </a:moveTo>
                  <a:lnTo>
                    <a:pt x="4813900" y="0"/>
                  </a:lnTo>
                  <a:lnTo>
                    <a:pt x="4813900" y="564957"/>
                  </a:lnTo>
                  <a:lnTo>
                    <a:pt x="0" y="564957"/>
                  </a:lnTo>
                  <a:close/>
                </a:path>
              </a:pathLst>
            </a:custGeom>
            <a:gradFill rotWithShape="1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3900" cy="622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13955" y="1236880"/>
            <a:ext cx="8773902" cy="759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51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What are Traits?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06283" y="2541913"/>
            <a:ext cx="11042005" cy="3268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1726" lvl="1" indent="-265863" algn="l">
              <a:lnSpc>
                <a:spcPts val="5270"/>
              </a:lnSpc>
              <a:buFont typeface="Arial"/>
              <a:buChar char="•"/>
            </a:pPr>
            <a:r>
              <a:rPr lang="en-US" sz="246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trait is a mechanism for code reuse in PHP.</a:t>
            </a:r>
          </a:p>
          <a:p>
            <a:pPr marL="531726" lvl="1" indent="-265863" algn="l">
              <a:lnSpc>
                <a:spcPts val="5270"/>
              </a:lnSpc>
              <a:buFont typeface="Arial"/>
              <a:buChar char="•"/>
            </a:pPr>
            <a:r>
              <a:rPr lang="en-US" sz="246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Traits help avoid duplication when multiple classes need the same method.</a:t>
            </a:r>
          </a:p>
          <a:p>
            <a:pPr marL="531726" lvl="1" indent="-265863" algn="l">
              <a:lnSpc>
                <a:spcPts val="5270"/>
              </a:lnSpc>
              <a:buFont typeface="Arial"/>
              <a:buChar char="•"/>
            </a:pPr>
            <a:r>
              <a:rPr lang="en-US" sz="246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Defined using the trait keyword.</a:t>
            </a:r>
          </a:p>
          <a:p>
            <a:pPr marL="531726" lvl="1" indent="-265863" algn="l">
              <a:lnSpc>
                <a:spcPts val="5270"/>
              </a:lnSpc>
              <a:buFont typeface="Arial"/>
              <a:buChar char="•"/>
            </a:pPr>
            <a:r>
              <a:rPr lang="en-US" sz="246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Cannot be instantiated directly.</a:t>
            </a:r>
          </a:p>
          <a:p>
            <a:pPr algn="l">
              <a:lnSpc>
                <a:spcPts val="5270"/>
              </a:lnSpc>
            </a:pPr>
            <a:endParaRPr lang="en-US" sz="2462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25" y="8141930"/>
            <a:ext cx="18277775" cy="2145070"/>
            <a:chOff x="0" y="0"/>
            <a:chExt cx="4813900" cy="5649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3900" cy="564957"/>
            </a:xfrm>
            <a:custGeom>
              <a:avLst/>
              <a:gdLst/>
              <a:ahLst/>
              <a:cxnLst/>
              <a:rect l="l" t="t" r="r" b="b"/>
              <a:pathLst>
                <a:path w="4813900" h="564957">
                  <a:moveTo>
                    <a:pt x="0" y="0"/>
                  </a:moveTo>
                  <a:lnTo>
                    <a:pt x="4813900" y="0"/>
                  </a:lnTo>
                  <a:lnTo>
                    <a:pt x="4813900" y="564957"/>
                  </a:lnTo>
                  <a:lnTo>
                    <a:pt x="0" y="564957"/>
                  </a:lnTo>
                  <a:close/>
                </a:path>
              </a:pathLst>
            </a:custGeom>
            <a:gradFill rotWithShape="1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3900" cy="622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13955" y="1236880"/>
            <a:ext cx="8773902" cy="759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51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What are Traits?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06283" y="2541913"/>
            <a:ext cx="11042005" cy="3268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1726" lvl="1" indent="-265863" algn="l">
              <a:lnSpc>
                <a:spcPts val="5270"/>
              </a:lnSpc>
              <a:buFont typeface="Arial"/>
              <a:buChar char="•"/>
            </a:pPr>
            <a:r>
              <a:rPr lang="en-US" sz="246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trait is a mechanism for code reuse in PHP.</a:t>
            </a:r>
          </a:p>
          <a:p>
            <a:pPr marL="531726" lvl="1" indent="-265863" algn="l">
              <a:lnSpc>
                <a:spcPts val="5270"/>
              </a:lnSpc>
              <a:buFont typeface="Arial"/>
              <a:buChar char="•"/>
            </a:pPr>
            <a:r>
              <a:rPr lang="en-US" sz="246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Traits help avoid duplication when multiple classes need the same method.</a:t>
            </a:r>
          </a:p>
          <a:p>
            <a:pPr marL="531726" lvl="1" indent="-265863" algn="l">
              <a:lnSpc>
                <a:spcPts val="5270"/>
              </a:lnSpc>
              <a:buFont typeface="Arial"/>
              <a:buChar char="•"/>
            </a:pPr>
            <a:r>
              <a:rPr lang="en-US" sz="246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Defined using the trait keyword.</a:t>
            </a:r>
          </a:p>
          <a:p>
            <a:pPr marL="531726" lvl="1" indent="-265863" algn="l">
              <a:lnSpc>
                <a:spcPts val="5270"/>
              </a:lnSpc>
              <a:buFont typeface="Arial"/>
              <a:buChar char="•"/>
            </a:pPr>
            <a:r>
              <a:rPr lang="en-US" sz="246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Cannot be instantiated directly.</a:t>
            </a:r>
          </a:p>
          <a:p>
            <a:pPr algn="l">
              <a:lnSpc>
                <a:spcPts val="5270"/>
              </a:lnSpc>
            </a:pPr>
            <a:endParaRPr lang="en-US" sz="2462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25" y="8141930"/>
            <a:ext cx="18277775" cy="2145070"/>
            <a:chOff x="0" y="0"/>
            <a:chExt cx="4813900" cy="5649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3900" cy="564957"/>
            </a:xfrm>
            <a:custGeom>
              <a:avLst/>
              <a:gdLst/>
              <a:ahLst/>
              <a:cxnLst/>
              <a:rect l="l" t="t" r="r" b="b"/>
              <a:pathLst>
                <a:path w="4813900" h="564957">
                  <a:moveTo>
                    <a:pt x="0" y="0"/>
                  </a:moveTo>
                  <a:lnTo>
                    <a:pt x="4813900" y="0"/>
                  </a:lnTo>
                  <a:lnTo>
                    <a:pt x="4813900" y="564957"/>
                  </a:lnTo>
                  <a:lnTo>
                    <a:pt x="0" y="564957"/>
                  </a:lnTo>
                  <a:close/>
                </a:path>
              </a:pathLst>
            </a:custGeom>
            <a:gradFill rotWithShape="1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3900" cy="622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546001" y="2516017"/>
            <a:ext cx="11195997" cy="5254966"/>
          </a:xfrm>
          <a:custGeom>
            <a:avLst/>
            <a:gdLst/>
            <a:ahLst/>
            <a:cxnLst/>
            <a:rect l="l" t="t" r="r" b="b"/>
            <a:pathLst>
              <a:path w="11195997" h="5254966">
                <a:moveTo>
                  <a:pt x="0" y="0"/>
                </a:moveTo>
                <a:lnTo>
                  <a:pt x="11195998" y="0"/>
                </a:lnTo>
                <a:lnTo>
                  <a:pt x="11195998" y="5254966"/>
                </a:lnTo>
                <a:lnTo>
                  <a:pt x="0" y="52549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213955" y="1236880"/>
            <a:ext cx="8773902" cy="759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51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Sample Syntax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62578-E562-407B-5CC2-4F4F7EFC3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4A55BC7-795C-7428-1FF5-1E1CCEE7D252}"/>
              </a:ext>
            </a:extLst>
          </p:cNvPr>
          <p:cNvGrpSpPr/>
          <p:nvPr/>
        </p:nvGrpSpPr>
        <p:grpSpPr>
          <a:xfrm>
            <a:off x="10225" y="8141930"/>
            <a:ext cx="18277775" cy="2145070"/>
            <a:chOff x="0" y="0"/>
            <a:chExt cx="4813900" cy="56495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69F6D20-A63D-7F03-B5E0-5B34B41A1B10}"/>
                </a:ext>
              </a:extLst>
            </p:cNvPr>
            <p:cNvSpPr/>
            <p:nvPr/>
          </p:nvSpPr>
          <p:spPr>
            <a:xfrm>
              <a:off x="0" y="0"/>
              <a:ext cx="4813900" cy="564957"/>
            </a:xfrm>
            <a:custGeom>
              <a:avLst/>
              <a:gdLst/>
              <a:ahLst/>
              <a:cxnLst/>
              <a:rect l="l" t="t" r="r" b="b"/>
              <a:pathLst>
                <a:path w="4813900" h="564957">
                  <a:moveTo>
                    <a:pt x="0" y="0"/>
                  </a:moveTo>
                  <a:lnTo>
                    <a:pt x="4813900" y="0"/>
                  </a:lnTo>
                  <a:lnTo>
                    <a:pt x="4813900" y="564957"/>
                  </a:lnTo>
                  <a:lnTo>
                    <a:pt x="0" y="564957"/>
                  </a:lnTo>
                  <a:close/>
                </a:path>
              </a:pathLst>
            </a:custGeom>
            <a:gradFill rotWithShape="1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3EBC1A1-C8E6-D980-5CF9-F9183C02954E}"/>
                </a:ext>
              </a:extLst>
            </p:cNvPr>
            <p:cNvSpPr txBox="1"/>
            <p:nvPr/>
          </p:nvSpPr>
          <p:spPr>
            <a:xfrm>
              <a:off x="0" y="-57150"/>
              <a:ext cx="4813900" cy="622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8C29BFBA-2260-9704-16C6-0EED61093DD0}"/>
              </a:ext>
            </a:extLst>
          </p:cNvPr>
          <p:cNvSpPr txBox="1"/>
          <p:nvPr/>
        </p:nvSpPr>
        <p:spPr>
          <a:xfrm>
            <a:off x="1213955" y="1236880"/>
            <a:ext cx="8773902" cy="759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5112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Using Multiple Traits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844EE4-CA93-F449-3DFA-B17D08753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213693"/>
            <a:ext cx="8572899" cy="668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3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25" y="8141930"/>
            <a:ext cx="18277775" cy="2145070"/>
            <a:chOff x="0" y="0"/>
            <a:chExt cx="4813900" cy="5649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3900" cy="564957"/>
            </a:xfrm>
            <a:custGeom>
              <a:avLst/>
              <a:gdLst/>
              <a:ahLst/>
              <a:cxnLst/>
              <a:rect l="l" t="t" r="r" b="b"/>
              <a:pathLst>
                <a:path w="4813900" h="564957">
                  <a:moveTo>
                    <a:pt x="0" y="0"/>
                  </a:moveTo>
                  <a:lnTo>
                    <a:pt x="4813900" y="0"/>
                  </a:lnTo>
                  <a:lnTo>
                    <a:pt x="4813900" y="564957"/>
                  </a:lnTo>
                  <a:lnTo>
                    <a:pt x="0" y="564957"/>
                  </a:lnTo>
                  <a:close/>
                </a:path>
              </a:pathLst>
            </a:custGeom>
            <a:gradFill rotWithShape="1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3900" cy="622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13955" y="1236880"/>
            <a:ext cx="10442892" cy="759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51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What is Reflection in PHP?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06283" y="2541913"/>
            <a:ext cx="9369623" cy="2601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1726" lvl="1" indent="-265863" algn="l">
              <a:lnSpc>
                <a:spcPts val="5270"/>
              </a:lnSpc>
              <a:buFont typeface="Arial"/>
              <a:buChar char="•"/>
            </a:pPr>
            <a:r>
              <a:rPr lang="en-US" sz="246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Reflection lets you inspect and interact with code at runtime.</a:t>
            </a:r>
          </a:p>
          <a:p>
            <a:pPr marL="531726" lvl="1" indent="-265863" algn="l">
              <a:lnSpc>
                <a:spcPts val="5270"/>
              </a:lnSpc>
              <a:buFont typeface="Arial"/>
              <a:buChar char="•"/>
            </a:pPr>
            <a:r>
              <a:rPr lang="en-US" sz="246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 can get class properties, methods, parameters, etc.</a:t>
            </a:r>
          </a:p>
          <a:p>
            <a:pPr marL="531726" lvl="1" indent="-265863" algn="l">
              <a:lnSpc>
                <a:spcPts val="5270"/>
              </a:lnSpc>
              <a:buFont typeface="Arial"/>
              <a:buChar char="•"/>
            </a:pPr>
            <a:r>
              <a:rPr lang="en-US" sz="246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Useful for debugging, testing, or building dynamic applications.</a:t>
            </a:r>
          </a:p>
          <a:p>
            <a:pPr algn="l">
              <a:lnSpc>
                <a:spcPts val="5270"/>
              </a:lnSpc>
            </a:pPr>
            <a:endParaRPr lang="en-US" sz="2462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0CF90-6270-622D-206A-ADE52CD73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15E4309-38E6-EC10-CD8E-5B834A23F5AE}"/>
              </a:ext>
            </a:extLst>
          </p:cNvPr>
          <p:cNvGrpSpPr/>
          <p:nvPr/>
        </p:nvGrpSpPr>
        <p:grpSpPr>
          <a:xfrm>
            <a:off x="10225" y="8141930"/>
            <a:ext cx="18277775" cy="2145070"/>
            <a:chOff x="0" y="0"/>
            <a:chExt cx="4813900" cy="56495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9A580E1-3989-C77B-CB7F-5770479833DB}"/>
                </a:ext>
              </a:extLst>
            </p:cNvPr>
            <p:cNvSpPr/>
            <p:nvPr/>
          </p:nvSpPr>
          <p:spPr>
            <a:xfrm>
              <a:off x="0" y="0"/>
              <a:ext cx="4813900" cy="564957"/>
            </a:xfrm>
            <a:custGeom>
              <a:avLst/>
              <a:gdLst/>
              <a:ahLst/>
              <a:cxnLst/>
              <a:rect l="l" t="t" r="r" b="b"/>
              <a:pathLst>
                <a:path w="4813900" h="564957">
                  <a:moveTo>
                    <a:pt x="0" y="0"/>
                  </a:moveTo>
                  <a:lnTo>
                    <a:pt x="4813900" y="0"/>
                  </a:lnTo>
                  <a:lnTo>
                    <a:pt x="4813900" y="564957"/>
                  </a:lnTo>
                  <a:lnTo>
                    <a:pt x="0" y="564957"/>
                  </a:lnTo>
                  <a:close/>
                </a:path>
              </a:pathLst>
            </a:custGeom>
            <a:gradFill rotWithShape="1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D241E9C-0C38-7A9C-EADD-7B62AF0C5CA6}"/>
                </a:ext>
              </a:extLst>
            </p:cNvPr>
            <p:cNvSpPr txBox="1"/>
            <p:nvPr/>
          </p:nvSpPr>
          <p:spPr>
            <a:xfrm>
              <a:off x="0" y="-57150"/>
              <a:ext cx="4813900" cy="622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4D650810-A930-3F8F-2D93-82BFCF5AA35B}"/>
              </a:ext>
            </a:extLst>
          </p:cNvPr>
          <p:cNvSpPr txBox="1"/>
          <p:nvPr/>
        </p:nvSpPr>
        <p:spPr>
          <a:xfrm>
            <a:off x="1213954" y="1236880"/>
            <a:ext cx="13721246" cy="14941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76"/>
              </a:lnSpc>
            </a:pPr>
            <a:r>
              <a:rPr lang="en-US" sz="5400" b="1" dirty="0">
                <a:latin typeface="Archivo Black" panose="020B0604020202020204" charset="0"/>
              </a:rPr>
              <a:t>Reflection – Get Properties and Methods</a:t>
            </a:r>
            <a:endParaRPr lang="en-US" sz="5112" b="1" dirty="0">
              <a:solidFill>
                <a:srgbClr val="000000"/>
              </a:solidFill>
              <a:latin typeface="Archivo Black" panose="020B0604020202020204" charset="0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91A8143-2DF6-2717-9E19-1D4F7B2DF29E}"/>
              </a:ext>
            </a:extLst>
          </p:cNvPr>
          <p:cNvSpPr txBox="1"/>
          <p:nvPr/>
        </p:nvSpPr>
        <p:spPr>
          <a:xfrm>
            <a:off x="2971800" y="3364101"/>
            <a:ext cx="9369623" cy="1963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1726" lvl="1" indent="-265863">
              <a:lnSpc>
                <a:spcPts val="5270"/>
              </a:lnSpc>
              <a:buFont typeface="Arial"/>
              <a:buChar char="•"/>
            </a:pPr>
            <a:r>
              <a:rPr lang="en-US" sz="2462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getMethods</a:t>
            </a:r>
            <a:r>
              <a:rPr lang="en-US" sz="2462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() – Returns all class methods.</a:t>
            </a:r>
          </a:p>
          <a:p>
            <a:pPr marL="531726" lvl="1" indent="-265863">
              <a:lnSpc>
                <a:spcPts val="5270"/>
              </a:lnSpc>
              <a:buFont typeface="Arial"/>
              <a:buChar char="•"/>
            </a:pPr>
            <a:r>
              <a:rPr lang="en-US" sz="2462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getProperties</a:t>
            </a:r>
            <a:r>
              <a:rPr lang="en-US" sz="2462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() – Returns all class properties.</a:t>
            </a:r>
          </a:p>
          <a:p>
            <a:pPr marL="531726" lvl="1" indent="-265863">
              <a:lnSpc>
                <a:spcPts val="5270"/>
              </a:lnSpc>
              <a:buFont typeface="Arial"/>
              <a:buChar char="•"/>
            </a:pPr>
            <a:r>
              <a:rPr lang="en-US" sz="2462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hasMethod</a:t>
            </a:r>
            <a:r>
              <a:rPr lang="en-US" sz="2462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("name") – Checks if method exists.</a:t>
            </a:r>
          </a:p>
        </p:txBody>
      </p:sp>
    </p:spTree>
    <p:extLst>
      <p:ext uri="{BB962C8B-B14F-4D97-AF65-F5344CB8AC3E}">
        <p14:creationId xmlns:p14="http://schemas.microsoft.com/office/powerpoint/2010/main" val="169002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25" y="8141930"/>
            <a:ext cx="18277775" cy="2145070"/>
            <a:chOff x="0" y="0"/>
            <a:chExt cx="4813900" cy="5649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3900" cy="564957"/>
            </a:xfrm>
            <a:custGeom>
              <a:avLst/>
              <a:gdLst/>
              <a:ahLst/>
              <a:cxnLst/>
              <a:rect l="l" t="t" r="r" b="b"/>
              <a:pathLst>
                <a:path w="4813900" h="564957">
                  <a:moveTo>
                    <a:pt x="0" y="0"/>
                  </a:moveTo>
                  <a:lnTo>
                    <a:pt x="4813900" y="0"/>
                  </a:lnTo>
                  <a:lnTo>
                    <a:pt x="4813900" y="564957"/>
                  </a:lnTo>
                  <a:lnTo>
                    <a:pt x="0" y="564957"/>
                  </a:lnTo>
                  <a:close/>
                </a:path>
              </a:pathLst>
            </a:custGeom>
            <a:gradFill rotWithShape="1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3900" cy="622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13955" y="1236880"/>
            <a:ext cx="10442892" cy="759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5112" dirty="0">
                <a:solidFill>
                  <a:srgbClr val="000000"/>
                </a:solidFill>
                <a:latin typeface="Archivo Black" panose="020B0604020202020204" charset="0"/>
                <a:ea typeface="Archivo Black"/>
                <a:cs typeface="Archivo Black"/>
                <a:sym typeface="Archivo Black"/>
              </a:rPr>
              <a:t>Common Reflection Classes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64250" y="2663294"/>
            <a:ext cx="5968752" cy="3268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1726" lvl="1" indent="-265863" algn="l">
              <a:lnSpc>
                <a:spcPts val="5270"/>
              </a:lnSpc>
              <a:buFont typeface="Arial"/>
              <a:buChar char="•"/>
            </a:pPr>
            <a:r>
              <a:rPr lang="en-US" sz="246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ReflectionClass – for inspecting a class</a:t>
            </a:r>
          </a:p>
          <a:p>
            <a:pPr marL="531726" lvl="1" indent="-265863" algn="l">
              <a:lnSpc>
                <a:spcPts val="5270"/>
              </a:lnSpc>
              <a:buFont typeface="Arial"/>
              <a:buChar char="•"/>
            </a:pPr>
            <a:r>
              <a:rPr lang="en-US" sz="246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ReflectionMethod – for class methods</a:t>
            </a:r>
          </a:p>
          <a:p>
            <a:pPr marL="531726" lvl="1" indent="-265863" algn="l">
              <a:lnSpc>
                <a:spcPts val="5270"/>
              </a:lnSpc>
              <a:buFont typeface="Arial"/>
              <a:buChar char="•"/>
            </a:pPr>
            <a:r>
              <a:rPr lang="en-US" sz="246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ReflectionProperty – for properties</a:t>
            </a:r>
          </a:p>
          <a:p>
            <a:pPr marL="531726" lvl="1" indent="-265863" algn="l">
              <a:lnSpc>
                <a:spcPts val="5270"/>
              </a:lnSpc>
              <a:buFont typeface="Arial"/>
              <a:buChar char="•"/>
            </a:pPr>
            <a:r>
              <a:rPr lang="en-US" sz="246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ReflectionFunction – for functions</a:t>
            </a:r>
          </a:p>
          <a:p>
            <a:pPr algn="l">
              <a:lnSpc>
                <a:spcPts val="5270"/>
              </a:lnSpc>
            </a:pPr>
            <a:endParaRPr lang="en-US" sz="2462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533</Words>
  <Application>Microsoft Office PowerPoint</Application>
  <PresentationFormat>Custom</PresentationFormat>
  <Paragraphs>86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Nunito</vt:lpstr>
      <vt:lpstr>Calibri</vt:lpstr>
      <vt:lpstr>Aptos</vt:lpstr>
      <vt:lpstr>Archivo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Green White Gradient Technology Keynote Presentation</dc:title>
  <cp:lastModifiedBy>Jerico PC</cp:lastModifiedBy>
  <cp:revision>2</cp:revision>
  <dcterms:created xsi:type="dcterms:W3CDTF">2006-08-16T00:00:00Z</dcterms:created>
  <dcterms:modified xsi:type="dcterms:W3CDTF">2025-07-17T12:39:00Z</dcterms:modified>
  <dc:identifier>DAGtbLZM24A</dc:identifier>
</cp:coreProperties>
</file>