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3" r:id="rId8"/>
    <p:sldId id="268" r:id="rId9"/>
    <p:sldId id="269" r:id="rId10"/>
    <p:sldId id="270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60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purpose and benefits of using design patterns in PHP</a:t>
            </a:r>
          </a:p>
          <a:p>
            <a:r>
              <a:rPr lang="en-US" dirty="0"/>
              <a:t>Identify and describe common design patterns (e.g., Singleton, Factory, MVC)</a:t>
            </a:r>
          </a:p>
          <a:p>
            <a:r>
              <a:rPr lang="en-US" dirty="0"/>
              <a:t>Apply appropriate design patterns to solve common coding problems in PHP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2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exactly!</a:t>
            </a:r>
          </a:p>
          <a:p>
            <a:r>
              <a:rPr lang="en-US" dirty="0"/>
              <a:t>When a method or property is declared **static**, you access it using the **</a:t>
            </a:r>
            <a:r>
              <a:rPr lang="en-US" dirty="0" err="1"/>
              <a:t>ClassName</a:t>
            </a:r>
            <a:r>
              <a:rPr lang="en-US" dirty="0"/>
              <a:t>::method()** or **</a:t>
            </a:r>
            <a:r>
              <a:rPr lang="en-US" dirty="0" err="1"/>
              <a:t>ClassName</a:t>
            </a:r>
            <a:r>
              <a:rPr lang="en-US" dirty="0"/>
              <a:t>::$property** </a:t>
            </a:r>
            <a:r>
              <a:rPr lang="en-US" b="1" dirty="0"/>
              <a:t>without creating an object</a:t>
            </a:r>
            <a:r>
              <a:rPr lang="en-US" dirty="0"/>
              <a:t>.</a:t>
            </a:r>
          </a:p>
          <a:p>
            <a:r>
              <a:rPr lang="en-US" b="1" dirty="0"/>
              <a:t>✅ Syntax Overview</a:t>
            </a:r>
          </a:p>
          <a:p>
            <a:r>
              <a:rPr lang="en-US" dirty="0" err="1"/>
              <a:t>php</a:t>
            </a:r>
            <a:endParaRPr lang="en-US" dirty="0"/>
          </a:p>
          <a:p>
            <a:pPr rtl="0"/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staticMethod</a:t>
            </a:r>
            <a:r>
              <a:rPr lang="en-US" dirty="0"/>
              <a:t>(); </a:t>
            </a:r>
            <a:r>
              <a:rPr lang="en-US" dirty="0" err="1"/>
              <a:t>ClassName</a:t>
            </a:r>
            <a:r>
              <a:rPr lang="en-US" dirty="0"/>
              <a:t>::$</a:t>
            </a:r>
            <a:r>
              <a:rPr lang="en-US" dirty="0" err="1"/>
              <a:t>staticProperty</a:t>
            </a:r>
            <a:r>
              <a:rPr lang="en-US" dirty="0"/>
              <a:t>; </a:t>
            </a:r>
          </a:p>
          <a:p>
            <a:r>
              <a:rPr lang="en-US" b="1" dirty="0"/>
              <a:t>🔧 Example: Static Method</a:t>
            </a:r>
          </a:p>
          <a:p>
            <a:pPr rtl="0"/>
            <a:r>
              <a:rPr lang="en-US"/>
              <a:t>class </a:t>
            </a:r>
            <a:r>
              <a:rPr lang="en-US" dirty="0"/>
              <a:t>Helper { public static function greet($name) { return "Hello, $name!"; } } // ✅ No need to create an object echo Helper::greet("Jerico"); // Output: Hello, Jerico!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7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What's Happening in Your Code:</a:t>
            </a:r>
          </a:p>
          <a:p>
            <a:pPr rtl="0"/>
            <a:r>
              <a:rPr lang="en-US" dirty="0"/>
              <a:t>$db1 = </a:t>
            </a:r>
            <a:r>
              <a:rPr lang="en-US" dirty="0" err="1"/>
              <a:t>DatabaseConnection</a:t>
            </a:r>
            <a:r>
              <a:rPr lang="en-US" dirty="0"/>
              <a:t>::</a:t>
            </a:r>
            <a:r>
              <a:rPr lang="en-US" dirty="0" err="1"/>
              <a:t>getInstance</a:t>
            </a:r>
            <a:r>
              <a:rPr lang="en-US" dirty="0"/>
              <a:t>(); $db2 = </a:t>
            </a:r>
            <a:r>
              <a:rPr lang="en-US" dirty="0" err="1"/>
              <a:t>DatabaseConnection</a:t>
            </a:r>
            <a:r>
              <a:rPr lang="en-US" dirty="0"/>
              <a:t>::</a:t>
            </a:r>
            <a:r>
              <a:rPr lang="en-US" dirty="0" err="1"/>
              <a:t>getInstance</a:t>
            </a:r>
            <a:r>
              <a:rPr lang="en-US" dirty="0"/>
              <a:t>(); </a:t>
            </a:r>
          </a:p>
          <a:p>
            <a:r>
              <a:rPr lang="en-US" dirty="0"/>
              <a:t>You are </a:t>
            </a:r>
            <a:r>
              <a:rPr lang="en-US" b="1" dirty="0"/>
              <a:t>calling </a:t>
            </a:r>
            <a:r>
              <a:rPr lang="en-US" b="1" dirty="0" err="1"/>
              <a:t>getInstance</a:t>
            </a:r>
            <a:r>
              <a:rPr lang="en-US" b="1" dirty="0"/>
              <a:t>() twice</a:t>
            </a:r>
            <a:r>
              <a:rPr lang="en-US" dirty="0"/>
              <a:t>, but...</a:t>
            </a:r>
          </a:p>
          <a:p>
            <a:r>
              <a:rPr lang="en-US" dirty="0"/>
              <a:t>Inside that method:</a:t>
            </a:r>
          </a:p>
          <a:p>
            <a:pPr rtl="0"/>
            <a:r>
              <a:rPr lang="en-US" dirty="0"/>
              <a:t>if (self::$instance === null) { self::$instance = new </a:t>
            </a:r>
            <a:r>
              <a:rPr lang="en-US" dirty="0" err="1"/>
              <a:t>DatabaseConnection</a:t>
            </a:r>
            <a:r>
              <a:rPr lang="en-US" dirty="0"/>
              <a:t>(); } </a:t>
            </a:r>
          </a:p>
          <a:p>
            <a:r>
              <a:rPr lang="en-US" dirty="0"/>
              <a:t>...it checks if an instance already exists.</a:t>
            </a:r>
          </a:p>
          <a:p>
            <a:pPr lvl="1"/>
            <a:r>
              <a:rPr lang="en-US" dirty="0"/>
              <a:t>✅ If </a:t>
            </a:r>
            <a:r>
              <a:rPr lang="en-US" b="1" dirty="0"/>
              <a:t>no instance</a:t>
            </a:r>
            <a:r>
              <a:rPr lang="en-US" dirty="0"/>
              <a:t>, it creates one (new </a:t>
            </a:r>
            <a:r>
              <a:rPr lang="en-US" dirty="0" err="1"/>
              <a:t>DatabaseConnection</a:t>
            </a:r>
            <a:r>
              <a:rPr lang="en-US" dirty="0"/>
              <a:t>()).</a:t>
            </a:r>
          </a:p>
          <a:p>
            <a:pPr lvl="1"/>
            <a:r>
              <a:rPr lang="en-US" dirty="0"/>
              <a:t>✅ If </a:t>
            </a:r>
            <a:r>
              <a:rPr lang="en-US" b="1" dirty="0"/>
              <a:t>an instance already exists</a:t>
            </a:r>
            <a:r>
              <a:rPr lang="en-US" dirty="0"/>
              <a:t>, it </a:t>
            </a:r>
            <a:r>
              <a:rPr lang="en-US" b="1" dirty="0"/>
              <a:t>just returns</a:t>
            </a:r>
            <a:r>
              <a:rPr lang="en-US" dirty="0"/>
              <a:t> that same object.</a:t>
            </a:r>
          </a:p>
          <a:p>
            <a:r>
              <a:rPr lang="en-US" b="1" dirty="0"/>
              <a:t> Confirm It:</a:t>
            </a:r>
          </a:p>
          <a:p>
            <a:pPr rtl="0"/>
            <a:r>
              <a:rPr lang="en-US" dirty="0" err="1"/>
              <a:t>var_dump</a:t>
            </a:r>
            <a:r>
              <a:rPr lang="en-US" dirty="0"/>
              <a:t>($db1 === $db2); </a:t>
            </a:r>
          </a:p>
          <a:p>
            <a:r>
              <a:rPr lang="en-US" dirty="0"/>
              <a:t>This checks if $db1 and $db2 </a:t>
            </a:r>
            <a:r>
              <a:rPr lang="en-US" b="1" dirty="0"/>
              <a:t>point to the same object in memory</a:t>
            </a:r>
            <a:r>
              <a:rPr lang="en-US" dirty="0"/>
              <a:t>.</a:t>
            </a:r>
          </a:p>
          <a:p>
            <a:r>
              <a:rPr lang="en-US" dirty="0"/>
              <a:t>Output: bool(true) — means </a:t>
            </a:r>
            <a:r>
              <a:rPr lang="en-US" b="1" dirty="0"/>
              <a:t>same instance</a:t>
            </a:r>
            <a:r>
              <a:rPr lang="en-US" dirty="0"/>
              <a:t>.</a:t>
            </a:r>
          </a:p>
          <a:p>
            <a:r>
              <a:rPr lang="en-US" b="1" dirty="0"/>
              <a:t> So to be clear:</a:t>
            </a:r>
          </a:p>
          <a:p>
            <a:r>
              <a:rPr lang="en-US" dirty="0"/>
              <a:t>You're </a:t>
            </a:r>
            <a:r>
              <a:rPr lang="en-US" b="1" dirty="0"/>
              <a:t>not creating two different instances</a:t>
            </a:r>
            <a:r>
              <a:rPr lang="en-US" dirty="0"/>
              <a:t>.</a:t>
            </a:r>
          </a:p>
          <a:p>
            <a:r>
              <a:rPr lang="en-US" dirty="0"/>
              <a:t>You're creating </a:t>
            </a:r>
            <a:r>
              <a:rPr lang="en-US" b="1" dirty="0"/>
              <a:t>two variables</a:t>
            </a:r>
            <a:r>
              <a:rPr lang="en-US" dirty="0"/>
              <a:t> that point to the </a:t>
            </a:r>
            <a:r>
              <a:rPr lang="en-US" b="1" dirty="0"/>
              <a:t>same single instance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6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71DA-3E5A-1F99-9510-0DF8569C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AB727-ACAB-1AC0-8E6B-AC36CC24D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9639E-A43E-21DB-20CA-48737D5FC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D00C4-923D-95F7-EFCE-511B52AE3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8F6A-A27B-0A0B-7247-8FD1465DB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08B67-1073-4D17-16E2-B1CAE2488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EB499-3FB8-7FC3-B2E6-BF3106F6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E09CB-B59B-B558-3E3A-478434F4C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5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4C85-7ABC-11DE-2451-E7CBC025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71C7B-8C44-986F-3175-3B8C35B238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9E129-CD4E-D48F-2712-FA85E94AD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CCF4C-9D88-D106-2DBC-35BA5816D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7/21/2025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 Overview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71" y="527718"/>
            <a:ext cx="8761413" cy="706964"/>
          </a:xfrm>
        </p:spPr>
        <p:txBody>
          <a:bodyPr/>
          <a:lstStyle/>
          <a:p>
            <a:pPr algn="ctr"/>
            <a:r>
              <a:rPr lang="en-US" b="1" dirty="0"/>
              <a:t>Learning Objectives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1BC67-D116-3340-FEBF-5B92E1FA3304}"/>
              </a:ext>
            </a:extLst>
          </p:cNvPr>
          <p:cNvSpPr txBox="1"/>
          <p:nvPr/>
        </p:nvSpPr>
        <p:spPr>
          <a:xfrm>
            <a:off x="1363893" y="2544938"/>
            <a:ext cx="917739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the end of this week, students will be able to: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purpose and benefits of using design patterns in PHP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and describe common design patterns (e.g., Singleton, Factory, MVC)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appropriate design patterns to solve common coding problems in PHP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E43F-436B-6C16-D883-8B75D499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58299-5150-ED82-B5CD-89488A13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938279"/>
            <a:ext cx="8761413" cy="706964"/>
          </a:xfrm>
        </p:spPr>
        <p:txBody>
          <a:bodyPr/>
          <a:lstStyle/>
          <a:p>
            <a:r>
              <a:rPr lang="en-US" b="1" dirty="0"/>
              <a:t>Introduction to Design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8519A-3AD1-B3A3-2981-E9A14FA650C8}"/>
              </a:ext>
            </a:extLst>
          </p:cNvPr>
          <p:cNvSpPr txBox="1"/>
          <p:nvPr/>
        </p:nvSpPr>
        <p:spPr>
          <a:xfrm>
            <a:off x="588069" y="2828835"/>
            <a:ext cx="91773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- refers to a reusable solution that can be used as a template for developing applications to address commonly occurring problems. You can consider the software design patterns as formalized best practices when developing software solutions.</a:t>
            </a:r>
          </a:p>
        </p:txBody>
      </p:sp>
    </p:spTree>
    <p:extLst>
      <p:ext uri="{BB962C8B-B14F-4D97-AF65-F5344CB8AC3E}">
        <p14:creationId xmlns:p14="http://schemas.microsoft.com/office/powerpoint/2010/main" val="37954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FACE-7D44-D7B7-E00B-EC281093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5644B-9118-0752-D9D3-B1C25C60F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938279"/>
            <a:ext cx="8761413" cy="706964"/>
          </a:xfrm>
        </p:spPr>
        <p:txBody>
          <a:bodyPr/>
          <a:lstStyle/>
          <a:p>
            <a:r>
              <a:rPr lang="en-US" sz="4000" b="1" dirty="0"/>
              <a:t>Common Design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EF44C-B013-8936-CDE5-2F9C26C64948}"/>
              </a:ext>
            </a:extLst>
          </p:cNvPr>
          <p:cNvSpPr txBox="1"/>
          <p:nvPr/>
        </p:nvSpPr>
        <p:spPr>
          <a:xfrm>
            <a:off x="588069" y="2442411"/>
            <a:ext cx="960267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Singleton</a:t>
            </a:r>
            <a:endParaRPr lang="en-US" sz="2000" dirty="0"/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-patterns useful when you want to restrict the instantiation of an object of a certain class to only one instance. The name "singleton pattern" comes from the concept of singleton in Mathematics. Singleton pattern ensures that there will be only one instance, having a global access to it throughout the application. </a:t>
            </a:r>
          </a:p>
          <a:p>
            <a:r>
              <a:rPr lang="en-US" sz="2000" b="1" dirty="0"/>
              <a:t>2. Factory</a:t>
            </a:r>
            <a:endParaRPr lang="en-US" sz="2000" dirty="0"/>
          </a:p>
          <a:p>
            <a:r>
              <a:rPr lang="en-US" dirty="0"/>
              <a:t>-one of the most commonly used design patterns. In this pattern, you </a:t>
            </a:r>
            <a:r>
              <a:rPr lang="en-US" dirty="0" err="1"/>
              <a:t>dont</a:t>
            </a:r>
            <a:r>
              <a:rPr lang="en-US" dirty="0"/>
              <a:t> declare the object of the desired class directly, but another class is provided whose static method creates the required object.</a:t>
            </a:r>
            <a:endParaRPr lang="en-US" sz="1600" dirty="0"/>
          </a:p>
          <a:p>
            <a:r>
              <a:rPr lang="en-US" sz="2000" b="1" dirty="0"/>
              <a:t>3. Strategy</a:t>
            </a:r>
            <a:endParaRPr lang="en-US" sz="2000" dirty="0"/>
          </a:p>
          <a:p>
            <a:r>
              <a:rPr lang="en-US" dirty="0"/>
              <a:t>-recommends an approach where you encapsulate specific families of algorithms allowing the client class responsible for instantiating a particular algorithm. The class that implements the pattern has no knowledge of the actual implementation.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33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B7CE0-5B69-0E74-D1E6-198DDF37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BAF5A-6B14-5750-8816-1386F63DCD7D}"/>
              </a:ext>
            </a:extLst>
          </p:cNvPr>
          <p:cNvSpPr txBox="1">
            <a:spLocks/>
          </p:cNvSpPr>
          <p:nvPr/>
        </p:nvSpPr>
        <p:spPr>
          <a:xfrm>
            <a:off x="601500" y="16755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Implementing Patterns in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7F3F7-0EFE-AAAC-1E54-979BCF193A23}"/>
              </a:ext>
            </a:extLst>
          </p:cNvPr>
          <p:cNvSpPr txBox="1"/>
          <p:nvPr/>
        </p:nvSpPr>
        <p:spPr>
          <a:xfrm>
            <a:off x="601501" y="1797385"/>
            <a:ext cx="2081541" cy="48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1. Singleton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BBE78-532F-E046-C993-5013B72AC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2343"/>
          <a:stretch>
            <a:fillRect/>
          </a:stretch>
        </p:blipFill>
        <p:spPr>
          <a:xfrm>
            <a:off x="3333839" y="1087523"/>
            <a:ext cx="7554740" cy="534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61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93616-6453-7CA7-7D4E-51D72417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373B4-5E2F-AEB1-1047-537E53A2D410}"/>
              </a:ext>
            </a:extLst>
          </p:cNvPr>
          <p:cNvSpPr txBox="1">
            <a:spLocks/>
          </p:cNvSpPr>
          <p:nvPr/>
        </p:nvSpPr>
        <p:spPr>
          <a:xfrm>
            <a:off x="601500" y="16755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Implementing Patterns in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BAA26-87F5-2639-2CD9-6202667FC17C}"/>
              </a:ext>
            </a:extLst>
          </p:cNvPr>
          <p:cNvSpPr txBox="1"/>
          <p:nvPr/>
        </p:nvSpPr>
        <p:spPr>
          <a:xfrm>
            <a:off x="601501" y="1797385"/>
            <a:ext cx="2081541" cy="48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Factory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51A94-A5C0-0D26-7553-9BD5B652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67" y="1083339"/>
            <a:ext cx="7384167" cy="51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1CEC6-566C-CBB3-7F48-75D0DA824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8A0F8-E806-612D-9052-96C1E05F68F7}"/>
              </a:ext>
            </a:extLst>
          </p:cNvPr>
          <p:cNvSpPr txBox="1">
            <a:spLocks/>
          </p:cNvSpPr>
          <p:nvPr/>
        </p:nvSpPr>
        <p:spPr>
          <a:xfrm>
            <a:off x="601500" y="167552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Implementing Patterns in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CA17D-9E62-FF31-281C-80B085052AB6}"/>
              </a:ext>
            </a:extLst>
          </p:cNvPr>
          <p:cNvSpPr txBox="1"/>
          <p:nvPr/>
        </p:nvSpPr>
        <p:spPr>
          <a:xfrm>
            <a:off x="601501" y="1797385"/>
            <a:ext cx="2081541" cy="48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Strategy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2E2D8-5771-CD83-D1B9-335463A2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94" y="1003297"/>
            <a:ext cx="6597263" cy="55782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019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4D863B-F8FE-CAEF-DA84-24544FB13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2650E0-81BF-28F1-A1A3-13E0222B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Implementing Patterns in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9A186-9220-0420-885D-43771C9686D9}"/>
              </a:ext>
            </a:extLst>
          </p:cNvPr>
          <p:cNvSpPr txBox="1"/>
          <p:nvPr/>
        </p:nvSpPr>
        <p:spPr>
          <a:xfrm>
            <a:off x="1154953" y="2579437"/>
            <a:ext cx="10708184" cy="129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b="1" dirty="0"/>
              <a:t>MVC</a:t>
            </a:r>
            <a:r>
              <a:rPr lang="en-US" dirty="0"/>
              <a:t> Design Pattern which stands for Model, View and Controller, is a very popular </a:t>
            </a:r>
            <a:r>
              <a:rPr lang="en-US" dirty="0" err="1"/>
              <a:t>softeware</a:t>
            </a:r>
            <a:r>
              <a:rPr lang="en-US" dirty="0"/>
              <a:t> architecture pattern. Most of the PHP Framework such as Laravel, Symfony etc. implement the MVC architecture.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C2D0969-6EFD-6BE2-1AED-CFDB5142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spcAft>
                <a:spcPts val="600"/>
              </a:spcAft>
            </a:pPr>
            <a:fld id="{9FF96B15-8338-45D5-A943-561235072D66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465E1-0127-5467-29AF-C5504B31D40B}"/>
              </a:ext>
            </a:extLst>
          </p:cNvPr>
          <p:cNvSpPr txBox="1"/>
          <p:nvPr/>
        </p:nvSpPr>
        <p:spPr>
          <a:xfrm>
            <a:off x="2036344" y="3712611"/>
            <a:ext cx="81303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Model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−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Refers to the data structure. In this case, the database.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Refers to the user interface. The HTML and CSS.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Controller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"middleman" doing the processing. Accepts input from the view, and works with the model.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0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D5B672A-2023-091D-818A-32251834C179}"/>
              </a:ext>
            </a:extLst>
          </p:cNvPr>
          <p:cNvSpPr txBox="1">
            <a:spLocks/>
          </p:cNvSpPr>
          <p:nvPr/>
        </p:nvSpPr>
        <p:spPr>
          <a:xfrm>
            <a:off x="3752374" y="2478321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chemeClr val="tx1"/>
                </a:solidFill>
                <a:latin typeface="+mn-lt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3CFF3-AAEE-E56E-486D-8E4D3E1214F0}"/>
              </a:ext>
            </a:extLst>
          </p:cNvPr>
          <p:cNvSpPr txBox="1"/>
          <p:nvPr/>
        </p:nvSpPr>
        <p:spPr>
          <a:xfrm>
            <a:off x="372979" y="6342329"/>
            <a:ext cx="8650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https://www.tutorialspoint.com/php/php_design_patterns.htm</a:t>
            </a:r>
          </a:p>
        </p:txBody>
      </p:sp>
    </p:spTree>
    <p:extLst>
      <p:ext uri="{BB962C8B-B14F-4D97-AF65-F5344CB8AC3E}">
        <p14:creationId xmlns:p14="http://schemas.microsoft.com/office/powerpoint/2010/main" val="105248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150</TotalTime>
  <Words>668</Words>
  <Application>Microsoft Office PowerPoint</Application>
  <PresentationFormat>Widescreen</PresentationFormat>
  <Paragraphs>64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inherit</vt:lpstr>
      <vt:lpstr>Verdana</vt:lpstr>
      <vt:lpstr>Wingdings 3</vt:lpstr>
      <vt:lpstr>Ion Boardroom</vt:lpstr>
      <vt:lpstr>Design Patterns Overview</vt:lpstr>
      <vt:lpstr>Learning Objectives </vt:lpstr>
      <vt:lpstr>Introduction to Design Patterns</vt:lpstr>
      <vt:lpstr>Common Design Patterns</vt:lpstr>
      <vt:lpstr>PowerPoint Presentation</vt:lpstr>
      <vt:lpstr>PowerPoint Presentation</vt:lpstr>
      <vt:lpstr>PowerPoint Presentation</vt:lpstr>
      <vt:lpstr>Implementing Patterns in PHP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5</cp:revision>
  <dcterms:created xsi:type="dcterms:W3CDTF">2025-07-15T12:53:40Z</dcterms:created>
  <dcterms:modified xsi:type="dcterms:W3CDTF">2025-07-21T09:05:52Z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