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9" r:id="rId7"/>
    <p:sldId id="272" r:id="rId8"/>
    <p:sldId id="283" r:id="rId9"/>
    <p:sldId id="261" r:id="rId10"/>
    <p:sldId id="262" r:id="rId11"/>
    <p:sldId id="284" r:id="rId12"/>
    <p:sldId id="273" r:id="rId13"/>
    <p:sldId id="285" r:id="rId14"/>
    <p:sldId id="274" r:id="rId15"/>
    <p:sldId id="275" r:id="rId16"/>
    <p:sldId id="276" r:id="rId17"/>
    <p:sldId id="277" r:id="rId18"/>
    <p:sldId id="278" r:id="rId19"/>
    <p:sldId id="279" r:id="rId20"/>
    <p:sldId id="286" r:id="rId21"/>
    <p:sldId id="280" r:id="rId22"/>
    <p:sldId id="281" r:id="rId23"/>
    <p:sldId id="28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218" autoAdjust="0"/>
  </p:normalViewPr>
  <p:slideViewPr>
    <p:cSldViewPr>
      <p:cViewPr varScale="1">
        <p:scale>
          <a:sx n="77" d="100"/>
          <a:sy n="77" d="100"/>
        </p:scale>
        <p:origin x="19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F493-9F38-75B6-AF2A-2F28D983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B088C-248D-44CD-0915-817D84E30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6C3BD-F1A0-32FE-5CA9-2A822CBB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83C2E-1313-4360-0887-F993300A8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2535-43C3-2F2E-4571-0B2DAD7A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426AE-7DEA-3610-BA1B-551EF2AE4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30A6B-EEF5-B1A2-38D3-EFF65B546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0EBA3-7B79-5CCA-0DBB-F8A61A5EB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03A3-573E-F5D4-2F25-50FCCB1F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80681-E0F3-20B4-5D08-3BD93DA87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EC018-5A7D-0B45-B4CC-4C3CE0A29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-f is used </a:t>
            </a:r>
            <a:r>
              <a:rPr lang="en-US" b="1" dirty="0"/>
              <a:t>to check if a file exists and is a regular file</a:t>
            </a:r>
            <a:r>
              <a:rPr lang="en-US" dirty="0"/>
              <a:t> (not a directory or special file).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DC52-2004-D5E2-1479-30041467B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6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E0B5-A806-8692-F0E6-9C346306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F211A-74B6-66C9-B9A2-0BD6AA936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1C3D6-F66D-B263-1750-EBE0A0A41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1971-5B24-F660-3D51-41F393F62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E92C8-B03A-D10C-E648-9BFC32A7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FBCBD-C32E-DE82-F5B2-3F90C6C34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3A956-F7DC-8D21-70F0-5784C1AA5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4624-BF95-15E7-CADA-E0E7C2CB5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86FE5-937A-371B-2247-10785D28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59453-D92F-6F2C-CDCA-15101B695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03E9-9201-BBA5-1337-0A0F5474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9F86-F4C3-A19F-4F44-6A4DD1E05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AD0-59E3-BF02-7BF7-DF09E2BFF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13978-2BA8-B338-62EE-182D0B68C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70F7A-1AE7-03A7-5BB7-4212B5D19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AFB-DEB5-A1CF-EFEA-DD846ADE8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81A00-35C0-F1EC-354C-02699BDE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A1137-72E4-4D83-4B30-F01473988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1265F-4264-2DAA-5D70-44A59A8C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access all elements of an array in Bash, use ${array[@]}:</a:t>
            </a:r>
          </a:p>
          <a:p>
            <a:r>
              <a:rPr lang="en-US" dirty="0"/>
              <a:t>bash</a:t>
            </a:r>
          </a:p>
          <a:p>
            <a:pPr rtl="0"/>
            <a:r>
              <a:rPr lang="en-US" dirty="0"/>
              <a:t>fruits=("apple" "banana" "cherry") echo "${fruits[@]}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7928-9C3B-E768-F9B5-5DF994D47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1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4827-C557-1B58-1D7F-FB2BDE25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B5A65-B8CF-D03B-E0C7-20DFBC786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00B88-5F8D-33FE-8D50-D007AC23A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 echo "Good day, $1!"echo prints the message to the terminal. $1 refers to the </a:t>
            </a:r>
            <a:r>
              <a:rPr lang="en-US" b="1" dirty="0"/>
              <a:t>first argument</a:t>
            </a:r>
            <a:r>
              <a:rPr lang="en-US" dirty="0"/>
              <a:t> passed to the function.</a:t>
            </a:r>
          </a:p>
          <a:p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$1 is a </a:t>
            </a:r>
            <a:r>
              <a:rPr lang="en-US" b="1" dirty="0"/>
              <a:t>positional parameter</a:t>
            </a:r>
            <a:r>
              <a:rPr lang="en-US" dirty="0"/>
              <a:t> used to get arguments inside functions.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DB6C-CB48-8CFE-3B7A-37676ACE1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8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D29D4-BB31-33B4-2B18-98565037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852AE-2B6F-7BD8-084D-615B8656F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564B9-C525-3F5F-3C91-9C197394F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="/home/user/documents"</a:t>
            </a:r>
          </a:p>
          <a:p>
            <a:r>
              <a:rPr lang="en-US" dirty="0" err="1"/>
              <a:t>dest</a:t>
            </a:r>
            <a:r>
              <a:rPr lang="en-US" dirty="0"/>
              <a:t>="/home/user/backup_$(date +%F)"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-p "$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r>
              <a:rPr lang="en-US" dirty="0"/>
              <a:t>cp -r "$</a:t>
            </a:r>
            <a:r>
              <a:rPr lang="en-US" dirty="0" err="1"/>
              <a:t>src</a:t>
            </a:r>
            <a:r>
              <a:rPr lang="en-US" dirty="0"/>
              <a:t>"/* "$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echo "Backup completed to 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B40E-654A-06B6-0AF8-8CEF2C48A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0FFC-A3CE-A420-348B-522FACB6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722EA-AB99-98BD-72DC-2067C6D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344-A285-CC57-AEC6-409D03F51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5FEC-F407-E115-DFCA-64DE914B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shell (like Bash) acts as a command interpreter. Instead of typing commands one-by-one, you write them in a file (e.g., script.sh) and execute it to automate tasks like backups, file management, or software installations.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DDB-0DE6-CA17-9939-BB47E6A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EDFF-7772-4DC7-E393-86B5ED04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549F3-E0CC-7EC8-8520-97CC24B0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shebang is always the first line. Comments are ignored by the shell but helpful for documentation. Variables store data, and echo displays </a:t>
            </a:r>
            <a:r>
              <a:rPr lang="en-US" dirty="0" err="1"/>
              <a:t>outp</a:t>
            </a:r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shebang</a:t>
            </a:r>
            <a:r>
              <a:rPr lang="en-US" dirty="0"/>
              <a:t> is the character sequence #! at the very top of a script file, followed by the path to the interpreter that should run the </a:t>
            </a:r>
            <a:r>
              <a:rPr lang="en-US" dirty="0" err="1"/>
              <a:t>script.ut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22CB-C34D-872E-ECD3-304C82F4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115D9-2AB5-BC47-9A43-C8A0EDB9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CC2E2-C232-9D8C-F70D-19DDA3162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F104B-F484-3680-E62F-3C1854B75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440AD-89D6-C2C3-9566-C947E2D63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+x hello.sh</a:t>
            </a:r>
          </a:p>
          <a:p>
            <a:r>
              <a:rPr lang="en-US" dirty="0"/>
              <a:t>./hello.sh</a:t>
            </a:r>
          </a:p>
          <a:p>
            <a:endParaRPr lang="en-US" dirty="0"/>
          </a:p>
          <a:p>
            <a:r>
              <a:rPr lang="en-US" dirty="0"/>
              <a:t>You give the script execute permission using </a:t>
            </a:r>
            <a:r>
              <a:rPr lang="en-US" dirty="0" err="1"/>
              <a:t>chmod</a:t>
            </a:r>
            <a:r>
              <a:rPr lang="en-US" dirty="0"/>
              <a:t> +x. Then run it with ./. This script prints a greeting using a variable.</a:t>
            </a:r>
          </a:p>
          <a:p>
            <a:r>
              <a:rPr lang="en-US" dirty="0"/>
              <a:t> or</a:t>
            </a:r>
          </a:p>
          <a:p>
            <a:endParaRPr lang="en-US" dirty="0"/>
          </a:p>
          <a:p>
            <a:r>
              <a:rPr lang="en-US" dirty="0"/>
              <a:t>bash script.sh</a:t>
            </a:r>
          </a:p>
          <a:p>
            <a:r>
              <a:rPr lang="en-US" dirty="0" err="1"/>
              <a:t>sh</a:t>
            </a:r>
            <a:r>
              <a:rPr lang="en-US" dirty="0"/>
              <a:t> script.sh</a:t>
            </a:r>
          </a:p>
          <a:p>
            <a:r>
              <a:rPr lang="en-US" dirty="0" err="1"/>
              <a:t>zsh</a:t>
            </a:r>
            <a:r>
              <a:rPr lang="en-US" dirty="0"/>
              <a:t> script.sh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A31D-30E9-4BC6-3797-72AD6F29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9DF47-A4B2-633D-BB61-80B9EB29B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A6027-B41E-09FB-2F66-DF4BBD58B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B3FDC-064D-F19E-1BAE-D358A4F03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AD6E1-8A18-F971-77BC-D8D362F4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46C88-BAC2-318A-8E9A-EA2DDCE3D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23F22-B59F-F8A0-42B2-C4FDE39A0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\t </a:t>
            </a:r>
            <a:r>
              <a:rPr lang="en-US" dirty="0" err="1"/>
              <a:t>fpr</a:t>
            </a:r>
            <a:r>
              <a:rPr lang="en-US" dirty="0"/>
              <a:t> tab \n for new line</a:t>
            </a:r>
          </a:p>
          <a:p>
            <a:r>
              <a:rPr lang="en-US" dirty="0"/>
              <a:t>Display literal back lash is need \\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improve a simple read command to ask for </a:t>
            </a:r>
            <a:r>
              <a:rPr lang="en-US" b="1" dirty="0"/>
              <a:t>first name</a:t>
            </a:r>
            <a:r>
              <a:rPr lang="en-US" dirty="0"/>
              <a:t> and </a:t>
            </a:r>
            <a:r>
              <a:rPr lang="en-US" b="1" dirty="0"/>
              <a:t>last name</a:t>
            </a:r>
            <a:r>
              <a:rPr lang="en-US" dirty="0"/>
              <a:t> like this: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/>
              <a:t>#!/bin/bash </a:t>
            </a:r>
          </a:p>
          <a:p>
            <a:pPr rtl="0"/>
            <a:r>
              <a:rPr lang="en-US" dirty="0"/>
              <a:t>read -p "Enter your first name: " </a:t>
            </a:r>
            <a:r>
              <a:rPr lang="en-US" dirty="0" err="1"/>
              <a:t>fname</a:t>
            </a:r>
            <a:endParaRPr lang="en-US" dirty="0"/>
          </a:p>
          <a:p>
            <a:pPr rtl="0"/>
            <a:r>
              <a:rPr lang="en-US" dirty="0"/>
              <a:t> read -p "Enter your last name: " </a:t>
            </a:r>
            <a:r>
              <a:rPr lang="en-US" dirty="0" err="1"/>
              <a:t>lname</a:t>
            </a:r>
            <a:r>
              <a:rPr lang="en-US" dirty="0"/>
              <a:t> </a:t>
            </a:r>
          </a:p>
          <a:p>
            <a:pPr rtl="0"/>
            <a:r>
              <a:rPr lang="en-US" dirty="0"/>
              <a:t>echo "Hello, $</a:t>
            </a:r>
            <a:r>
              <a:rPr lang="en-US" dirty="0" err="1"/>
              <a:t>fname</a:t>
            </a:r>
            <a:r>
              <a:rPr lang="en-US" dirty="0"/>
              <a:t> $</a:t>
            </a:r>
            <a:r>
              <a:rPr lang="en-US" dirty="0" err="1"/>
              <a:t>lname</a:t>
            </a:r>
            <a:r>
              <a:rPr lang="en-US" dirty="0"/>
              <a:t>!"</a:t>
            </a:r>
          </a:p>
          <a:p>
            <a:r>
              <a:rPr lang="en-US" dirty="0"/>
              <a:t>                                             </a:t>
            </a:r>
          </a:p>
          <a:p>
            <a:r>
              <a:rPr lang="en-US" dirty="0"/>
              <a:t>Add –s like</a:t>
            </a:r>
          </a:p>
          <a:p>
            <a:r>
              <a:rPr lang="en-US" dirty="0"/>
              <a:t> read –s –p “Enter your pass”  help to hid the password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4467E-E1DD-29BF-DC13-AAE3A2FB0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8/10/2025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8/10/2025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1962"/>
            <a:ext cx="1711966" cy="549275"/>
          </a:xfrm>
        </p:spPr>
        <p:txBody>
          <a:bodyPr>
            <a:normAutofit/>
          </a:bodyPr>
          <a:lstStyle/>
          <a:p>
            <a:r>
              <a:rPr lang="en-US" sz="1600" dirty="0"/>
              <a:t>Chapter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1A8CF8-D3A2-A771-3EC2-4D9097BB42D1}"/>
              </a:ext>
            </a:extLst>
          </p:cNvPr>
          <p:cNvSpPr txBox="1">
            <a:spLocks/>
          </p:cNvSpPr>
          <p:nvPr/>
        </p:nvSpPr>
        <p:spPr>
          <a:xfrm>
            <a:off x="2864278" y="11430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F384-1D5B-7161-C0A3-298A7D38F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A507E-2926-B4FC-6C30-662581BB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969942" cy="1223963"/>
          </a:xfrm>
        </p:spPr>
        <p:txBody>
          <a:bodyPr/>
          <a:lstStyle/>
          <a:p>
            <a:r>
              <a:rPr lang="en-US" dirty="0"/>
              <a:t>Basic Shell Scripting (Arithmetic and Mathematical Operators)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DB3E3-41C9-20CF-ADB7-74DD6B4CA81B}"/>
              </a:ext>
            </a:extLst>
          </p:cNvPr>
          <p:cNvSpPr txBox="1"/>
          <p:nvPr/>
        </p:nvSpPr>
        <p:spPr>
          <a:xfrm>
            <a:off x="1827212" y="1752600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-bash scripting doesn’t do direct math, so you need $((expression)) to handle calculations.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6D0EF-3493-88A2-7D43-0D9A3C6D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2902804"/>
            <a:ext cx="65486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8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7C84-29E4-4C5D-B2F8-5CDAE39F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AFE344-92E3-DDFA-692E-C3C5997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(Comparison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6736C1-78B9-A547-22B7-20EAE97F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69927"/>
              </p:ext>
            </p:extLst>
          </p:nvPr>
        </p:nvGraphicFramePr>
        <p:xfrm>
          <a:off x="2360612" y="1905000"/>
          <a:ext cx="7162800" cy="420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[ 5 -eq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[ 5 -ne 3 ]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[ 6 -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8840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01656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[ 4 -le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5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5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906C-273B-5556-C0E2-41E67903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1191A-E114-24F1-B0AB-B083CE34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(Logical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CCA9A-F3D8-CF9D-E87A-92EDB354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09143"/>
              </p:ext>
            </p:extLst>
          </p:nvPr>
        </p:nvGraphicFramePr>
        <p:xfrm>
          <a:off x="2360612" y="1905000"/>
          <a:ext cx="7924800" cy="376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AND</a:t>
                      </a:r>
                      <a:r>
                        <a:rPr lang="en-US" dirty="0"/>
                        <a:t> (both must be 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&amp;&amp; [ $</a:t>
                      </a:r>
                      <a:r>
                        <a:rPr lang="en-US" dirty="0" err="1"/>
                        <a:t>filipinocitizen</a:t>
                      </a:r>
                      <a:r>
                        <a:rPr lang="en-US" dirty="0"/>
                        <a:t> = “yes"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atleast</a:t>
                      </a:r>
                      <a:r>
                        <a:rPr lang="en-US" dirty="0"/>
                        <a:t> one is true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|| [ "$permit" = "yes"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</a:t>
                      </a:r>
                      <a:r>
                        <a:rPr lang="en-US" dirty="0"/>
                        <a:t> (negates condition)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! -f file.txt ] → true if file </a:t>
                      </a:r>
                      <a:r>
                        <a:rPr lang="en-US" b="1" dirty="0"/>
                        <a:t>doesn't</a:t>
                      </a:r>
                      <a:r>
                        <a:rPr lang="en-US" dirty="0"/>
                        <a:t> exist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EB485-D703-0D86-F2D2-DEC9E674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25256-A064-2C2D-1610-8AEF920F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(if else Statement)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21CCD-647E-B2A5-DC51-34EAC6A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4543325"/>
            <a:ext cx="5344271" cy="14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B7225-8BD4-44E0-D36A-CEAB8B392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1600200"/>
            <a:ext cx="574437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DE3F6-A971-113E-7A4C-5F33790D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5F7A1-465F-8E93-82BD-9D1B67E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C251E-D7F5-B5BB-4031-F3FAC57EF742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-For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646D-192E-C7ED-5268-92FE2F4F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18" y="1966267"/>
            <a:ext cx="4887238" cy="2180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81A871-1B67-9DAD-F604-0E1E032F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518" y="4538897"/>
            <a:ext cx="519185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C3A6-2534-580F-C4CB-F5C441C7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8EA5D1-AF37-F2BF-6966-E290F0E8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F8C7-4292-8145-E297-C2B4A44C2478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83200-7137-391A-2553-BD8CE922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00591-F6D1-F176-5B71-F50F1696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11AB-227B-2CE5-EE69-00725179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F787D-F552-032F-A20F-AF4FD6DB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624E1-0658-58ED-7C64-BB38C6553565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179EF-EFA1-0A6E-D60B-61F1C873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19804-85FD-D240-C069-8855811C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9F3AF-6EFF-13A0-152A-A7E6DF96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AAC5-B81A-15A4-5F0F-E75E0E6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(Arrays)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A2678-878E-46E0-DD0E-25859044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66" y="2133419"/>
            <a:ext cx="549669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430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EF71-E078-4635-3EEC-D8C529E7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1D0E17-C40A-41BE-0296-DBEA2A53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AA511-7F4E-954F-6D92-2D20745F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2" y="1676400"/>
            <a:ext cx="5029200" cy="2825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598335-71D8-F095-7C75-D1AC3CC5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4876800"/>
            <a:ext cx="479174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190D-1989-2633-44AD-A0F90E11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0DB21-C93E-DC91-A562-46D8B316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533400"/>
            <a:ext cx="3048000" cy="1223963"/>
          </a:xfrm>
        </p:spPr>
        <p:txBody>
          <a:bodyPr>
            <a:normAutofit/>
          </a:bodyPr>
          <a:lstStyle/>
          <a:p>
            <a:r>
              <a:rPr lang="en-US" sz="5400" dirty="0"/>
              <a:t>Hands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B862-13E8-799D-42AD-B25CC4FD5AFE}"/>
              </a:ext>
            </a:extLst>
          </p:cNvPr>
          <p:cNvSpPr txBox="1"/>
          <p:nvPr/>
        </p:nvSpPr>
        <p:spPr>
          <a:xfrm>
            <a:off x="3041193" y="177615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</a:t>
            </a:r>
            <a:r>
              <a:rPr lang="en-US" dirty="0"/>
              <a:t>: Automatically back up a folder.</a:t>
            </a:r>
          </a:p>
        </p:txBody>
      </p:sp>
    </p:spTree>
    <p:extLst>
      <p:ext uri="{BB962C8B-B14F-4D97-AF65-F5344CB8AC3E}">
        <p14:creationId xmlns:p14="http://schemas.microsoft.com/office/powerpoint/2010/main" val="41994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lesson, students will be able to: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fundamentals of shell scripting</a:t>
            </a:r>
          </a:p>
          <a:p>
            <a:r>
              <a:rPr lang="en-US" dirty="0"/>
              <a:t>Describe basic scripting concepts and their applications.</a:t>
            </a:r>
          </a:p>
          <a:p>
            <a:r>
              <a:rPr lang="en-US" dirty="0"/>
              <a:t>Write and execute simple shell scripts effectively.</a:t>
            </a:r>
          </a:p>
          <a:p>
            <a:r>
              <a:rPr lang="en-US" dirty="0"/>
              <a:t>Apply practical scripting techniques in various scenarios,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84-9E68-17B2-C229-64430F5C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1DF-230C-95A0-5E0F-23CEF709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500" y="1415179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What is Shell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-a </a:t>
            </a:r>
            <a:r>
              <a:rPr lang="en-US" b="1" dirty="0"/>
              <a:t>shell script </a:t>
            </a:r>
            <a:r>
              <a:rPr lang="en-US" dirty="0"/>
              <a:t>is a simply a file that contains a list of commands. It’s like a  to-do list for your computer! Instead of typing each command individual, you can write them all in single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66EE9-867E-A37B-B660-61966F99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53" y="1498600"/>
            <a:ext cx="4972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2C1E-ABEF-1A5E-04E3-12E605E8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60-9B11-817F-1423-4D5EF484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6247129" cy="660400"/>
          </a:xfrm>
        </p:spPr>
        <p:txBody>
          <a:bodyPr anchor="b">
            <a:normAutofit/>
          </a:bodyPr>
          <a:lstStyle/>
          <a:p>
            <a:r>
              <a:rPr lang="en-US" dirty="0"/>
              <a:t>Basic Scripting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03DD-3503-A4DC-1A7E-C3E3B2769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210" y="980554"/>
            <a:ext cx="5078677" cy="5572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Shebang (#!/bin/bash): this is the line that start #! (called a shebang). It tells the system to use the bash shell to interpret the script and /bin/bash is the path to bash. So, when the scripts run, it knows exactly which shell to use</a:t>
            </a:r>
          </a:p>
          <a:p>
            <a:r>
              <a:rPr lang="en-US" dirty="0"/>
              <a:t>Comments (#): Add notes in your code.</a:t>
            </a:r>
          </a:p>
          <a:p>
            <a:r>
              <a:rPr lang="en-US" dirty="0"/>
              <a:t>Variables: name="Jerico"</a:t>
            </a:r>
          </a:p>
          <a:p>
            <a:r>
              <a:rPr lang="en-US" dirty="0"/>
              <a:t>Echo: Output something → echo "Hello, $name"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20F6F-C964-DD2B-0F55-9ABDF35F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698528"/>
            <a:ext cx="4972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A1763-8159-0DDE-4815-474CEEDE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A740-7EB1-3BD6-F45D-230931A4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47" y="609600"/>
            <a:ext cx="6247129" cy="6604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The two most common shells are: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DB2E29-E7E6-D92F-7BD9-3511E6B2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1423997"/>
            <a:ext cx="7879080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Bash (Bourne Again Shell)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Default on most Linux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zsh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 Shell)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Popular for its customization, used by default in macOS.</a:t>
            </a:r>
          </a:p>
        </p:txBody>
      </p:sp>
    </p:spTree>
    <p:extLst>
      <p:ext uri="{BB962C8B-B14F-4D97-AF65-F5344CB8AC3E}">
        <p14:creationId xmlns:p14="http://schemas.microsoft.com/office/powerpoint/2010/main" val="1898735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0372F-6685-D987-AF80-473A9FDF3351}"/>
              </a:ext>
            </a:extLst>
          </p:cNvPr>
          <p:cNvSpPr txBox="1"/>
          <p:nvPr/>
        </p:nvSpPr>
        <p:spPr>
          <a:xfrm>
            <a:off x="2741612" y="1905000"/>
            <a:ext cx="610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name="Jerico"</a:t>
            </a:r>
          </a:p>
          <a:p>
            <a:r>
              <a:rPr lang="en-US" dirty="0"/>
              <a:t>echo "Hello, $name! Welcome to scripting."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EDF00-2B79-B056-D656-540BA7F95D35}"/>
              </a:ext>
            </a:extLst>
          </p:cNvPr>
          <p:cNvSpPr txBox="1"/>
          <p:nvPr/>
        </p:nvSpPr>
        <p:spPr>
          <a:xfrm>
            <a:off x="2710797" y="4146487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bash script.sh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9EBE4-B483-C39C-3BDB-C1E032227AEA}"/>
              </a:ext>
            </a:extLst>
          </p:cNvPr>
          <p:cNvSpPr txBox="1"/>
          <p:nvPr/>
        </p:nvSpPr>
        <p:spPr>
          <a:xfrm>
            <a:off x="1218883" y="3411255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run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(Variables)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051EF-B5D7-B6B2-A335-586C120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53" y="2100263"/>
            <a:ext cx="595891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EB1A7-B542-E2DE-98AE-C4F96BF7D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446CD-DDC1-DE46-9E31-371AB62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DE60F-2E5D-8820-9E99-966C6FC5BF65}"/>
              </a:ext>
            </a:extLst>
          </p:cNvPr>
          <p:cNvSpPr txBox="1"/>
          <p:nvPr/>
        </p:nvSpPr>
        <p:spPr>
          <a:xfrm>
            <a:off x="2055812" y="2438400"/>
            <a:ext cx="61064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echo "Home Directory: $HOME"</a:t>
            </a:r>
          </a:p>
          <a:p>
            <a:r>
              <a:rPr lang="en-US" dirty="0"/>
              <a:t>echo "Username: $USER"</a:t>
            </a:r>
          </a:p>
          <a:p>
            <a:r>
              <a:rPr lang="en-US" dirty="0"/>
              <a:t>echo "Current Shell: $SHELL"</a:t>
            </a:r>
          </a:p>
          <a:p>
            <a:r>
              <a:rPr lang="en-US" dirty="0"/>
              <a:t>echo "Present Working Directory: $PWD"</a:t>
            </a:r>
          </a:p>
          <a:p>
            <a:r>
              <a:rPr lang="en-US" dirty="0"/>
              <a:t>echo "Random Number: $RANDOM"</a:t>
            </a:r>
          </a:p>
          <a:p>
            <a:r>
              <a:rPr lang="en-US" dirty="0"/>
              <a:t>echo "Seconds since script started: $SECONDS"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B915B-A8D4-F99B-0D7E-D7921C439BCC}"/>
              </a:ext>
            </a:extLst>
          </p:cNvPr>
          <p:cNvSpPr txBox="1"/>
          <p:nvPr/>
        </p:nvSpPr>
        <p:spPr>
          <a:xfrm>
            <a:off x="1674812" y="1485030"/>
            <a:ext cx="952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-these are variables that stick around for the system or across scripts.</a:t>
            </a:r>
          </a:p>
        </p:txBody>
      </p:sp>
    </p:spTree>
    <p:extLst>
      <p:ext uri="{BB962C8B-B14F-4D97-AF65-F5344CB8AC3E}">
        <p14:creationId xmlns:p14="http://schemas.microsoft.com/office/powerpoint/2010/main" val="291890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CAF11-D0F1-0F21-51B1-3705503C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5ED1C-A38D-DEC1-C766-C9B6A2E7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(Output and Input)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AB44-FB68-8266-614F-D300622A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89" y="1676400"/>
            <a:ext cx="7524045" cy="2786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E23B2-0CA3-2619-BEAA-B1127C1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12" y="4466782"/>
            <a:ext cx="632460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139</TotalTime>
  <Words>1020</Words>
  <Application>Microsoft Office PowerPoint</Application>
  <PresentationFormat>Custom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Chapter 4</vt:lpstr>
      <vt:lpstr>At the end of this lesson, students will be able to:</vt:lpstr>
      <vt:lpstr>What is Shell Script?</vt:lpstr>
      <vt:lpstr>Basic Scripting Concepts</vt:lpstr>
      <vt:lpstr>The two most common shells are:</vt:lpstr>
      <vt:lpstr>Writing Your First Script</vt:lpstr>
      <vt:lpstr>Basic Shell Scripting (Variables)</vt:lpstr>
      <vt:lpstr>Environment Variables</vt:lpstr>
      <vt:lpstr>Basic Shell Scripting (Output and Input)</vt:lpstr>
      <vt:lpstr>Basic Shell Scripting (Arithmetic and Mathematical Operators)</vt:lpstr>
      <vt:lpstr>Basic Shell Scripting (Comparison Operators)</vt:lpstr>
      <vt:lpstr>Basic Shell Scripting (Logical Operators)</vt:lpstr>
      <vt:lpstr>Basic Shell Scripting (if else Statement)</vt:lpstr>
      <vt:lpstr>Basic Shell Scripting (Loops)</vt:lpstr>
      <vt:lpstr>Basic Shell Scripting (Loops)</vt:lpstr>
      <vt:lpstr>Basic Shell Scripting (Loops)</vt:lpstr>
      <vt:lpstr>Basic Shell Scripting (Arrays)</vt:lpstr>
      <vt:lpstr>Basic Shell Scripting (Function)</vt:lpstr>
      <vt:lpstr>Hands 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5</cp:revision>
  <dcterms:created xsi:type="dcterms:W3CDTF">2025-07-18T12:02:10Z</dcterms:created>
  <dcterms:modified xsi:type="dcterms:W3CDTF">2025-08-10T07:46:10Z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