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1" r:id="rId7"/>
    <p:sldId id="291" r:id="rId8"/>
    <p:sldId id="283" r:id="rId9"/>
    <p:sldId id="286" r:id="rId10"/>
    <p:sldId id="287" r:id="rId11"/>
    <p:sldId id="292" r:id="rId12"/>
    <p:sldId id="293" r:id="rId13"/>
    <p:sldId id="294" r:id="rId14"/>
    <p:sldId id="295" r:id="rId15"/>
    <p:sldId id="296" r:id="rId16"/>
    <p:sldId id="284" r:id="rId17"/>
    <p:sldId id="289" r:id="rId18"/>
    <p:sldId id="29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83" autoAdjust="0"/>
  </p:normalViewPr>
  <p:slideViewPr>
    <p:cSldViewPr snapToGrid="0">
      <p:cViewPr varScale="1">
        <p:scale>
          <a:sx n="69" d="100"/>
          <a:sy n="69" d="100"/>
        </p:scale>
        <p:origin x="1234"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dirty="0"/>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0643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70ED2-A91A-8D13-8B0C-9C73F742D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EFC1A-72C1-310B-4690-0FAAE54A0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6DDF0-CDD0-0B9E-0A0B-0DB4ACEF1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D29CA1-227C-112E-B7F1-BEA1D607E132}"/>
              </a:ext>
            </a:extLst>
          </p:cNvPr>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59841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C42-616C-9E0B-EA16-CD9800950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22FFF-9BEE-475A-878B-2C416F149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615AC-EFFD-74FA-EA51-07A6A7C4257B}"/>
              </a:ext>
            </a:extLst>
          </p:cNvPr>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a:extLst>
              <a:ext uri="{FF2B5EF4-FFF2-40B4-BE49-F238E27FC236}">
                <a16:creationId xmlns:a16="http://schemas.microsoft.com/office/drawing/2014/main" id="{B3F4EC5D-D9ED-292D-861A-753FFE05C0A6}"/>
              </a:ext>
            </a:extLst>
          </p:cNvPr>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79864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NTFS (New Technology File System) is the most powerful among the three—used in system drives. FAT32 is highly compatible, found in older devices or USBs but limited in file size. </a:t>
            </a:r>
            <a:r>
              <a:rPr lang="en-US" dirty="0" err="1"/>
              <a:t>exFAT</a:t>
            </a:r>
            <a:r>
              <a:rPr lang="en-US" dirty="0"/>
              <a:t> is like an improved FAT32—commonly used for portable storage devices to move large files between Windows, Linux, and macOS.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EXT4 is the standard for Ubuntu and most Linux distributions. It balances speed, stability, and features. XFS performs well on servers where large file throughput is important. BTRFS is more modern, with features like data integrity checking and easy rollbacks, useful for systems requiring high reliability.</a:t>
            </a:r>
          </a:p>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r>
              <a:rPr lang="en-US" dirty="0"/>
              <a:t>Apple File System (APFS) is optimized for SSDs and modern Apple devices. It’s fast, secure, and supports cloning and snapshots. HFS+ is the older file system from macOS but is now being phased out. Unlike Windows or Linux, macOS is very restrictive—so its file systems are tightly integrated into the system design.</a:t>
            </a:r>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BDEA5-7A8F-5C2C-3EB4-8D2C008A4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1ABFD-0738-3EFE-A56E-0EDFF44DD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1C423-7246-E06C-9F31-449518C472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809416-8A6F-83CC-A685-ECA9E51B34EC}"/>
              </a:ext>
            </a:extLst>
          </p:cNvPr>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19258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9743-C72F-56F0-DC4C-0437988FE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8371F-B7E6-1986-D55F-D07E3287D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5CC69-C4B3-A053-F0B4-A8AFAC09A0F5}"/>
              </a:ext>
            </a:extLst>
          </p:cNvPr>
          <p:cNvSpPr>
            <a:spLocks noGrp="1"/>
          </p:cNvSpPr>
          <p:nvPr>
            <p:ph type="body" idx="1"/>
          </p:nvPr>
        </p:nvSpPr>
        <p:spPr/>
        <p:txBody>
          <a:bodyPr/>
          <a:lstStyle/>
          <a:p>
            <a:r>
              <a:rPr lang="en-US" b="1" dirty="0"/>
              <a:t>1. Quick Format</a:t>
            </a:r>
          </a:p>
          <a:p>
            <a:r>
              <a:rPr lang="en-US" dirty="0"/>
              <a:t>Quick format erases the </a:t>
            </a:r>
            <a:r>
              <a:rPr lang="en-US" b="1" dirty="0"/>
              <a:t>file system structure</a:t>
            </a:r>
            <a:r>
              <a:rPr lang="en-US" dirty="0"/>
              <a:t> (like file tables and directory entries) but does </a:t>
            </a:r>
            <a:r>
              <a:rPr lang="en-US" b="1" dirty="0"/>
              <a:t>not erase actual data</a:t>
            </a:r>
            <a:r>
              <a:rPr lang="en-US" dirty="0"/>
              <a:t> on the disk. It only marks the space as available for new data.</a:t>
            </a:r>
          </a:p>
          <a:p>
            <a:r>
              <a:rPr lang="en-US" dirty="0"/>
              <a:t>Fast and convenient</a:t>
            </a:r>
          </a:p>
          <a:p>
            <a:r>
              <a:rPr lang="en-US" dirty="0"/>
              <a:t>Old data can still be recovered with special tools</a:t>
            </a:r>
          </a:p>
          <a:p>
            <a:r>
              <a:rPr lang="en-US" dirty="0"/>
              <a:t>Used for reusing storage quickly</a:t>
            </a:r>
          </a:p>
          <a:p>
            <a:r>
              <a:rPr lang="en-US" b="1" dirty="0"/>
              <a:t>2. Full Format</a:t>
            </a:r>
          </a:p>
          <a:p>
            <a:r>
              <a:rPr lang="en-US" dirty="0"/>
              <a:t>Full format erases the </a:t>
            </a:r>
            <a:r>
              <a:rPr lang="en-US" b="1" dirty="0"/>
              <a:t>file system structure</a:t>
            </a:r>
            <a:r>
              <a:rPr lang="en-US" dirty="0"/>
              <a:t> </a:t>
            </a:r>
            <a:r>
              <a:rPr lang="en-US" b="1" dirty="0"/>
              <a:t>and scans the disk for bad sectors</a:t>
            </a:r>
            <a:r>
              <a:rPr lang="en-US" dirty="0"/>
              <a:t>. It also </a:t>
            </a:r>
            <a:r>
              <a:rPr lang="en-US" b="1" dirty="0"/>
              <a:t>overwrites data</a:t>
            </a:r>
            <a:r>
              <a:rPr lang="en-US" dirty="0"/>
              <a:t>, making it harder to recover.</a:t>
            </a:r>
          </a:p>
          <a:p>
            <a:r>
              <a:rPr lang="en-US" dirty="0"/>
              <a:t>Takes longer</a:t>
            </a:r>
          </a:p>
          <a:p>
            <a:r>
              <a:rPr lang="en-US" dirty="0"/>
              <a:t>More secure and thorough</a:t>
            </a:r>
          </a:p>
          <a:p>
            <a:r>
              <a:rPr lang="en-US" dirty="0"/>
              <a:t>Checks the disk health</a:t>
            </a:r>
          </a:p>
        </p:txBody>
      </p:sp>
      <p:sp>
        <p:nvSpPr>
          <p:cNvPr id="4" name="Slide Number Placeholder 3">
            <a:extLst>
              <a:ext uri="{FF2B5EF4-FFF2-40B4-BE49-F238E27FC236}">
                <a16:creationId xmlns:a16="http://schemas.microsoft.com/office/drawing/2014/main" id="{0D979914-F146-62B4-984C-F9373D71EB27}"/>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61313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9E05-8CA2-87B2-94ED-B8A71C385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BE87E-44BF-B3D4-D834-544424A6C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D4ED-6BC4-2179-697B-0E09F69512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7A8123-B74C-12A4-C65B-CA4A4BB7B3E0}"/>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35667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2ED5E-5006-21FE-BAA0-D15D1505F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6F703-6C29-4733-E3B6-FDC38ED2C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DB0EB-2007-87AA-E3E3-E1D60093E2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t>
            </a:r>
            <a:endParaRPr lang="en-US" dirty="0"/>
          </a:p>
        </p:txBody>
      </p:sp>
      <p:sp>
        <p:nvSpPr>
          <p:cNvPr id="4" name="Slide Number Placeholder 3">
            <a:extLst>
              <a:ext uri="{FF2B5EF4-FFF2-40B4-BE49-F238E27FC236}">
                <a16:creationId xmlns:a16="http://schemas.microsoft.com/office/drawing/2014/main" id="{2762575D-F5CB-33E1-A322-5D836D510122}"/>
              </a:ext>
            </a:extLst>
          </p:cNvPr>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25481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
        <p:nvSpPr>
          <p:cNvPr id="3" name="Title 1">
            <a:extLst>
              <a:ext uri="{FF2B5EF4-FFF2-40B4-BE49-F238E27FC236}">
                <a16:creationId xmlns:a16="http://schemas.microsoft.com/office/drawing/2014/main" id="{34C4C81C-54B5-74B1-843A-E48BBE0F8750}"/>
              </a:ext>
            </a:extLst>
          </p:cNvPr>
          <p:cNvSpPr txBox="1">
            <a:spLocks/>
          </p:cNvSpPr>
          <p:nvPr/>
        </p:nvSpPr>
        <p:spPr>
          <a:xfrm>
            <a:off x="5657087" y="1325367"/>
            <a:ext cx="1545097" cy="429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1400" dirty="0"/>
              <a:t>Chapter 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F931-FE71-F2BD-5415-74DBA6F0C26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1063A-209F-CA4C-0A87-F9214C2FA57E}"/>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10</a:t>
            </a:fld>
            <a:endParaRPr lang="en-US"/>
          </a:p>
        </p:txBody>
      </p:sp>
      <p:grpSp>
        <p:nvGrpSpPr>
          <p:cNvPr id="6" name="Group 5">
            <a:extLst>
              <a:ext uri="{FF2B5EF4-FFF2-40B4-BE49-F238E27FC236}">
                <a16:creationId xmlns:a16="http://schemas.microsoft.com/office/drawing/2014/main" id="{9C253E82-C17E-EE47-2161-A34B64775EB1}"/>
              </a:ext>
            </a:extLst>
          </p:cNvPr>
          <p:cNvGrpSpPr/>
          <p:nvPr/>
        </p:nvGrpSpPr>
        <p:grpSpPr>
          <a:xfrm>
            <a:off x="103740" y="1486436"/>
            <a:ext cx="9009438" cy="903688"/>
            <a:chOff x="175659" y="1928224"/>
            <a:chExt cx="9009438" cy="903688"/>
          </a:xfrm>
        </p:grpSpPr>
        <p:sp>
          <p:nvSpPr>
            <p:cNvPr id="3" name="Title 3">
              <a:extLst>
                <a:ext uri="{FF2B5EF4-FFF2-40B4-BE49-F238E27FC236}">
                  <a16:creationId xmlns:a16="http://schemas.microsoft.com/office/drawing/2014/main" id="{E1CE6677-E8CC-B1D9-DFF6-1B9A74ABD88B}"/>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Directories</a:t>
              </a:r>
            </a:p>
          </p:txBody>
        </p:sp>
        <p:sp>
          <p:nvSpPr>
            <p:cNvPr id="5" name="Title 3">
              <a:extLst>
                <a:ext uri="{FF2B5EF4-FFF2-40B4-BE49-F238E27FC236}">
                  <a16:creationId xmlns:a16="http://schemas.microsoft.com/office/drawing/2014/main" id="{9D543A8A-3D34-D5AE-5720-4FB6F6A03CBA}"/>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-also known as folder is a space on a storage device used to keep files and other directories organized.</a:t>
              </a:r>
            </a:p>
          </p:txBody>
        </p:sp>
      </p:grpSp>
      <p:grpSp>
        <p:nvGrpSpPr>
          <p:cNvPr id="13" name="Group 12">
            <a:extLst>
              <a:ext uri="{FF2B5EF4-FFF2-40B4-BE49-F238E27FC236}">
                <a16:creationId xmlns:a16="http://schemas.microsoft.com/office/drawing/2014/main" id="{B9B8780E-EE91-FAD9-4161-7A7C0C92313E}"/>
              </a:ext>
            </a:extLst>
          </p:cNvPr>
          <p:cNvGrpSpPr/>
          <p:nvPr/>
        </p:nvGrpSpPr>
        <p:grpSpPr>
          <a:xfrm>
            <a:off x="103740" y="2604606"/>
            <a:ext cx="9009438" cy="903688"/>
            <a:chOff x="175659" y="1928224"/>
            <a:chExt cx="9009438" cy="903688"/>
          </a:xfrm>
        </p:grpSpPr>
        <p:sp>
          <p:nvSpPr>
            <p:cNvPr id="14" name="Title 3">
              <a:extLst>
                <a:ext uri="{FF2B5EF4-FFF2-40B4-BE49-F238E27FC236}">
                  <a16:creationId xmlns:a16="http://schemas.microsoft.com/office/drawing/2014/main" id="{25626058-61CD-8308-A738-E113549F291D}"/>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Files</a:t>
              </a:r>
            </a:p>
          </p:txBody>
        </p:sp>
        <p:sp>
          <p:nvSpPr>
            <p:cNvPr id="15" name="Title 3">
              <a:extLst>
                <a:ext uri="{FF2B5EF4-FFF2-40B4-BE49-F238E27FC236}">
                  <a16:creationId xmlns:a16="http://schemas.microsoft.com/office/drawing/2014/main" id="{7265DFFA-74C0-673D-FCC3-5EC932D0DB4C}"/>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-is a named collection of data stored on a storage device. To read or write to a file, you need to know both its name and path basically, where it’s located.</a:t>
              </a:r>
            </a:p>
            <a:p>
              <a:endParaRPr lang="en-US" sz="1800" b="0" dirty="0"/>
            </a:p>
            <a:p>
              <a:r>
                <a:rPr lang="en-US" sz="1800" b="0" dirty="0"/>
                <a:t>-file contains also metadata , which is extra information about the file itself. This include things like its size, the date it was created or modified, and permissions that control who can view or edit it.</a:t>
              </a:r>
            </a:p>
          </p:txBody>
        </p:sp>
      </p:grpSp>
    </p:spTree>
    <p:extLst>
      <p:ext uri="{BB962C8B-B14F-4D97-AF65-F5344CB8AC3E}">
        <p14:creationId xmlns:p14="http://schemas.microsoft.com/office/powerpoint/2010/main" val="21963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AF43-AFC2-DA96-91B5-ACC4B7DFFB3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5997C-7EEB-3D59-8E6E-A8684AA7ECE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11</a:t>
            </a:fld>
            <a:endParaRPr lang="en-US"/>
          </a:p>
        </p:txBody>
      </p:sp>
      <p:grpSp>
        <p:nvGrpSpPr>
          <p:cNvPr id="6" name="Group 5">
            <a:extLst>
              <a:ext uri="{FF2B5EF4-FFF2-40B4-BE49-F238E27FC236}">
                <a16:creationId xmlns:a16="http://schemas.microsoft.com/office/drawing/2014/main" id="{A0DB4B3E-051B-30F0-9A42-450F6AC3E972}"/>
              </a:ext>
            </a:extLst>
          </p:cNvPr>
          <p:cNvGrpSpPr/>
          <p:nvPr/>
        </p:nvGrpSpPr>
        <p:grpSpPr>
          <a:xfrm>
            <a:off x="13783" y="129221"/>
            <a:ext cx="9009438" cy="903688"/>
            <a:chOff x="175659" y="1928224"/>
            <a:chExt cx="9009438" cy="903688"/>
          </a:xfrm>
        </p:grpSpPr>
        <p:sp>
          <p:nvSpPr>
            <p:cNvPr id="3" name="Title 3">
              <a:extLst>
                <a:ext uri="{FF2B5EF4-FFF2-40B4-BE49-F238E27FC236}">
                  <a16:creationId xmlns:a16="http://schemas.microsoft.com/office/drawing/2014/main" id="{7162A154-64DA-32B7-1E75-6AD41A039ED5}"/>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Path</a:t>
              </a:r>
            </a:p>
          </p:txBody>
        </p:sp>
        <p:sp>
          <p:nvSpPr>
            <p:cNvPr id="5" name="Title 3">
              <a:extLst>
                <a:ext uri="{FF2B5EF4-FFF2-40B4-BE49-F238E27FC236}">
                  <a16:creationId xmlns:a16="http://schemas.microsoft.com/office/drawing/2014/main" id="{C1B33B8B-3E5B-9EB4-6F92-2B892687F1DB}"/>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path tells your computer exactly where to find a file or folder just like an address helps someone to find house.</a:t>
              </a:r>
            </a:p>
          </p:txBody>
        </p:sp>
      </p:grpSp>
      <p:sp>
        <p:nvSpPr>
          <p:cNvPr id="4" name="Title 3">
            <a:extLst>
              <a:ext uri="{FF2B5EF4-FFF2-40B4-BE49-F238E27FC236}">
                <a16:creationId xmlns:a16="http://schemas.microsoft.com/office/drawing/2014/main" id="{6F588435-B735-9DCB-BD3B-79B61E4F4BC1}"/>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2DDE7A57-DE17-290B-8FAD-A6AEFFC5B46B}"/>
              </a:ext>
            </a:extLst>
          </p:cNvPr>
          <p:cNvGrpSpPr/>
          <p:nvPr/>
        </p:nvGrpSpPr>
        <p:grpSpPr>
          <a:xfrm>
            <a:off x="823893" y="2155493"/>
            <a:ext cx="9212203" cy="1098762"/>
            <a:chOff x="1269942" y="3582849"/>
            <a:chExt cx="9212203" cy="1098762"/>
          </a:xfrm>
        </p:grpSpPr>
        <p:sp>
          <p:nvSpPr>
            <p:cNvPr id="7" name="Title 3">
              <a:extLst>
                <a:ext uri="{FF2B5EF4-FFF2-40B4-BE49-F238E27FC236}">
                  <a16:creationId xmlns:a16="http://schemas.microsoft.com/office/drawing/2014/main" id="{76FF365D-C9C8-AE40-5F69-4C029C428B06}"/>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Absolute Path</a:t>
              </a:r>
            </a:p>
            <a:p>
              <a:r>
                <a:rPr lang="en-US" sz="1800" b="0" dirty="0"/>
                <a:t>	</a:t>
              </a:r>
            </a:p>
          </p:txBody>
        </p:sp>
        <p:sp>
          <p:nvSpPr>
            <p:cNvPr id="11" name="TextBox 10">
              <a:extLst>
                <a:ext uri="{FF2B5EF4-FFF2-40B4-BE49-F238E27FC236}">
                  <a16:creationId xmlns:a16="http://schemas.microsoft.com/office/drawing/2014/main" id="{5D9E6F24-6BDD-7038-16D6-8A9780B3E086}"/>
                </a:ext>
              </a:extLst>
            </p:cNvPr>
            <p:cNvSpPr txBox="1"/>
            <p:nvPr/>
          </p:nvSpPr>
          <p:spPr>
            <a:xfrm>
              <a:off x="1630866" y="3850614"/>
              <a:ext cx="8851279" cy="830997"/>
            </a:xfrm>
            <a:prstGeom prst="rect">
              <a:avLst/>
            </a:prstGeom>
            <a:noFill/>
          </p:spPr>
          <p:txBody>
            <a:bodyPr wrap="square">
              <a:spAutoFit/>
            </a:bodyPr>
            <a:lstStyle/>
            <a:p>
              <a:r>
                <a:rPr lang="en-US" sz="1600" b="0" dirty="0">
                  <a:solidFill>
                    <a:schemeClr val="bg1"/>
                  </a:solidFill>
                </a:rPr>
                <a:t>-gives the full address of a file or folder, starting from the very root of the file system. This path is always complete, so it will take you the right location no matter what you currently are in the system.</a:t>
              </a:r>
              <a:endParaRPr lang="en-US" sz="1600" dirty="0">
                <a:solidFill>
                  <a:schemeClr val="bg1"/>
                </a:solidFill>
              </a:endParaRPr>
            </a:p>
          </p:txBody>
        </p:sp>
      </p:grpSp>
      <p:sp>
        <p:nvSpPr>
          <p:cNvPr id="23" name="TextBox 22">
            <a:extLst>
              <a:ext uri="{FF2B5EF4-FFF2-40B4-BE49-F238E27FC236}">
                <a16:creationId xmlns:a16="http://schemas.microsoft.com/office/drawing/2014/main" id="{8F4D6F17-C797-5D86-9B7C-BACD48E350FC}"/>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8CBC9B63-FFE1-B668-2B80-0133972874A3}"/>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 the root is written as / .A full absolute path might look like: </a:t>
            </a:r>
            <a:r>
              <a:rPr lang="en-US" sz="1600" b="1" dirty="0">
                <a:solidFill>
                  <a:schemeClr val="bg1"/>
                </a:solidFill>
              </a:rPr>
              <a:t>/home/user/documents/report.txt</a:t>
            </a:r>
          </a:p>
        </p:txBody>
      </p:sp>
      <p:sp>
        <p:nvSpPr>
          <p:cNvPr id="25" name="TextBox 24">
            <a:extLst>
              <a:ext uri="{FF2B5EF4-FFF2-40B4-BE49-F238E27FC236}">
                <a16:creationId xmlns:a16="http://schemas.microsoft.com/office/drawing/2014/main" id="{D09C92A6-ECCD-E213-9739-B74347FF5DDC}"/>
              </a:ext>
            </a:extLst>
          </p:cNvPr>
          <p:cNvSpPr txBox="1"/>
          <p:nvPr/>
        </p:nvSpPr>
        <p:spPr>
          <a:xfrm>
            <a:off x="1848778" y="4485506"/>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the root starts with the drive letter C:/ , An absolute path would be: </a:t>
            </a:r>
            <a:r>
              <a:rPr lang="en-US" sz="1600" b="1" dirty="0">
                <a:solidFill>
                  <a:schemeClr val="bg1"/>
                </a:solidFill>
              </a:rPr>
              <a:t>C:\Users\User\Documents\report.txt.</a:t>
            </a:r>
          </a:p>
        </p:txBody>
      </p:sp>
    </p:spTree>
    <p:extLst>
      <p:ext uri="{BB962C8B-B14F-4D97-AF65-F5344CB8AC3E}">
        <p14:creationId xmlns:p14="http://schemas.microsoft.com/office/powerpoint/2010/main" val="1389458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D013-9909-EF5F-0B03-8EC6A85F2AE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BE6F1-31D6-1460-F18F-8CF35E42744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8B74572D-0ECA-8BEE-0E5F-23BCDB825B22}"/>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55B163E0-3EC0-4C6C-3863-C4F79438D5F5}"/>
              </a:ext>
            </a:extLst>
          </p:cNvPr>
          <p:cNvGrpSpPr/>
          <p:nvPr/>
        </p:nvGrpSpPr>
        <p:grpSpPr>
          <a:xfrm>
            <a:off x="823893" y="2155493"/>
            <a:ext cx="9212203" cy="852540"/>
            <a:chOff x="1269942" y="3582849"/>
            <a:chExt cx="9212203" cy="852540"/>
          </a:xfrm>
        </p:grpSpPr>
        <p:sp>
          <p:nvSpPr>
            <p:cNvPr id="7" name="Title 3">
              <a:extLst>
                <a:ext uri="{FF2B5EF4-FFF2-40B4-BE49-F238E27FC236}">
                  <a16:creationId xmlns:a16="http://schemas.microsoft.com/office/drawing/2014/main" id="{640901AE-3C99-87B4-6628-69234C6C8312}"/>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Relative Path</a:t>
              </a:r>
            </a:p>
            <a:p>
              <a:r>
                <a:rPr lang="en-US" sz="1800" b="0" dirty="0"/>
                <a:t>	</a:t>
              </a:r>
            </a:p>
          </p:txBody>
        </p:sp>
        <p:sp>
          <p:nvSpPr>
            <p:cNvPr id="11" name="TextBox 10">
              <a:extLst>
                <a:ext uri="{FF2B5EF4-FFF2-40B4-BE49-F238E27FC236}">
                  <a16:creationId xmlns:a16="http://schemas.microsoft.com/office/drawing/2014/main" id="{6D30DA5B-B847-A8D3-4F47-165A6BA6DD6F}"/>
                </a:ext>
              </a:extLst>
            </p:cNvPr>
            <p:cNvSpPr txBox="1"/>
            <p:nvPr/>
          </p:nvSpPr>
          <p:spPr>
            <a:xfrm>
              <a:off x="1630866" y="3850614"/>
              <a:ext cx="8851279" cy="584775"/>
            </a:xfrm>
            <a:prstGeom prst="rect">
              <a:avLst/>
            </a:prstGeom>
            <a:noFill/>
          </p:spPr>
          <p:txBody>
            <a:bodyPr wrap="square">
              <a:spAutoFit/>
            </a:bodyPr>
            <a:lstStyle/>
            <a:p>
              <a:r>
                <a:rPr lang="en-US" sz="1600" b="0" dirty="0">
                  <a:solidFill>
                    <a:schemeClr val="bg1"/>
                  </a:solidFill>
                </a:rPr>
                <a:t>-gives the directions based on your current location in the filesystem, It doesn</a:t>
              </a:r>
              <a:r>
                <a:rPr lang="en-US" sz="1600" dirty="0">
                  <a:solidFill>
                    <a:schemeClr val="bg1"/>
                  </a:solidFill>
                </a:rPr>
                <a:t>’t start from root, so it’s shorter and more flexible.</a:t>
              </a:r>
            </a:p>
          </p:txBody>
        </p:sp>
      </p:grpSp>
      <p:sp>
        <p:nvSpPr>
          <p:cNvPr id="23" name="TextBox 22">
            <a:extLst>
              <a:ext uri="{FF2B5EF4-FFF2-40B4-BE49-F238E27FC236}">
                <a16:creationId xmlns:a16="http://schemas.microsoft.com/office/drawing/2014/main" id="{F34F9BE9-CD25-B53D-90DC-D5A796C58FAE}"/>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A829A407-FAD8-1A41-2CC3-E9BA372381A8}"/>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Linux/Unix systems, if your already in /home/user and you want to reach the report.txt file inside the documents folder, you would just types: </a:t>
            </a:r>
            <a:r>
              <a:rPr lang="en-US" sz="1600" b="1" dirty="0">
                <a:solidFill>
                  <a:schemeClr val="bg1"/>
                </a:solidFill>
              </a:rPr>
              <a:t>documents/reports.txt.</a:t>
            </a:r>
          </a:p>
        </p:txBody>
      </p:sp>
      <p:sp>
        <p:nvSpPr>
          <p:cNvPr id="25" name="TextBox 24">
            <a:extLst>
              <a:ext uri="{FF2B5EF4-FFF2-40B4-BE49-F238E27FC236}">
                <a16:creationId xmlns:a16="http://schemas.microsoft.com/office/drawing/2014/main" id="{2EC2C35B-2459-9E91-D12E-5FFB69A5FF37}"/>
              </a:ext>
            </a:extLst>
          </p:cNvPr>
          <p:cNvSpPr txBox="1"/>
          <p:nvPr/>
        </p:nvSpPr>
        <p:spPr>
          <a:xfrm>
            <a:off x="1848778" y="4485506"/>
            <a:ext cx="9090568" cy="338554"/>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systems, if you’re already in C:\Users\User, you would type: </a:t>
            </a:r>
            <a:r>
              <a:rPr lang="en-US" sz="1600" b="1" dirty="0">
                <a:solidFill>
                  <a:schemeClr val="bg1"/>
                </a:solidFill>
              </a:rPr>
              <a:t>Documents\Report.txt.</a:t>
            </a:r>
          </a:p>
        </p:txBody>
      </p:sp>
    </p:spTree>
    <p:extLst>
      <p:ext uri="{BB962C8B-B14F-4D97-AF65-F5344CB8AC3E}">
        <p14:creationId xmlns:p14="http://schemas.microsoft.com/office/powerpoint/2010/main" val="2345071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13</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idx="1"/>
          </p:nvPr>
        </p:nvSpPr>
        <p:spPr>
          <a:xfrm>
            <a:off x="443365" y="1825625"/>
            <a:ext cx="11215235" cy="4351338"/>
          </a:xfrm>
        </p:spPr>
        <p:txBody>
          <a:bodyPr>
            <a:normAutofit/>
          </a:bodyPr>
          <a:lstStyle/>
          <a:p>
            <a:pPr marL="0" indent="0">
              <a:buNone/>
            </a:pPr>
            <a:r>
              <a:rPr lang="en-US" dirty="0"/>
              <a:t>A file system is a method and structure an OS uses to:</a:t>
            </a:r>
          </a:p>
          <a:p>
            <a:pPr marL="457200" lvl="1" indent="0">
              <a:buNone/>
            </a:pPr>
            <a:endParaRPr lang="en-US" sz="2800" dirty="0"/>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4BD8-F8A6-80B5-8D0F-179F5DEAE1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5CD922-6AE9-A97A-89C6-B7E4C8798A16}"/>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CE09FB96-A8E7-603D-D59E-78CDBD4479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8" name="Text Placeholder 7">
            <a:extLst>
              <a:ext uri="{FF2B5EF4-FFF2-40B4-BE49-F238E27FC236}">
                <a16:creationId xmlns:a16="http://schemas.microsoft.com/office/drawing/2014/main" id="{3A8CDEB3-0B51-0350-19B8-22BFA258C908}"/>
              </a:ext>
            </a:extLst>
          </p:cNvPr>
          <p:cNvSpPr>
            <a:spLocks noGrp="1"/>
          </p:cNvSpPr>
          <p:nvPr>
            <p:ph idx="1"/>
          </p:nvPr>
        </p:nvSpPr>
        <p:spPr>
          <a:xfrm>
            <a:off x="443365" y="1825625"/>
            <a:ext cx="11215235" cy="4351338"/>
          </a:xfrm>
        </p:spPr>
        <p:txBody>
          <a:bodyPr>
            <a:normAutofit/>
          </a:bodyPr>
          <a:lstStyle/>
          <a:p>
            <a:pPr marL="0" indent="0">
              <a:buNone/>
            </a:pPr>
            <a:r>
              <a:rPr lang="en-US" b="1" dirty="0"/>
              <a:t>A file system</a:t>
            </a:r>
            <a:r>
              <a:rPr lang="en-US" dirty="0"/>
              <a:t> organizes, stores, and provides access to data. It manages how data is stored on the disk and keeps an index of where each piece of data is located.</a:t>
            </a:r>
          </a:p>
          <a:p>
            <a:pPr marL="0" indent="0">
              <a:buNone/>
            </a:pPr>
            <a:r>
              <a:rPr lang="en-US" sz="2800" dirty="0"/>
              <a:t>Example Usage</a:t>
            </a:r>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171090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7</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981E6-B5AF-842F-ECE7-1A0AFEEC57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3F2AA7-A394-120C-033E-8DF178B6076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Different Concepts in a File System</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3327DB0-5751-DFA0-9804-3D030E898AD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pSp>
        <p:nvGrpSpPr>
          <p:cNvPr id="6" name="Group 5">
            <a:extLst>
              <a:ext uri="{FF2B5EF4-FFF2-40B4-BE49-F238E27FC236}">
                <a16:creationId xmlns:a16="http://schemas.microsoft.com/office/drawing/2014/main" id="{3DF5AD2C-875E-7BAC-06D3-A0523B91B89B}"/>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0FD59179-A5CE-20A3-E269-0907D353394E}"/>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Partitions</a:t>
              </a:r>
            </a:p>
          </p:txBody>
        </p:sp>
        <p:sp>
          <p:nvSpPr>
            <p:cNvPr id="5" name="Title 3">
              <a:extLst>
                <a:ext uri="{FF2B5EF4-FFF2-40B4-BE49-F238E27FC236}">
                  <a16:creationId xmlns:a16="http://schemas.microsoft.com/office/drawing/2014/main" id="{D7EF7E80-D669-B250-989E-7A546E8CBD9F}"/>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fontScale="850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partition is a  section of a storage device that the operating system treats as a separate space. You can think like dividing a bookshelf into separate sections, each with its own purpose.</a:t>
              </a:r>
            </a:p>
          </p:txBody>
        </p:sp>
      </p:grpSp>
      <p:grpSp>
        <p:nvGrpSpPr>
          <p:cNvPr id="7" name="Group 6">
            <a:extLst>
              <a:ext uri="{FF2B5EF4-FFF2-40B4-BE49-F238E27FC236}">
                <a16:creationId xmlns:a16="http://schemas.microsoft.com/office/drawing/2014/main" id="{0F461CCB-F132-D800-2F89-A27BA68B6174}"/>
              </a:ext>
            </a:extLst>
          </p:cNvPr>
          <p:cNvGrpSpPr/>
          <p:nvPr/>
        </p:nvGrpSpPr>
        <p:grpSpPr>
          <a:xfrm>
            <a:off x="175659" y="3122401"/>
            <a:ext cx="9009438" cy="903688"/>
            <a:chOff x="175659" y="1928224"/>
            <a:chExt cx="9009438" cy="903688"/>
          </a:xfrm>
        </p:grpSpPr>
        <p:sp>
          <p:nvSpPr>
            <p:cNvPr id="8" name="Title 3">
              <a:extLst>
                <a:ext uri="{FF2B5EF4-FFF2-40B4-BE49-F238E27FC236}">
                  <a16:creationId xmlns:a16="http://schemas.microsoft.com/office/drawing/2014/main" id="{881884D4-99CD-2654-81D1-60AA7C54344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Formatting</a:t>
              </a:r>
            </a:p>
          </p:txBody>
        </p:sp>
        <p:sp>
          <p:nvSpPr>
            <p:cNvPr id="9" name="Title 3">
              <a:extLst>
                <a:ext uri="{FF2B5EF4-FFF2-40B4-BE49-F238E27FC236}">
                  <a16:creationId xmlns:a16="http://schemas.microsoft.com/office/drawing/2014/main" id="{5C2152A5-30B7-4F1D-1665-C20FD2640AD3}"/>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500" b="0" dirty="0"/>
                <a:t>-refers to the process of preparing a storage device (like a hard drive, SSD, or USB) so it can store data properly using a specific file system (e.g., NTFS, FAT32, ext4). Formatting usually happens in two steps: low-level formatting and high-level formatting.</a:t>
              </a:r>
            </a:p>
          </p:txBody>
        </p:sp>
      </p:grpSp>
      <p:sp>
        <p:nvSpPr>
          <p:cNvPr id="10" name="Title 3">
            <a:extLst>
              <a:ext uri="{FF2B5EF4-FFF2-40B4-BE49-F238E27FC236}">
                <a16:creationId xmlns:a16="http://schemas.microsoft.com/office/drawing/2014/main" id="{B0C0418B-3394-05A5-9694-0DB0C02BFAE4}"/>
              </a:ext>
            </a:extLst>
          </p:cNvPr>
          <p:cNvSpPr txBox="1">
            <a:spLocks/>
          </p:cNvSpPr>
          <p:nvPr/>
        </p:nvSpPr>
        <p:spPr>
          <a:xfrm>
            <a:off x="1024990" y="4198556"/>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400" dirty="0"/>
              <a:t>Low-Level Formatting </a:t>
            </a:r>
            <a:r>
              <a:rPr lang="en-US" sz="1400" b="0" dirty="0"/>
              <a:t>creates the physical structure of the disk (tracks, sectors, cylinders). It is done by the manufacturer and prepares the disk for data storage at the hardware level.</a:t>
            </a:r>
          </a:p>
          <a:p>
            <a:endParaRPr lang="en-US" sz="1400" b="0" dirty="0"/>
          </a:p>
          <a:p>
            <a:r>
              <a:rPr lang="en-US" sz="1400" dirty="0"/>
              <a:t>High-Level Formatting</a:t>
            </a:r>
            <a:r>
              <a:rPr lang="en-US" sz="1400" b="0" dirty="0"/>
              <a:t> sets up the file system (e.g., NTFS, FAT32) and prepares the disk for use by the user. It organizes how files are stored and accessed but does not change the physical layout of the disk</a:t>
            </a:r>
          </a:p>
          <a:p>
            <a:endParaRPr lang="en-US" sz="1400" b="0" dirty="0"/>
          </a:p>
        </p:txBody>
      </p:sp>
    </p:spTree>
    <p:extLst>
      <p:ext uri="{BB962C8B-B14F-4D97-AF65-F5344CB8AC3E}">
        <p14:creationId xmlns:p14="http://schemas.microsoft.com/office/powerpoint/2010/main" val="399404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F8DD-E3A2-6158-1FB7-5FFC578C4E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2F911A-1B51-5CAF-0A68-ABB30AE70330}"/>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Two Common types of high-level formatting.</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AE1ADBB-359C-5B9D-5226-297AEBD0090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9</a:t>
            </a:fld>
            <a:endParaRPr lang="en-US"/>
          </a:p>
        </p:txBody>
      </p:sp>
      <p:grpSp>
        <p:nvGrpSpPr>
          <p:cNvPr id="6" name="Group 5">
            <a:extLst>
              <a:ext uri="{FF2B5EF4-FFF2-40B4-BE49-F238E27FC236}">
                <a16:creationId xmlns:a16="http://schemas.microsoft.com/office/drawing/2014/main" id="{67B14C60-ADC5-54B6-854A-A884C23CDD3E}"/>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4CB8A552-D348-4177-3C7E-A424AA469DEC}"/>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Quick Format</a:t>
              </a:r>
            </a:p>
          </p:txBody>
        </p:sp>
        <p:sp>
          <p:nvSpPr>
            <p:cNvPr id="5" name="Title 3">
              <a:extLst>
                <a:ext uri="{FF2B5EF4-FFF2-40B4-BE49-F238E27FC236}">
                  <a16:creationId xmlns:a16="http://schemas.microsoft.com/office/drawing/2014/main" id="{5A509BEC-2CC1-A4B9-482A-A0BC53019B7D}"/>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-removes the file system and marks the space as available for new data, but it doesn’t erase the actual files. It skips the bad sector scan, which make it much faster.</a:t>
              </a:r>
            </a:p>
          </p:txBody>
        </p:sp>
      </p:grpSp>
      <p:grpSp>
        <p:nvGrpSpPr>
          <p:cNvPr id="7" name="Group 6">
            <a:extLst>
              <a:ext uri="{FF2B5EF4-FFF2-40B4-BE49-F238E27FC236}">
                <a16:creationId xmlns:a16="http://schemas.microsoft.com/office/drawing/2014/main" id="{99566015-909E-33F9-5C20-FEBBE86290F4}"/>
              </a:ext>
            </a:extLst>
          </p:cNvPr>
          <p:cNvGrpSpPr/>
          <p:nvPr/>
        </p:nvGrpSpPr>
        <p:grpSpPr>
          <a:xfrm>
            <a:off x="175659" y="3942402"/>
            <a:ext cx="9009438" cy="903688"/>
            <a:chOff x="175659" y="1928224"/>
            <a:chExt cx="9009438" cy="903688"/>
          </a:xfrm>
        </p:grpSpPr>
        <p:sp>
          <p:nvSpPr>
            <p:cNvPr id="8" name="Title 3">
              <a:extLst>
                <a:ext uri="{FF2B5EF4-FFF2-40B4-BE49-F238E27FC236}">
                  <a16:creationId xmlns:a16="http://schemas.microsoft.com/office/drawing/2014/main" id="{DE337313-4D88-5E08-3B61-FE48FEA963A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Full Format</a:t>
              </a:r>
            </a:p>
          </p:txBody>
        </p:sp>
        <p:sp>
          <p:nvSpPr>
            <p:cNvPr id="9" name="Title 3">
              <a:extLst>
                <a:ext uri="{FF2B5EF4-FFF2-40B4-BE49-F238E27FC236}">
                  <a16:creationId xmlns:a16="http://schemas.microsoft.com/office/drawing/2014/main" id="{72CE6FBF-46C8-B2F2-EAB1-AD0E5518386E}"/>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b="0" dirty="0"/>
                <a:t>-it takes more time because it erases all existing data by writing zeros across the entire drive. It also scans for bad sectors to avoid future issues. This is useful for HDDs but not ideal for SSDs, since SSDs have a limited number of write cycles.</a:t>
              </a:r>
              <a:endParaRPr lang="en-US" sz="1500" b="0" dirty="0"/>
            </a:p>
          </p:txBody>
        </p:sp>
      </p:grpSp>
    </p:spTree>
    <p:extLst>
      <p:ext uri="{BB962C8B-B14F-4D97-AF65-F5344CB8AC3E}">
        <p14:creationId xmlns:p14="http://schemas.microsoft.com/office/powerpoint/2010/main" val="25957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155</TotalTime>
  <Words>1542</Words>
  <Application>Microsoft Office PowerPoint</Application>
  <PresentationFormat>Widescreen</PresentationFormat>
  <Paragraphs>128</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Different File Systems</vt:lpstr>
      <vt:lpstr>Learning Objectives</vt:lpstr>
      <vt:lpstr>What is a File System?</vt:lpstr>
      <vt:lpstr>What is a File System?</vt:lpstr>
      <vt:lpstr>Windows File Systems: NTFS, FAT32, exFAT</vt:lpstr>
      <vt:lpstr>Linux File Systems: EXT4, XFS, BTRFS</vt:lpstr>
      <vt:lpstr>macOS File Systems: APFS, HFS+</vt:lpstr>
      <vt:lpstr>Different Concepts in a File System</vt:lpstr>
      <vt:lpstr>Two Common types of high-level formatting.</vt:lpstr>
      <vt:lpstr>PowerPoint Presentation</vt:lpstr>
      <vt:lpstr>PowerPoint Presentation</vt:lpstr>
      <vt:lpstr>PowerPoint Presentation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Laptop-K1</cp:lastModifiedBy>
  <cp:revision>5</cp:revision>
  <dcterms:created xsi:type="dcterms:W3CDTF">2025-07-18T03:55:06Z</dcterms:created>
  <dcterms:modified xsi:type="dcterms:W3CDTF">2025-08-08T01:24:13Z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