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1" r:id="rId7"/>
    <p:sldId id="40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256" r:id="rId19"/>
    <p:sldId id="422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707-CE39-670D-A9E8-25280661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C9B7-5F0A-2610-4AAA-27F9FB751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D4D9-E5F0-C494-0E98-5D5D981E7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Data like $name and $age is declared globally.</a:t>
            </a:r>
          </a:p>
          <a:p>
            <a:r>
              <a:rPr lang="en-US" dirty="0"/>
              <a:t>Function greet() is separate from the data.</a:t>
            </a:r>
          </a:p>
          <a:p>
            <a:r>
              <a:rPr lang="en-US" dirty="0"/>
              <a:t>This approach is </a:t>
            </a:r>
            <a:r>
              <a:rPr lang="en-US" b="1" dirty="0"/>
              <a:t>simple but harder to manage</a:t>
            </a:r>
            <a:r>
              <a:rPr lang="en-US" dirty="0"/>
              <a:t> when the program gets bigger.</a:t>
            </a:r>
          </a:p>
          <a:p>
            <a:endParaRPr lang="en-US" dirty="0"/>
          </a:p>
          <a:p>
            <a:r>
              <a:rPr lang="en-US" dirty="0"/>
              <a:t>OOP</a:t>
            </a:r>
          </a:p>
          <a:p>
            <a:endParaRPr lang="en-US" dirty="0"/>
          </a:p>
          <a:p>
            <a:r>
              <a:rPr lang="en-US" dirty="0"/>
              <a:t>All student-related data and functions are </a:t>
            </a:r>
            <a:r>
              <a:rPr lang="en-US" b="1" dirty="0"/>
              <a:t>inside the class Student</a:t>
            </a:r>
            <a:r>
              <a:rPr lang="en-US" dirty="0"/>
              <a:t>.</a:t>
            </a:r>
          </a:p>
          <a:p>
            <a:r>
              <a:rPr lang="en-US" dirty="0"/>
              <a:t>__construct() automatically assigns values when the object is created.</a:t>
            </a:r>
          </a:p>
          <a:p>
            <a:r>
              <a:rPr lang="en-US" dirty="0"/>
              <a:t>greet() is a method that belongs to the Student class.</a:t>
            </a:r>
          </a:p>
          <a:p>
            <a:r>
              <a:rPr lang="en-US" dirty="0"/>
              <a:t>$student1 is an </a:t>
            </a:r>
            <a:r>
              <a:rPr lang="en-US" b="1" dirty="0"/>
              <a:t>object</a:t>
            </a:r>
            <a:r>
              <a:rPr lang="en-US" dirty="0"/>
              <a:t> of the class and contains its own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C1A4-CF68-7BCF-80EA-8D601A8D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1D7-2B48-B4D7-91BC-E9D49750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902C-D9B6-9144-AED8-873367E1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9B0CB-FF96-7D33-A919-56824997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FD1A-D73F-2666-C9DB-FFA140FE7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BDA5-B7BD-DA26-9690-3406773D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87C8-610D-A0B7-C970-DE4D4D83E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EC30A-07E5-7CCE-9B77-6FB9E5B0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Encapsulation – </a:t>
            </a:r>
            <a:r>
              <a:rPr lang="en-US" b="1" i="1" dirty="0"/>
              <a:t>Data Protection -</a:t>
            </a:r>
            <a:r>
              <a:rPr lang="en-US" dirty="0"/>
              <a:t>Locking valuables in a box and giving access only through a key.</a:t>
            </a:r>
          </a:p>
          <a:p>
            <a:r>
              <a:rPr lang="en-US" b="1" dirty="0"/>
              <a:t>Abstraction</a:t>
            </a:r>
            <a:r>
              <a:rPr lang="en-US" dirty="0"/>
              <a:t> – </a:t>
            </a:r>
            <a:r>
              <a:rPr lang="en-US" i="1" dirty="0"/>
              <a:t>Hiding Complexity-</a:t>
            </a:r>
            <a:r>
              <a:rPr lang="en-US" dirty="0"/>
              <a:t>Driving a car — you use the steering wheel and pedals, without knowing how the engine works.</a:t>
            </a:r>
            <a:endParaRPr lang="en-US" i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E34B-358F-36AA-C37A-2ABE13EDD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01A-2784-EF23-2577-2C148BA4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A8C5-A045-6187-3175-8FDAF6F49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0AF10-54B8-334D-284E-8FE9FFB0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r>
              <a:rPr lang="en-US" dirty="0"/>
              <a:t> – </a:t>
            </a:r>
            <a:r>
              <a:rPr lang="en-US" i="1" dirty="0"/>
              <a:t>Reusability -</a:t>
            </a:r>
            <a:r>
              <a:rPr lang="en-US" dirty="0"/>
              <a:t>A child inherits traits from their parents but can also have unique characteristics.</a:t>
            </a:r>
            <a:endParaRPr lang="en-US" i="1" dirty="0"/>
          </a:p>
          <a:p>
            <a:r>
              <a:rPr lang="en-US" b="1" dirty="0"/>
              <a:t>Polymorphism</a:t>
            </a:r>
            <a:r>
              <a:rPr lang="en-US" dirty="0"/>
              <a:t> – </a:t>
            </a:r>
            <a:r>
              <a:rPr lang="en-US" i="1" dirty="0"/>
              <a:t>Many Forms</a:t>
            </a:r>
          </a:p>
          <a:p>
            <a:r>
              <a:rPr lang="en-US" dirty="0"/>
              <a:t>The ability for different classes to respond to the same action (method) in their own way.</a:t>
            </a:r>
          </a:p>
          <a:p>
            <a:r>
              <a:rPr lang="en-US" dirty="0"/>
              <a:t>Lets you use the same interface or method name for different behaviors.</a:t>
            </a:r>
          </a:p>
          <a:p>
            <a:r>
              <a:rPr lang="en-US" b="1" dirty="0"/>
              <a:t>Analogy:</a:t>
            </a:r>
            <a:r>
              <a:rPr lang="en-US" dirty="0"/>
              <a:t> The word “run” means different things — a person can run, a program can run, a animals can run — same word, different actions.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38AA-BB3D-A5F2-7A3D-A661F1E68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1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63F-BF75-39C5-EB3C-81BA7C4C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C76B-F1DD-8E9C-D69A-421ED6DA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8A92F-A79D-E601-4BBA-24386067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025F-2269-06BD-205C-7BB807091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853E3-ADA8-7014-9159-0193D23B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B750B-0762-BAC9-06D2-E13E7EB7A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A642E-D8F5-DE3B-EA7C-2FCBF59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06B8-286F-FCAD-1BB3-7AF76D65A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</a:t>
            </a:r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2636-7910-17DA-3B9F-910F7D1D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B4FCE-1455-C8DE-7C39-E5335E896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39245-7AC8-06BA-EB66-606F0087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Example: Person // Class (Blueprint)</a:t>
            </a:r>
          </a:p>
          <a:p>
            <a:r>
              <a:rPr lang="en-US" b="1" dirty="0"/>
              <a:t> Class: Person</a:t>
            </a:r>
          </a:p>
          <a:p>
            <a:r>
              <a:rPr lang="en-US" dirty="0"/>
              <a:t>Think of a </a:t>
            </a:r>
            <a:r>
              <a:rPr lang="en-US" b="1" dirty="0"/>
              <a:t>"Person" class</a:t>
            </a:r>
            <a:r>
              <a:rPr lang="en-US" dirty="0"/>
              <a:t> like a </a:t>
            </a:r>
            <a:r>
              <a:rPr lang="en-US" b="1" dirty="0"/>
              <a:t>template</a:t>
            </a:r>
            <a:r>
              <a:rPr lang="en-US" dirty="0"/>
              <a:t> or </a:t>
            </a:r>
            <a:r>
              <a:rPr lang="en-US" b="1" dirty="0"/>
              <a:t>blueprint</a:t>
            </a:r>
            <a:r>
              <a:rPr lang="en-US" dirty="0"/>
              <a:t> for people.</a:t>
            </a:r>
            <a:br>
              <a:rPr lang="en-US" dirty="0"/>
            </a:br>
            <a:r>
              <a:rPr lang="en-US" dirty="0"/>
              <a:t>It describes what all people have and can do.</a:t>
            </a:r>
          </a:p>
          <a:p>
            <a:r>
              <a:rPr lang="en-US" b="1" dirty="0"/>
              <a:t> What the Person Class Defines:</a:t>
            </a:r>
          </a:p>
          <a:p>
            <a:r>
              <a:rPr lang="en-US" dirty="0"/>
              <a:t> </a:t>
            </a:r>
            <a:r>
              <a:rPr lang="en-US" b="1" dirty="0"/>
              <a:t>Properties (What a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Nationality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 </a:t>
            </a:r>
            <a:r>
              <a:rPr lang="en-US" b="1" dirty="0"/>
              <a:t>Methods (What a person </a:t>
            </a:r>
            <a:r>
              <a:rPr lang="en-US" b="1" i="1" dirty="0"/>
              <a:t>can do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Introduce themselves</a:t>
            </a:r>
          </a:p>
          <a:p>
            <a:r>
              <a:rPr lang="en-US" dirty="0"/>
              <a:t>Talk</a:t>
            </a:r>
          </a:p>
          <a:p>
            <a:r>
              <a:rPr lang="en-US" dirty="0"/>
              <a:t>Celebrate birthday</a:t>
            </a:r>
          </a:p>
          <a:p>
            <a:r>
              <a:rPr lang="en-US" dirty="0"/>
              <a:t>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FFA3-7D6E-CA50-1B39-EA9B081BC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EF0A-1EDA-ECC1-481A-FC5E9D93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CAD36-E9DB-C6FF-314B-A945B0438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774DD-59D8-AD83-C0B6-A002AF0B8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 // Objects (Real Person created from the blueprint)</a:t>
            </a:r>
          </a:p>
          <a:p>
            <a:endParaRPr lang="en-US" b="0" dirty="0"/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9B74-E292-F714-205C-92D4780D0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Access Modifiers (OOP)</a:t>
            </a:r>
            <a:endParaRPr lang="en-US" dirty="0"/>
          </a:p>
          <a:p>
            <a:r>
              <a:rPr lang="en-US" dirty="0"/>
              <a:t>Control the visibility of class attributes and methods.</a:t>
            </a:r>
          </a:p>
          <a:p>
            <a:r>
              <a:rPr lang="en-US" b="1" dirty="0"/>
              <a:t>public</a:t>
            </a:r>
            <a:r>
              <a:rPr lang="en-US" dirty="0"/>
              <a:t> – Accessible from anywhere.</a:t>
            </a:r>
            <a:br>
              <a:rPr lang="en-US" dirty="0"/>
            </a:br>
            <a:r>
              <a:rPr lang="en-US" dirty="0"/>
              <a:t>Example: name, general methods.</a:t>
            </a:r>
          </a:p>
          <a:p>
            <a:r>
              <a:rPr lang="en-US" b="1" dirty="0"/>
              <a:t>private</a:t>
            </a:r>
            <a:r>
              <a:rPr lang="en-US" dirty="0"/>
              <a:t> – Accessible only inside the same class.</a:t>
            </a:r>
            <a:br>
              <a:rPr lang="en-US" dirty="0"/>
            </a:br>
            <a:r>
              <a:rPr lang="en-US" dirty="0"/>
              <a:t>Example: age, password.</a:t>
            </a:r>
          </a:p>
          <a:p>
            <a:r>
              <a:rPr lang="en-US" b="1" dirty="0"/>
              <a:t>protected</a:t>
            </a:r>
            <a:r>
              <a:rPr lang="en-US" dirty="0"/>
              <a:t> – Accessible within the class and its subclasses.</a:t>
            </a:r>
            <a:br>
              <a:rPr lang="en-US" dirty="0"/>
            </a:br>
            <a:r>
              <a:rPr lang="en-US" dirty="0"/>
              <a:t>Example: salary, inherited methods.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$name;</a:t>
            </a:r>
          </a:p>
          <a:p>
            <a:pPr algn="l"/>
            <a:r>
              <a:rPr lang="en-US" dirty="0"/>
              <a:t>// Can be accessed anywhere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 $age;      // Only inside the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protected $salary; // Inside class and subclasses only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EF3C-D52D-1C9A-155E-90A0ECB8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0B36E-E39A-FD88-F1BD-55DA93AF7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3E4D6-1D87-1C23-5F93-995CACE7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94F3-E42A-E319-A807-16747395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5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3EDC-72B8-3C62-2907-5FF79C70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ECF9-3096-6357-2A50-F42FC4B9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97D-5220-7F78-75D7-CCC3D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7DEF-A645-4978-8F38-B85BF88BCB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9210-1EF2-14B3-2E9B-07F6EB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AF7-18E9-9CAF-5AD6-6642253A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FF1-9DA2-40EB-938B-1509D595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Overview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8F5-06F0-420F-6A50-A8B2D4F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000B81-D121-D547-ADD6-7AA1350B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Procedural vs. Object-Oriented Programming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F447FC-A8C1-483D-825A-DE90E476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54777"/>
              </p:ext>
            </p:extLst>
          </p:nvPr>
        </p:nvGraphicFramePr>
        <p:xfrm>
          <a:off x="404446" y="1772725"/>
          <a:ext cx="11383108" cy="1737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1554">
                  <a:extLst>
                    <a:ext uri="{9D8B030D-6E8A-4147-A177-3AD203B41FA5}">
                      <a16:colId xmlns:a16="http://schemas.microsoft.com/office/drawing/2014/main" val="994273993"/>
                    </a:ext>
                  </a:extLst>
                </a:gridCol>
                <a:gridCol w="5691554">
                  <a:extLst>
                    <a:ext uri="{9D8B030D-6E8A-4147-A177-3AD203B41FA5}">
                      <a16:colId xmlns:a16="http://schemas.microsoft.com/office/drawing/2014/main" val="423986456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Procedural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functions and steps in order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 is separate from logic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Harder to reuse and maintain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Object-Oriented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classes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Combines data and actions into reusable code blocks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Easier to update and organize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767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76B8D60-27AC-840B-47B3-CB176C5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" y="3644728"/>
            <a:ext cx="4186439" cy="2629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F76E88-43C0-6B53-FB07-FE0B1900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1283"/>
            <a:ext cx="4501662" cy="3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15AF-132F-8B57-BB39-966964C2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102-1C8D-8237-4967-D54BF997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498" y="994138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The 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10627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A7C5-10A5-6DCD-43BC-2D56AAB8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6D206-E028-9C1C-7FEF-46EC2BDE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3418501"/>
            <a:ext cx="10972800" cy="1188720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D524AB-856A-E39B-3DAF-322306A6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4729549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-Providing simple interfaces to interact with complex systems without exposing how they work inside.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3F39BFF-18AB-65CD-3E5C-464320EDD56C}"/>
              </a:ext>
            </a:extLst>
          </p:cNvPr>
          <p:cNvSpPr txBox="1">
            <a:spLocks/>
          </p:cNvSpPr>
          <p:nvPr/>
        </p:nvSpPr>
        <p:spPr>
          <a:xfrm>
            <a:off x="430237" y="2107453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Encapsulation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F900EF-AA88-B612-13CB-539A04B6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3422320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-Data and functions are kept inside the class, and data is protected from direct access.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4470-0356-7CD4-85A5-1263BDDB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B30B34-AFBD-6593-898E-9F7E5E99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3631607"/>
            <a:ext cx="10972800" cy="118872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E99F-E77D-C9F6-2C05-87FF1BD4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5022934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-Different classes can use the same function name, but each one behaves differently.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8FC9FBF-3D92-B7C6-3AFE-AFFABA3CEF75}"/>
              </a:ext>
            </a:extLst>
          </p:cNvPr>
          <p:cNvSpPr txBox="1">
            <a:spLocks/>
          </p:cNvSpPr>
          <p:nvPr/>
        </p:nvSpPr>
        <p:spPr>
          <a:xfrm>
            <a:off x="359899" y="2240280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Inheritance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2F5DC-2D82-F10B-9B2D-DF2382D9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3715705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-A class can get the properties and behaviors of another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54F8-E5C0-2AC6-0FDB-691196C2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570-EA26-DAE2-1798-9509CCDB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637" y="1310661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Benefits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236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4CA838-67D0-1AFF-2DA7-FA82270E0092}"/>
              </a:ext>
            </a:extLst>
          </p:cNvPr>
          <p:cNvSpPr txBox="1"/>
          <p:nvPr/>
        </p:nvSpPr>
        <p:spPr>
          <a:xfrm>
            <a:off x="422030" y="246416"/>
            <a:ext cx="1158240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1. Reusable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class is created, it can be reused anywhere in your program or in future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make many objects from a single class without rewriting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A User class can be used for login, profile, and account management without rewriting functions.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2. Easier to Maintain and Debug</a:t>
            </a:r>
          </a:p>
          <a:p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OOP keeps code organized into classes, it's easier to find and fix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class handles its own part, so bugs are easier to locate and fix without affecting the whole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If your login system has an error, you only check the Authentication class, not the whole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03F2-AD9D-879D-9D57-BC850499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2837C2-B1B5-00E7-F09A-862FD38E7EC4}"/>
              </a:ext>
            </a:extLst>
          </p:cNvPr>
          <p:cNvSpPr txBox="1"/>
          <p:nvPr/>
        </p:nvSpPr>
        <p:spPr>
          <a:xfrm>
            <a:off x="304799" y="281586"/>
            <a:ext cx="115824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3. Scalable and Extendable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OOP makes it easy to add new features without changing existing code too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extend classes or add new ones as the system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Start with a User class, and later add Admin or Customer classes using inheritance.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4. Easier to Maintain and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Classes help group related data and actions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becomes more readable, especially in big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can understand the system faster because it's well-structured.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73523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what Object-Oriented Programming (OOP)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Differentiate procedural and object-oriented approaches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4 main principles of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the benefits and purpose of OOP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766A-F707-27E6-6690-6960EB3E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857-8F3B-C31C-6862-C59E3908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836" y="1492369"/>
            <a:ext cx="5486400" cy="2357597"/>
          </a:xfrm>
        </p:spPr>
        <p:txBody>
          <a:bodyPr/>
          <a:lstStyle/>
          <a:p>
            <a:pPr algn="ctr"/>
            <a:r>
              <a:rPr lang="en-US" sz="5400" dirty="0"/>
              <a:t>What is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34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B4AB-3F44-F90A-D129-CF6C65A8A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Object-Oriented Programming (OOP)</a:t>
            </a:r>
            <a:r>
              <a:rPr lang="en-US" dirty="0"/>
              <a:t> is a programming paradigm based on the concept of </a:t>
            </a:r>
            <a:r>
              <a:rPr lang="en-US" b="1" dirty="0"/>
              <a:t>objects</a:t>
            </a:r>
            <a:r>
              <a:rPr lang="en-US" dirty="0"/>
              <a:t>, which represent real-world entities. These objects contain data in the form of </a:t>
            </a:r>
            <a:r>
              <a:rPr lang="en-US" b="1" dirty="0"/>
              <a:t>attributes</a:t>
            </a:r>
            <a:r>
              <a:rPr lang="en-US" dirty="0"/>
              <a:t> (also called properties) and behavior in the form of </a:t>
            </a:r>
            <a:r>
              <a:rPr lang="en-US" b="1" dirty="0"/>
              <a:t>methods</a:t>
            </a:r>
            <a:r>
              <a:rPr lang="en-US" dirty="0"/>
              <a:t> (functions).</a:t>
            </a:r>
            <a:endParaRPr lang="en-PH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766A-1C71-9D02-481C-F75EBD93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01A3-E993-956F-C3F4-495AA0F9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27A3D-BC6F-4850-3A5A-A469A7F4F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for creating objects, which are specific instances of the class. It defines properties (attributes) and behaviors (methods) that the objects of the class will have.</a:t>
            </a:r>
          </a:p>
        </p:txBody>
      </p:sp>
    </p:spTree>
    <p:extLst>
      <p:ext uri="{BB962C8B-B14F-4D97-AF65-F5344CB8AC3E}">
        <p14:creationId xmlns:p14="http://schemas.microsoft.com/office/powerpoint/2010/main" val="23063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94BA-9DF3-AF63-88E5-34172EE6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9C48-20CC-40C9-4101-81BDFAC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F3D89-EAAF-5B14-3666-0BFD9DD2F3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Objects</a:t>
            </a:r>
            <a:r>
              <a:rPr lang="en-US" dirty="0"/>
              <a:t> are instances of a class in object-oriented programming (OOP). They represent real-world entities or abstract concepts that contain both </a:t>
            </a:r>
            <a:r>
              <a:rPr lang="en-US" b="1" dirty="0"/>
              <a:t>data</a:t>
            </a:r>
            <a:r>
              <a:rPr lang="en-US" dirty="0"/>
              <a:t> (attributes) and </a:t>
            </a:r>
            <a:r>
              <a:rPr lang="en-US" b="1" dirty="0"/>
              <a:t>behavior</a:t>
            </a:r>
            <a:r>
              <a:rPr lang="en-US" dirty="0"/>
              <a:t> (methods).</a:t>
            </a:r>
          </a:p>
        </p:txBody>
      </p:sp>
    </p:spTree>
    <p:extLst>
      <p:ext uri="{BB962C8B-B14F-4D97-AF65-F5344CB8AC3E}">
        <p14:creationId xmlns:p14="http://schemas.microsoft.com/office/powerpoint/2010/main" val="18196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2F9B6-E8AF-D119-D936-A1BD892B7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Access modifiers</a:t>
            </a:r>
            <a:r>
              <a:rPr lang="en-US" dirty="0"/>
              <a:t> are keywords in object-oriented programming (OOP) that control the visibility and accessibility of class members (attributes and methods). They define whether other parts of the program can access or modify these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49512CE-B462-C06E-581F-B4ED9EA972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69814156"/>
              </p:ext>
            </p:extLst>
          </p:nvPr>
        </p:nvGraphicFramePr>
        <p:xfrm>
          <a:off x="593725" y="2628900"/>
          <a:ext cx="8243310" cy="28151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$name;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from anywhere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$age;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only within the class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 $salary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800" kern="100" dirty="0">
                          <a:effectLst/>
                        </a:rPr>
                        <a:t>Accessible within the class and its subclasses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AF19-3C41-1E12-831B-10344A1D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AAD0-0464-84CB-ABD5-B080B97B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652" y="1363415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Differentiate procedural and object-oriented approaches</a:t>
            </a:r>
          </a:p>
        </p:txBody>
      </p:sp>
    </p:spTree>
    <p:extLst>
      <p:ext uri="{BB962C8B-B14F-4D97-AF65-F5344CB8AC3E}">
        <p14:creationId xmlns:p14="http://schemas.microsoft.com/office/powerpoint/2010/main" val="2316853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175</TotalTime>
  <Words>1117</Words>
  <Application>Microsoft Office PowerPoint</Application>
  <PresentationFormat>Widescreen</PresentationFormat>
  <Paragraphs>169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Consolas</vt:lpstr>
      <vt:lpstr>Franklin Gothic Book</vt:lpstr>
      <vt:lpstr>Franklin Gothic Demi</vt:lpstr>
      <vt:lpstr>Custom</vt:lpstr>
      <vt:lpstr>Overview of Object-Oriented Programming (OOP)</vt:lpstr>
      <vt:lpstr>Learning Objectives</vt:lpstr>
      <vt:lpstr>What is Object-Oriented Programming?</vt:lpstr>
      <vt:lpstr>What is Object-Oriented Programming?</vt:lpstr>
      <vt:lpstr>Classes</vt:lpstr>
      <vt:lpstr>OBJECT</vt:lpstr>
      <vt:lpstr>ACCESS MODIFIERS</vt:lpstr>
      <vt:lpstr>ACCESS MODIFIERS</vt:lpstr>
      <vt:lpstr>Differentiate procedural and object-oriented approaches</vt:lpstr>
      <vt:lpstr>Procedural vs. Object-Oriented Programming</vt:lpstr>
      <vt:lpstr>The 4 Pillars of OOP</vt:lpstr>
      <vt:lpstr>Abstraction</vt:lpstr>
      <vt:lpstr>Polymorphism</vt:lpstr>
      <vt:lpstr>Benefits of Object-Oriented Programming (OOP)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5</cp:revision>
  <dcterms:created xsi:type="dcterms:W3CDTF">2025-07-12T10:08:18Z</dcterms:created>
  <dcterms:modified xsi:type="dcterms:W3CDTF">2025-08-12T13:54:25Z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