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63" r:id="rId4"/>
    <p:sldId id="280" r:id="rId5"/>
    <p:sldId id="271" r:id="rId6"/>
    <p:sldId id="282" r:id="rId7"/>
    <p:sldId id="283" r:id="rId8"/>
    <p:sldId id="284" r:id="rId9"/>
    <p:sldId id="285" r:id="rId10"/>
    <p:sldId id="272" r:id="rId11"/>
    <p:sldId id="277" r:id="rId12"/>
    <p:sldId id="264" r:id="rId13"/>
    <p:sldId id="278" r:id="rId14"/>
    <p:sldId id="273" r:id="rId15"/>
    <p:sldId id="274" r:id="rId16"/>
    <p:sldId id="286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66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8CA-5B08-E5BC-20F1-70931DFF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B2A1-98B4-FCE4-3191-17FDA357B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1038D-893A-A258-A204-D7691943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https://www.kali.org/docs/introduction/what-is-kali-linux/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C84-6BE5-C3D4-F5AA-A1E62519F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https://www.kali.org/docs/installation/hard-disk-install/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do these terms mean?</a:t>
            </a:r>
          </a:p>
          <a:p>
            <a:r>
              <a:rPr lang="en-US" b="1" dirty="0"/>
              <a:t>🔹 SSH Only</a:t>
            </a:r>
          </a:p>
          <a:p>
            <a:r>
              <a:rPr lang="en-US" dirty="0"/>
              <a:t>Stands for </a:t>
            </a:r>
            <a:r>
              <a:rPr lang="en-US" b="1" dirty="0"/>
              <a:t>Secure Shell</a:t>
            </a:r>
            <a:r>
              <a:rPr lang="en-US" dirty="0"/>
              <a:t> access only.</a:t>
            </a:r>
          </a:p>
          <a:p>
            <a:r>
              <a:rPr lang="en-US" b="1" dirty="0"/>
              <a:t>No desktop environment</a:t>
            </a:r>
            <a:r>
              <a:rPr lang="en-US" dirty="0"/>
              <a:t> (just terminal/command line).</a:t>
            </a:r>
          </a:p>
          <a:p>
            <a:r>
              <a:rPr lang="en-US" dirty="0"/>
              <a:t>Very lightweight – good for servers or virtual machines with low RAM.</a:t>
            </a:r>
          </a:p>
          <a:p>
            <a:r>
              <a:rPr lang="en-US" dirty="0"/>
              <a:t>Uses as little as </a:t>
            </a:r>
            <a:r>
              <a:rPr lang="en-US" b="1" dirty="0"/>
              <a:t>128 MB RAM</a:t>
            </a:r>
            <a:r>
              <a:rPr lang="en-US" dirty="0"/>
              <a:t> and </a:t>
            </a:r>
            <a:r>
              <a:rPr lang="en-US" b="1" dirty="0"/>
              <a:t>2 GB disk</a:t>
            </a:r>
            <a:r>
              <a:rPr lang="en-US" dirty="0"/>
              <a:t>.</a:t>
            </a:r>
          </a:p>
          <a:p>
            <a:r>
              <a:rPr lang="en-US" dirty="0"/>
              <a:t>You interact with it </a:t>
            </a:r>
            <a:r>
              <a:rPr lang="en-US" b="1" dirty="0"/>
              <a:t>via terminal</a:t>
            </a:r>
            <a:r>
              <a:rPr lang="en-US" dirty="0"/>
              <a:t> (locally or remotely).</a:t>
            </a:r>
          </a:p>
          <a:p>
            <a:r>
              <a:rPr lang="en-US" b="1" dirty="0"/>
              <a:t>🔹 </a:t>
            </a:r>
            <a:r>
              <a:rPr lang="en-US" b="1" dirty="0" err="1"/>
              <a:t>Xfce</a:t>
            </a:r>
            <a:r>
              <a:rPr lang="en-US" b="1" dirty="0"/>
              <a:t> (XFCE4)</a:t>
            </a:r>
          </a:p>
          <a:p>
            <a:r>
              <a:rPr lang="en-US" dirty="0"/>
              <a:t>A </a:t>
            </a:r>
            <a:r>
              <a:rPr lang="en-US" b="1" dirty="0"/>
              <a:t>desktop environment</a:t>
            </a:r>
            <a:r>
              <a:rPr lang="en-US" dirty="0"/>
              <a:t> for Linux — lightweight, fast, and beginner-friendly.</a:t>
            </a:r>
          </a:p>
          <a:p>
            <a:r>
              <a:rPr lang="en-US" dirty="0"/>
              <a:t>Gives you a </a:t>
            </a:r>
            <a:r>
              <a:rPr lang="en-US" b="1" dirty="0"/>
              <a:t>graphical interface</a:t>
            </a:r>
            <a:r>
              <a:rPr lang="en-US" dirty="0"/>
              <a:t> (like Windows-style).</a:t>
            </a:r>
          </a:p>
          <a:p>
            <a:r>
              <a:rPr lang="en-US" dirty="0"/>
              <a:t>Recommended for most users who want a GUI.</a:t>
            </a:r>
          </a:p>
          <a:p>
            <a:r>
              <a:rPr lang="en-US" dirty="0"/>
              <a:t>Needs </a:t>
            </a:r>
            <a:r>
              <a:rPr lang="en-US" b="1" dirty="0"/>
              <a:t>2 GB RAM</a:t>
            </a:r>
            <a:r>
              <a:rPr lang="en-US" dirty="0"/>
              <a:t> and </a:t>
            </a:r>
            <a:r>
              <a:rPr lang="en-US" b="1" dirty="0"/>
              <a:t>20 GB disk space</a:t>
            </a:r>
            <a:r>
              <a:rPr lang="en-US" dirty="0"/>
              <a:t>.</a:t>
            </a:r>
          </a:p>
          <a:p>
            <a:r>
              <a:rPr lang="en-US" b="1" dirty="0"/>
              <a:t>🔹 kali-</a:t>
            </a:r>
            <a:r>
              <a:rPr lang="en-US" b="1" dirty="0" err="1"/>
              <a:t>linux</a:t>
            </a:r>
            <a:r>
              <a:rPr lang="en-US" b="1" dirty="0"/>
              <a:t>-default metapackage</a:t>
            </a:r>
          </a:p>
          <a:p>
            <a:r>
              <a:rPr lang="en-US" dirty="0"/>
              <a:t>A </a:t>
            </a:r>
            <a:r>
              <a:rPr lang="en-US" b="1" dirty="0"/>
              <a:t>bundle of tools</a:t>
            </a:r>
            <a:r>
              <a:rPr lang="en-US" dirty="0"/>
              <a:t> that come pre-installed in Kali Linux.</a:t>
            </a:r>
          </a:p>
          <a:p>
            <a:r>
              <a:rPr lang="en-US" dirty="0"/>
              <a:t>Includes tools like Nmap, Wireshark, Metasploit, Burp Suite, etc.</a:t>
            </a:r>
          </a:p>
          <a:p>
            <a:r>
              <a:rPr lang="en-US" dirty="0"/>
              <a:t>If you install this, you're getting the </a:t>
            </a:r>
            <a:r>
              <a:rPr lang="en-US" b="1" dirty="0"/>
              <a:t>full Kali experience</a:t>
            </a:r>
            <a:r>
              <a:rPr lang="en-US" dirty="0"/>
              <a:t>.</a:t>
            </a:r>
          </a:p>
          <a:p>
            <a:r>
              <a:rPr lang="en-US" dirty="0"/>
              <a:t>Needs </a:t>
            </a:r>
            <a:r>
              <a:rPr lang="en-US" b="1" dirty="0"/>
              <a:t>more RAM</a:t>
            </a:r>
            <a:r>
              <a:rPr lang="en-US" dirty="0"/>
              <a:t> (especially if using heavy tools).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729AE-9E53-6B67-B175-77A921B3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363FB-3286-8435-7F9E-4857AA91C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F723C-5E1D-D3D2-C5F8-EADBF0A1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1B83-135B-CB6C-CD23-E8E6FB0E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C828-053D-6E09-DF8C-EA8E9C59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B777C-A937-B7F0-DCE0-7B3A26D81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CD267-87D8-622F-D0EE-BFDEEB479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390B-4C07-E746-0F59-0E88CA285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CE2D-0DC8-7DA1-113E-D2126656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FCE68-5F85-7BC3-C6F6-0BC6D6DD5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C1C43-ED95-A0FA-D832-5863680C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B9B7-2AFB-966E-20A0-885EA88B1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8684-3B47-8863-8027-FB57FDD56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8A2BF-D89A-922A-2C76-5955BF6E4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0F9D2-06C4-360E-682C-7C5B2778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0171-F7C3-098C-EAD4-D6E977B1B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FEB6-0C29-06D1-17A8-8EE0C2B1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A03CE-0A66-8CD2-45A6-6831A5417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E8EE7-3616-DD21-63D6-A7D269999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54E5-66A7-7EF8-16EE-41E08D4E2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7658-B40C-DC61-456F-B24D578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A5E25-9CCF-6466-A71E-CF7BAC670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86DC3-596A-0360-2542-3D5EE241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3FDD2-D939-54C4-1F77-26129F019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1D1A-E188-7872-7422-3CF6ED31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89163-BFE0-4A2D-BFDF-B1A9002E1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BA6BC-28F3-9AC1-0E45-709BC673C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1451-6527-978A-3541-3F1CBCB94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8/12/2025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Basic Linux Commands and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Ubuntu</a:t>
            </a: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250C46-244E-6B74-9904-00010D81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2C9C-760A-7E0F-A2BB-223675CD35A5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Kali?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EFB3-4E26-864B-F926-14E7DC477D74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Free and Always Will Be</a:t>
            </a:r>
            <a:r>
              <a:rPr lang="en-US" sz="1400"/>
              <a:t>: No cost, fully accessible to everyone.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Open Source</a:t>
            </a:r>
            <a:r>
              <a:rPr lang="en-US" sz="1400"/>
              <a:t>: Source code is public and customizable.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Standard-Compliant</a:t>
            </a:r>
            <a:r>
              <a:rPr lang="en-US" sz="1400"/>
              <a:t>: Follows Linux Filesystem Hierarchy for easy navigation.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Device Compatibility</a:t>
            </a:r>
            <a:r>
              <a:rPr lang="en-US" sz="1400"/>
              <a:t>: Supports a wide range of hardware and wireless devices.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Custom Kernel for Security Testing</a:t>
            </a:r>
            <a:r>
              <a:rPr lang="en-US" sz="1400"/>
              <a:t>: Built-in support for wireless injection.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Secure Development</a:t>
            </a:r>
            <a:r>
              <a:rPr lang="en-US" sz="1400"/>
              <a:t>: Maintained by a trusted, security-focused team.</a:t>
            </a:r>
          </a:p>
        </p:txBody>
      </p:sp>
      <p:pic>
        <p:nvPicPr>
          <p:cNvPr id="2" name="Picture 6" descr="Kali Linux Logo PNG Vector">
            <a:extLst>
              <a:ext uri="{FF2B5EF4-FFF2-40B4-BE49-F238E27FC236}">
                <a16:creationId xmlns:a16="http://schemas.microsoft.com/office/drawing/2014/main" id="{1E8E0A40-C15A-A31A-33E6-A0A53D81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6324600" y="1771649"/>
            <a:ext cx="4572000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759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Minimal Setup (SSH only):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-128 MB RAM (512 MB recommended)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Standard Desktop (Xfce4 + tools):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2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-20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For Heavy Tools (e.g., Burp Suite):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8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-More if running large apps or multiple tools simultaneously</a:t>
            </a:r>
            <a:endParaRPr lang="en-US" sz="19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82C89B-694A-CF56-58D3-38705FFA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E2C-D4C1-ADF0-6F01-53A6D79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9C15-0BDF-DBE9-4EC2-3CC88540A48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35231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or ls -l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tree-  view the entire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Creation Management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mv – use to move and rename files and directories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12D6-ECDF-D6CF-A77E-DEEC9F8B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7F2-835E-658D-CF24-23DABA5E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66" y="-279084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C173-9663-2C14-7574-32D03F64BB9B}"/>
              </a:ext>
            </a:extLst>
          </p:cNvPr>
          <p:cNvSpPr txBox="1"/>
          <p:nvPr/>
        </p:nvSpPr>
        <p:spPr>
          <a:xfrm>
            <a:off x="1295400" y="1346500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Owner- this is the person who created the file and directory.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Group- this is collection of user who have similar access to the file.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Others- these are everyone else on the system who isn’t the owner or a group member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6D6D4-646A-98E5-C666-0DDBA8D3F37F}"/>
              </a:ext>
            </a:extLst>
          </p:cNvPr>
          <p:cNvSpPr txBox="1"/>
          <p:nvPr/>
        </p:nvSpPr>
        <p:spPr>
          <a:xfrm>
            <a:off x="1295400" y="3251499"/>
            <a:ext cx="7902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(read)- this permission allow you to open and view of contents of a file</a:t>
            </a:r>
          </a:p>
          <a:p>
            <a:endParaRPr lang="en-US" dirty="0"/>
          </a:p>
          <a:p>
            <a:r>
              <a:rPr lang="en-US" dirty="0"/>
              <a:t>w (write)- allow you to modify the contents of the file.</a:t>
            </a:r>
          </a:p>
          <a:p>
            <a:endParaRPr lang="en-US" dirty="0"/>
          </a:p>
          <a:p>
            <a:r>
              <a:rPr lang="en-US" dirty="0"/>
              <a:t>x (execute)- this permission allow you the run the file as a program</a:t>
            </a:r>
          </a:p>
        </p:txBody>
      </p:sp>
    </p:spTree>
    <p:extLst>
      <p:ext uri="{BB962C8B-B14F-4D97-AF65-F5344CB8AC3E}">
        <p14:creationId xmlns:p14="http://schemas.microsoft.com/office/powerpoint/2010/main" val="23965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cut -d: -f1 /</a:t>
            </a:r>
            <a:r>
              <a:rPr lang="en-US" sz="2000" dirty="0" err="1"/>
              <a:t>etc</a:t>
            </a:r>
            <a:r>
              <a:rPr lang="en-US" sz="2000" dirty="0"/>
              <a:t>/passwd – fetch </a:t>
            </a:r>
            <a:r>
              <a:rPr lang="en-US" sz="2000"/>
              <a:t>all account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  <a:p>
            <a:endParaRPr lang="en-US" dirty="0"/>
          </a:p>
          <a:p>
            <a:r>
              <a:rPr lang="en-US" dirty="0"/>
              <a:t>View File: cat </a:t>
            </a:r>
            <a:r>
              <a:rPr lang="en-US"/>
              <a:t>file.txt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basic Linux commands to navigate the file system.</a:t>
            </a:r>
          </a:p>
          <a:p>
            <a:r>
              <a:rPr lang="en-US" dirty="0"/>
              <a:t>Manage files and directories from the command line.</a:t>
            </a:r>
          </a:p>
          <a:p>
            <a:r>
              <a:rPr lang="en-US" dirty="0"/>
              <a:t>Set and modify file directories from the command line.</a:t>
            </a:r>
          </a:p>
          <a:p>
            <a:r>
              <a:rPr lang="en-US" dirty="0"/>
              <a:t>Manage users and groups in a Linux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-this all began with Unix, developed in 1970 by Ken Thompson and Dennis Ritchie at AT&amp;T’s Bell Labs. Unix served as the foundation for many of the operating systems in use today, and its legacy later evolved into Linux.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-Linux Torvalds, a Finnish university student, started work on personal project that would change the tech world. He aimed to create a </a:t>
            </a:r>
            <a:r>
              <a:rPr lang="en-GB" b="1" dirty="0"/>
              <a:t>kernel</a:t>
            </a:r>
            <a:r>
              <a:rPr lang="en-GB" dirty="0"/>
              <a:t> that was free and open-source the slim underpinning of an operating system that anyone could use, modify and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B89B-EBFF-499D-B2B3-8D748D53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E1D-F0BA-ACF5-C4D8-8880E620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C63A-2648-2A83-25E9-9BCF8744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Linux kernel </a:t>
            </a:r>
            <a:r>
              <a:rPr lang="en-GB" dirty="0"/>
              <a:t>alone is not a complete operating system. The kernel connects with many other software together to provide a complete system which will only then be considered an OS . That combination is what’s called a distribution or distros, for short.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2842B-5B2C-D3A7-0FB6-F8272473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DF01C-A1AD-3800-E8EF-55B521C28EFE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EB2BB-0D86-4CB3-5A3A-3720862765DB}"/>
              </a:ext>
            </a:extLst>
          </p:cNvPr>
          <p:cNvSpPr txBox="1"/>
          <p:nvPr/>
        </p:nvSpPr>
        <p:spPr>
          <a:xfrm>
            <a:off x="1223681" y="1011538"/>
            <a:ext cx="9340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Linux-based Operating Systems follow the tree-like structure known as the Filesystem Hierarchy Standard (FHS). At the top that tree, you can find the (/) folder, with "branches" like /</a:t>
            </a:r>
            <a:r>
              <a:rPr lang="en-US" dirty="0" err="1"/>
              <a:t>etc</a:t>
            </a:r>
            <a:r>
              <a:rPr lang="en-US" dirty="0"/>
              <a:t> or /home. These can then contain "leaves" which are the different files.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F91F1D-234E-5760-A30D-73FF4E05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50205"/>
              </p:ext>
            </p:extLst>
          </p:nvPr>
        </p:nvGraphicFramePr>
        <p:xfrm>
          <a:off x="1500204" y="2226832"/>
          <a:ext cx="8622742" cy="324163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76483">
                  <a:extLst>
                    <a:ext uri="{9D8B030D-6E8A-4147-A177-3AD203B41FA5}">
                      <a16:colId xmlns:a16="http://schemas.microsoft.com/office/drawing/2014/main" val="2741947573"/>
                    </a:ext>
                  </a:extLst>
                </a:gridCol>
                <a:gridCol w="7046259">
                  <a:extLst>
                    <a:ext uri="{9D8B030D-6E8A-4147-A177-3AD203B41FA5}">
                      <a16:colId xmlns:a16="http://schemas.microsoft.com/office/drawing/2014/main" val="3472900646"/>
                    </a:ext>
                  </a:extLst>
                </a:gridCol>
              </a:tblGrid>
              <a:tr h="704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/</a:t>
                      </a:r>
                      <a:endParaRPr lang="en-US" sz="1600" dirty="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top-level directory of the file system, serving as the root of the hierarchy. Also called the </a:t>
                      </a:r>
                      <a:r>
                        <a:rPr lang="en-US" sz="1600" b="1" dirty="0"/>
                        <a:t>root directory.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82367"/>
                  </a:ext>
                </a:extLst>
              </a:tr>
              <a:tr h="91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/bin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Contains essential command binaries (executables) that are required for basic system functionality. Common commands, such as ls and cp, reside here.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15398"/>
                  </a:ext>
                </a:extLst>
              </a:tr>
              <a:tr h="91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/boot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This directory holds files necessary for booting the Linux operating system, including the bootloader, kernel images, and initial RAM disk images.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2582"/>
                  </a:ext>
                </a:extLst>
              </a:tr>
              <a:tr h="704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/dev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Contains device files that represent hardware components, allowing the operating system to interact with and control hardware devices.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3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F839-D124-A3ED-D831-DCEDD2DA4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9E4C0-14FD-AADD-4CFE-71552A74AF03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BEAF4-8E2A-792E-B102-65A1F188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24320"/>
              </p:ext>
            </p:extLst>
          </p:nvPr>
        </p:nvGraphicFramePr>
        <p:xfrm>
          <a:off x="1295399" y="1194919"/>
          <a:ext cx="8622741" cy="3809999"/>
        </p:xfrm>
        <a:graphic>
          <a:graphicData uri="http://schemas.openxmlformats.org/drawingml/2006/table">
            <a:tbl>
              <a:tblPr/>
              <a:tblGrid>
                <a:gridCol w="1587650">
                  <a:extLst>
                    <a:ext uri="{9D8B030D-6E8A-4147-A177-3AD203B41FA5}">
                      <a16:colId xmlns:a16="http://schemas.microsoft.com/office/drawing/2014/main" val="270640888"/>
                    </a:ext>
                  </a:extLst>
                </a:gridCol>
                <a:gridCol w="7035091">
                  <a:extLst>
                    <a:ext uri="{9D8B030D-6E8A-4147-A177-3AD203B41FA5}">
                      <a16:colId xmlns:a16="http://schemas.microsoft.com/office/drawing/2014/main" val="3497900814"/>
                    </a:ext>
                  </a:extLst>
                </a:gridCol>
              </a:tblGrid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/</a:t>
                      </a:r>
                      <a:r>
                        <a:rPr lang="en-US" sz="1300" b="1" dirty="0" err="1"/>
                        <a:t>etc</a:t>
                      </a:r>
                      <a:endParaRPr lang="en-US" sz="1300" dirty="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This directory contains local system configuration files. It houses configuration settings for installed applications and system services.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88130"/>
                  </a:ext>
                </a:extLst>
              </a:tr>
              <a:tr h="645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/home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Each user has a personal subdirectory within /home for storing their files and personal settings (e.g., /home/user1 for user1).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478873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/lib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Contains shared library files needed by the system and applications during boot and runtime. These libraries provide important functions for /bin and /sbin files.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59793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/media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A mount point for removable media devices, such as USB drives and CD/DVDs. When a device is inserted, it is typically mounted here (e.g., /media/usb).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403481"/>
                  </a:ext>
                </a:extLst>
              </a:tr>
              <a:tr h="645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/mnt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A temporary mount point for mounting regular filesystems, such as additional disk partitions. It is commonly used for manual mounts.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9B4D-4368-193F-7FBD-AF9A47C4F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FD007-575C-6B91-30AC-19F717873AD3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5AE4A6-00D4-944A-3F83-8C134AAFA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55260"/>
              </p:ext>
            </p:extLst>
          </p:nvPr>
        </p:nvGraphicFramePr>
        <p:xfrm>
          <a:off x="1134033" y="1206649"/>
          <a:ext cx="8622741" cy="3810000"/>
        </p:xfrm>
        <a:graphic>
          <a:graphicData uri="http://schemas.openxmlformats.org/drawingml/2006/table">
            <a:tbl>
              <a:tblPr/>
              <a:tblGrid>
                <a:gridCol w="2243248">
                  <a:extLst>
                    <a:ext uri="{9D8B030D-6E8A-4147-A177-3AD203B41FA5}">
                      <a16:colId xmlns:a16="http://schemas.microsoft.com/office/drawing/2014/main" val="3766604820"/>
                    </a:ext>
                  </a:extLst>
                </a:gridCol>
                <a:gridCol w="6379493">
                  <a:extLst>
                    <a:ext uri="{9D8B030D-6E8A-4147-A177-3AD203B41FA5}">
                      <a16:colId xmlns:a16="http://schemas.microsoft.com/office/drawing/2014/main" val="2511254435"/>
                    </a:ext>
                  </a:extLst>
                </a:gridCol>
              </a:tblGrid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/opt</a:t>
                      </a:r>
                      <a:endParaRPr lang="en-US" sz="1100" dirty="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A temporary mount point for mounting regular filesystems, such as additional disk partitions. It is commonly used for manual mounts.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904174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/root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The home directory for the root user (the system administrator). It is separate from other users' home directories in /home.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2500"/>
                  </a:ext>
                </a:extLst>
              </a:tr>
              <a:tr h="750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/sbin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Contains system binaries and executables used primarily for system administration tasks, such as fsck (file system check) and shutdown.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853832"/>
                  </a:ext>
                </a:extLst>
              </a:tr>
              <a:tr h="750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/tmp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 directory used by the operating system and applications for storing temporary files. It is cleared at boot and may be emptied at other times without warning.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86223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/usr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Contains user-specific programs and data, including executables, libraries, and manual pages.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07410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/var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This directory stores variable data files that change in size and content, such as log files (in /var/log), mail inboxes, and databases.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42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0E62-6391-AE87-1CE1-3B0B5719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16E19C-45C0-280B-D5B2-CBF9EE66FDF0}"/>
              </a:ext>
            </a:extLst>
          </p:cNvPr>
          <p:cNvSpPr txBox="1"/>
          <p:nvPr/>
        </p:nvSpPr>
        <p:spPr>
          <a:xfrm>
            <a:off x="424030" y="0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System Information Commands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82D691-D432-59C6-5BCA-7103FD1A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41851"/>
              </p:ext>
            </p:extLst>
          </p:nvPr>
        </p:nvGraphicFramePr>
        <p:xfrm>
          <a:off x="1467308" y="1093195"/>
          <a:ext cx="8913138" cy="501679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802333">
                  <a:extLst>
                    <a:ext uri="{9D8B030D-6E8A-4147-A177-3AD203B41FA5}">
                      <a16:colId xmlns:a16="http://schemas.microsoft.com/office/drawing/2014/main" val="501504328"/>
                    </a:ext>
                  </a:extLst>
                </a:gridCol>
                <a:gridCol w="7110805">
                  <a:extLst>
                    <a:ext uri="{9D8B030D-6E8A-4147-A177-3AD203B41FA5}">
                      <a16:colId xmlns:a16="http://schemas.microsoft.com/office/drawing/2014/main" val="3689392531"/>
                    </a:ext>
                  </a:extLst>
                </a:gridCol>
              </a:tblGrid>
              <a:tr h="177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COMMAND</a:t>
                      </a:r>
                    </a:p>
                    <a:p>
                      <a:pPr algn="ctr">
                        <a:buNone/>
                      </a:pPr>
                      <a:endParaRPr lang="en-US" sz="1400" b="1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DESCRIPTION</a:t>
                      </a:r>
                    </a:p>
                    <a:p>
                      <a:pPr algn="ctr">
                        <a:buNone/>
                      </a:pPr>
                      <a:endParaRPr lang="en-US" sz="1400" b="1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5653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whoami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Displays current username.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22699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id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users identity.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29308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hostname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Sets or prints the name of current host system.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5903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uname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Prints basic information about the operating system name and system hardware.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62832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pwd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working directory name.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783847"/>
                  </a:ext>
                </a:extLst>
              </a:tr>
              <a:tr h="443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ifconfig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Used to assign or view an address to/of a network interface and/or configure network interface parameters.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00918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ip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ip is a utility to show or manipulate routing, network devices, interfaces and tunnels.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0439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netstat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Shows network status.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4446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ss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Another utility to investigate sockets.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16152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ps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Shows process status.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04227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who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Displays who is logged in.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3187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env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Prints environment or sets and executes command.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313761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lsblk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block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84979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lsusb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USB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751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lsof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opened files.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02181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lspci</a:t>
                      </a:r>
                      <a:endParaRPr lang="en-US" sz="1400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Lists PCI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632</TotalTime>
  <Words>1575</Words>
  <Application>Microsoft Office PowerPoint</Application>
  <PresentationFormat>Widescreen</PresentationFormat>
  <Paragraphs>204</Paragraphs>
  <Slides>18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 Basic Linux Commands and Environment</vt:lpstr>
      <vt:lpstr>Learning Objectives</vt:lpstr>
      <vt:lpstr>Introduction to Linux</vt:lpstr>
      <vt:lpstr>Introduction to Linux</vt:lpstr>
      <vt:lpstr>Some of Linux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install it!</vt:lpstr>
      <vt:lpstr>Let’s install it!</vt:lpstr>
      <vt:lpstr>Navigating Linux using CLI</vt:lpstr>
      <vt:lpstr>File and Directory Creation Management</vt:lpstr>
      <vt:lpstr>File and Directory Permissions</vt:lpstr>
      <vt:lpstr>Managing Users and Groups</vt:lpstr>
      <vt:lpstr>Basic File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20</cp:revision>
  <dcterms:created xsi:type="dcterms:W3CDTF">2025-07-18T04:41:55Z</dcterms:created>
  <dcterms:modified xsi:type="dcterms:W3CDTF">2025-08-12T11:41:46Z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