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7" r:id="rId5"/>
    <p:sldId id="268" r:id="rId6"/>
    <p:sldId id="269" r:id="rId7"/>
    <p:sldId id="272" r:id="rId8"/>
    <p:sldId id="283" r:id="rId9"/>
    <p:sldId id="261" r:id="rId10"/>
    <p:sldId id="262" r:id="rId11"/>
    <p:sldId id="284" r:id="rId12"/>
    <p:sldId id="273" r:id="rId13"/>
    <p:sldId id="285" r:id="rId14"/>
    <p:sldId id="274" r:id="rId15"/>
    <p:sldId id="275" r:id="rId16"/>
    <p:sldId id="276" r:id="rId17"/>
    <p:sldId id="277" r:id="rId18"/>
    <p:sldId id="278" r:id="rId19"/>
    <p:sldId id="279" r:id="rId20"/>
    <p:sldId id="286" r:id="rId21"/>
    <p:sldId id="280" r:id="rId22"/>
    <p:sldId id="282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218" autoAdjust="0"/>
  </p:normalViewPr>
  <p:slideViewPr>
    <p:cSldViewPr>
      <p:cViewPr varScale="1">
        <p:scale>
          <a:sx n="77" d="100"/>
          <a:sy n="77" d="100"/>
        </p:scale>
        <p:origin x="1914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8/12/2025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8/12/2025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72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2F493-9F38-75B6-AF2A-2F28D9839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1B088C-248D-44CD-0915-817D84E302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26C3BD-F1A0-32FE-5CA9-2A822CBB8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83C2E-1313-4360-0887-F993300A8E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14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D2535-43C3-2F2E-4571-0B2DAD7A1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B426AE-7DEA-3610-BA1B-551EF2AE42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F30A6B-EEF5-B1A2-38D3-EFF65B546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0EBA3-7B79-5CCA-0DBB-F8A61A5EB2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303A3-573E-F5D4-2F25-50FCCB1F4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280681-E0F3-20B4-5D08-3BD93DA87C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5EC018-5A7D-0B45-B4CC-4C3CE0A29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0DC52-2004-D5E2-1479-30041467B6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60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CE0B5-A806-8692-F0E6-9C346306F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AF211A-74B6-66C9-B9A2-0BD6AA936E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D1C3D6-F66D-B263-1750-EBE0A0A41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B1971-5B24-F660-3D51-41F393F622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84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E92C8-B03A-D10C-E648-9BFC32A7D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CFBCBD-C32E-DE82-F5B2-3F90C6C34B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03A956-F7DC-8D21-70F0-5784C1AA5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34624-BF95-15E7-CADA-E0E7C2CB5A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7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86FE5-937A-371B-2247-10785D283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359453-D92F-6F2C-CDCA-15101B6952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3F03E9-9201-BBA5-1337-0A0F54749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49F86-F4C3-A19F-4F44-6A4DD1E05E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14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C8AD0-59E3-BF02-7BF7-DF09E2BFF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D13978-2BA8-B338-62EE-182D0B68C6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370F7A-1AE7-03A7-5BB7-4212B5D19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51AFB-DEB5-A1CF-EFEA-DD846ADE81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38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81A00-35C0-F1EC-354C-02699BDE5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BA1137-72E4-4D83-4B30-F014739880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71265F-4264-2DAA-5D70-44A59A8C9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D7928-9C3B-E768-F9B5-5DF994D47D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41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54827-C557-1B58-1D7F-FB2BDE259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FB5A65-B8CF-D03B-E0C7-20DFBC7865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400B88-5F8D-33FE-8D50-D007AC23AD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8DB6C-CB48-8CFE-3B7A-37676ACE1C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18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60FFC-A3CE-A420-348B-522FACB63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5722EA-AB99-98BD-72DC-2067C6D3BA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EA0344-A285-CC57-AEC6-409D03F51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C5FEC-F407-E115-DFCA-64DE914BEB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5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60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68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55DDB-0DE6-CA17-9939-BB47E6AB1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62EDFF-7772-4DC7-E393-86B5ED047E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A549F3-E0CC-7EC8-8520-97CC24B08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322CB-C34D-872E-ECD3-304C82F460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73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115D9-2AB5-BC47-9A43-C8A0EDB9A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1CC2E2-C232-9D8C-F70D-19DDA3162B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2F104B-F484-3680-E62F-3C1854B75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440AD-89D6-C2C3-9566-C947E2D63D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37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02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93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BA31D-30E9-4BC6-3797-72AD6F299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49DF47-A4B2-633D-BB61-80B9EB29B1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8A6027-B41E-09FB-2F66-DF4BBD58B6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B3FDC-064D-F19E-1BAE-D358A4F032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40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AD6E1-8A18-F971-77BC-D8D362F4C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746C88-BAC2-318A-8E9A-EA2DDCE3D0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123F22-B59F-F8A0-42B2-C4FDE39A0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4467E-E1DD-29BF-DC13-AAE3A2FB01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8/12/2025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8/12/2025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8/12/2025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8/12/2025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8/12/2025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8/12/2025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8/12/2025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8/12/2025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612" y="461962"/>
            <a:ext cx="1711966" cy="549275"/>
          </a:xfrm>
        </p:spPr>
        <p:txBody>
          <a:bodyPr>
            <a:normAutofit/>
          </a:bodyPr>
          <a:lstStyle/>
          <a:p>
            <a:r>
              <a:rPr lang="en-US" sz="1600" dirty="0"/>
              <a:t>Chapter 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1A8CF8-D3A2-A771-3EC2-4D9097BB42D1}"/>
              </a:ext>
            </a:extLst>
          </p:cNvPr>
          <p:cNvSpPr txBox="1">
            <a:spLocks/>
          </p:cNvSpPr>
          <p:nvPr/>
        </p:nvSpPr>
        <p:spPr>
          <a:xfrm>
            <a:off x="2864278" y="1143000"/>
            <a:ext cx="8735325" cy="200025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Shell Scripting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BF384-1D5B-7161-C0A3-298A7D38F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BA507E-2926-B4FC-6C30-662581BB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969942" cy="1223963"/>
          </a:xfrm>
        </p:spPr>
        <p:txBody>
          <a:bodyPr/>
          <a:lstStyle/>
          <a:p>
            <a:r>
              <a:rPr lang="en-US" dirty="0"/>
              <a:t>Basic Shell Scripting (Arithmetic and Mathematical Operators)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ADB3E3-41C9-20CF-ADB7-74DD6B4CA81B}"/>
              </a:ext>
            </a:extLst>
          </p:cNvPr>
          <p:cNvSpPr txBox="1"/>
          <p:nvPr/>
        </p:nvSpPr>
        <p:spPr>
          <a:xfrm>
            <a:off x="1827212" y="1752600"/>
            <a:ext cx="9372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-bash scripting doesn’t do direct math, so you need $((expression)) to handle calculations.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66D0EF-3493-88A2-7D43-0D9A3C6DB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412" y="2902804"/>
            <a:ext cx="654866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8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D7C84-29E4-4C5D-B2F8-5CDAE39F3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AFE344-92E3-DDFA-692E-C3C59974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(Comparison Operators)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6736C1-78B9-A547-22B7-20EAE97F5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569927"/>
              </p:ext>
            </p:extLst>
          </p:nvPr>
        </p:nvGraphicFramePr>
        <p:xfrm>
          <a:off x="2360612" y="1905000"/>
          <a:ext cx="7162800" cy="4206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89979248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4016717089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536051747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Operator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Meaning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Example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087156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-eq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[ 5 -eq 5 ]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002768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-ne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Not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[ 5 -ne 3 ]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521838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-</a:t>
                      </a:r>
                      <a:r>
                        <a:rPr lang="en-US" dirty="0" err="1"/>
                        <a:t>gt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Greater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[ 6 -</a:t>
                      </a:r>
                      <a:r>
                        <a:rPr lang="en-US" dirty="0" err="1"/>
                        <a:t>gt</a:t>
                      </a:r>
                      <a:r>
                        <a:rPr lang="en-US" dirty="0"/>
                        <a:t> 5 ]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248694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-</a:t>
                      </a:r>
                      <a:r>
                        <a:rPr lang="en-US" dirty="0" err="1"/>
                        <a:t>lt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Less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[ 4 -</a:t>
                      </a:r>
                      <a:r>
                        <a:rPr lang="en-US" dirty="0" err="1"/>
                        <a:t>lt</a:t>
                      </a:r>
                      <a:r>
                        <a:rPr lang="en-US" dirty="0"/>
                        <a:t> 5 ]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088403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-</a:t>
                      </a:r>
                      <a:r>
                        <a:rPr lang="en-US" dirty="0" err="1"/>
                        <a:t>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Greater than or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[ 5 -</a:t>
                      </a:r>
                      <a:r>
                        <a:rPr lang="en-US" dirty="0" err="1"/>
                        <a:t>ge</a:t>
                      </a:r>
                      <a:r>
                        <a:rPr lang="en-US" dirty="0"/>
                        <a:t> 5 ]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901656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-le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Less than or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[ 4 -le 5 ]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569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53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3906C-273B-5556-C0E2-41E67903F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B1191A-E114-24F1-B0AB-B083CE34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(Logical Operators)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CCCA9A-F3D8-CF9D-E87A-92EDB3549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609143"/>
              </p:ext>
            </p:extLst>
          </p:nvPr>
        </p:nvGraphicFramePr>
        <p:xfrm>
          <a:off x="2360612" y="1905000"/>
          <a:ext cx="7924800" cy="3764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89979248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401671708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536051747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Operator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Meaning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Example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087156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&amp;&amp;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AND</a:t>
                      </a:r>
                      <a:r>
                        <a:rPr lang="en-US" dirty="0"/>
                        <a:t> (both must be true)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if [ $age -</a:t>
                      </a:r>
                      <a:r>
                        <a:rPr lang="en-US" dirty="0" err="1"/>
                        <a:t>ge</a:t>
                      </a:r>
                      <a:r>
                        <a:rPr lang="en-US" dirty="0"/>
                        <a:t> 18 ] &amp;&amp; [ $</a:t>
                      </a:r>
                      <a:r>
                        <a:rPr lang="en-US" dirty="0" err="1"/>
                        <a:t>filipinocitizen</a:t>
                      </a:r>
                      <a:r>
                        <a:rPr lang="en-US" dirty="0"/>
                        <a:t> = “yes"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002768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||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OR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atleast</a:t>
                      </a:r>
                      <a:r>
                        <a:rPr lang="en-US" dirty="0"/>
                        <a:t> one is true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if [ $age -</a:t>
                      </a:r>
                      <a:r>
                        <a:rPr lang="en-US" dirty="0" err="1"/>
                        <a:t>ge</a:t>
                      </a:r>
                      <a:r>
                        <a:rPr lang="en-US" dirty="0"/>
                        <a:t> 18 ] || [ "$permit" = "yes"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521838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NOT</a:t>
                      </a:r>
                      <a:r>
                        <a:rPr lang="en-US" dirty="0"/>
                        <a:t> (negates condition)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if [ ! -f file.txt ] → true if file </a:t>
                      </a:r>
                      <a:r>
                        <a:rPr lang="en-US" b="1" dirty="0"/>
                        <a:t>doesn't</a:t>
                      </a:r>
                      <a:r>
                        <a:rPr lang="en-US" dirty="0"/>
                        <a:t> exist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248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02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EB485-D703-0D86-F2D2-DEC9E674C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725256-A064-2C2D-1610-8AEF920F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(if else Statement)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021CCD-647E-B2A5-DC51-34EAC6A5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412" y="4543325"/>
            <a:ext cx="5344271" cy="1428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EB7225-8BD4-44E0-D36A-CEAB8B392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412" y="1600200"/>
            <a:ext cx="5744377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1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DE3F6-A971-113E-7A4C-5F33790DC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5F7A1-465F-8E93-82BD-9D1B67E3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(Loops)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0C251E-D7F5-B5BB-4031-F3FAC57EF742}"/>
              </a:ext>
            </a:extLst>
          </p:cNvPr>
          <p:cNvSpPr txBox="1"/>
          <p:nvPr/>
        </p:nvSpPr>
        <p:spPr>
          <a:xfrm>
            <a:off x="1751012" y="1504602"/>
            <a:ext cx="6106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-For loop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DC646D-192E-C7ED-5268-92FE2F4FF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518" y="1966267"/>
            <a:ext cx="4887238" cy="21804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81A871-1B67-9DAD-F604-0E1E032FE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518" y="4538897"/>
            <a:ext cx="5191850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9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9C3A6-2534-580F-C4CB-F5C441C74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8EA5D1-AF37-F2BF-6966-E290F0E8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(Loops)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32F8C7-4292-8145-E297-C2B4A44C2478}"/>
              </a:ext>
            </a:extLst>
          </p:cNvPr>
          <p:cNvSpPr txBox="1"/>
          <p:nvPr/>
        </p:nvSpPr>
        <p:spPr>
          <a:xfrm>
            <a:off x="1751012" y="1504602"/>
            <a:ext cx="6106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-while  loop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F83200-7137-391A-2553-BD8CE9221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047" y="4724400"/>
            <a:ext cx="5506218" cy="16671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D00591-F6D1-F176-5B71-F50F16968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047" y="2121816"/>
            <a:ext cx="4924729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0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C11AB-227B-2CE5-EE69-007251794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5F787D-F552-032F-A20F-AF4FD6DB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(Loops)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9624E1-0658-58ED-7C64-BB38C6553565}"/>
              </a:ext>
            </a:extLst>
          </p:cNvPr>
          <p:cNvSpPr txBox="1"/>
          <p:nvPr/>
        </p:nvSpPr>
        <p:spPr>
          <a:xfrm>
            <a:off x="1751012" y="1504602"/>
            <a:ext cx="6106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-while  loop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6179EF-EFA1-0A6E-D60B-61F1C873E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047" y="4724400"/>
            <a:ext cx="5506218" cy="16671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619804-85FD-D240-C069-8855811C6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047" y="2121816"/>
            <a:ext cx="4924729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7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9F3AF-6EFF-13A0-152A-A7E6DF96D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90AAC5-B81A-15A4-5F0F-E75E0E64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(Arrays)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DA2678-878E-46E0-DD0E-258590440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066" y="2133419"/>
            <a:ext cx="5496692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4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0EF71-E078-4635-3EEC-D8C529E7A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1D0E17-C40A-41BE-0296-DBEA2A53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(Function)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6AA511-7F4E-954F-6D92-2D20745F0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812" y="1676400"/>
            <a:ext cx="5029200" cy="28255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598335-71D8-F095-7C75-D1AC3CC5F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812" y="4876800"/>
            <a:ext cx="4791744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AFF84-9E68-17B2-C229-64430F5C5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91DF-230C-95A0-5E0F-23CEF7091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3500" y="1415179"/>
            <a:ext cx="8735325" cy="200025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3789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end of this lesson, students will be able to: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the fundamentals of shell scripting</a:t>
            </a:r>
          </a:p>
          <a:p>
            <a:r>
              <a:rPr lang="en-US" dirty="0"/>
              <a:t>Describe basic scripting concepts and their applications.</a:t>
            </a:r>
          </a:p>
          <a:p>
            <a:r>
              <a:rPr lang="en-US" dirty="0"/>
              <a:t>Write and execute simple shell scripts effectively.</a:t>
            </a:r>
          </a:p>
          <a:p>
            <a:r>
              <a:rPr lang="en-US" dirty="0"/>
              <a:t>Apply practical scripting techniques in various scenarios,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What is Shell 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-a </a:t>
            </a:r>
            <a:r>
              <a:rPr lang="en-US" b="1" dirty="0"/>
              <a:t>shell script </a:t>
            </a:r>
            <a:r>
              <a:rPr lang="en-US" dirty="0"/>
              <a:t>is a simply a file that contains a list of commands. It’s like a  to-do list for your computer! Instead of typing each command individual, you can write them all in single file.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766EE9-867E-A37B-B660-61966F997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553" y="1498600"/>
            <a:ext cx="4972744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F2C1E-ABEF-1A5E-04E3-12E605E84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4C660-9B11-817F-1423-4D5EF484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52400"/>
            <a:ext cx="6247129" cy="660400"/>
          </a:xfrm>
        </p:spPr>
        <p:txBody>
          <a:bodyPr anchor="b">
            <a:normAutofit/>
          </a:bodyPr>
          <a:lstStyle/>
          <a:p>
            <a:r>
              <a:rPr lang="en-US" dirty="0"/>
              <a:t>Basic Scripting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003DD-3503-A4DC-1A7E-C3E3B2769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5210" y="980554"/>
            <a:ext cx="5078677" cy="55726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Shebang (#!/bin/bash): this is the line that start #! (called a shebang). It tells the system to use the bash shell to interpret the script and /bin/bash is the path to bash. So, when the scripts run, it knows exactly which shell to use</a:t>
            </a:r>
          </a:p>
          <a:p>
            <a:r>
              <a:rPr lang="en-US" dirty="0"/>
              <a:t>Comments (#): Add notes in your code.</a:t>
            </a:r>
          </a:p>
          <a:p>
            <a:r>
              <a:rPr lang="en-US" dirty="0"/>
              <a:t>Variables: name="Jerico"</a:t>
            </a:r>
          </a:p>
          <a:p>
            <a:r>
              <a:rPr lang="en-US" dirty="0"/>
              <a:t>Echo: Output something → echo "Hello, $name"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A20F6F-C964-DD2B-0F55-9ABDF35FA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698528"/>
            <a:ext cx="4972744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8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A1763-8159-0DDE-4815-474CEEDE0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A740-7EB1-3BD6-F45D-230931A49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847" y="609600"/>
            <a:ext cx="6247129" cy="66040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The two most common shells are: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BDB2E29-E7E6-D92F-7BD9-3511E6B20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2" y="1423997"/>
            <a:ext cx="7879080" cy="1114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Bash (Bourne Again Shell)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Default on most Linux systems.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zsh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(Z Shell)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Popular for its customization, used by default in macOS.</a:t>
            </a:r>
          </a:p>
        </p:txBody>
      </p:sp>
    </p:spTree>
    <p:extLst>
      <p:ext uri="{BB962C8B-B14F-4D97-AF65-F5344CB8AC3E}">
        <p14:creationId xmlns:p14="http://schemas.microsoft.com/office/powerpoint/2010/main" val="189873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Your First Script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0D6B9BB-89E6-FEFB-871B-86DEE8848F59}"/>
              </a:ext>
            </a:extLst>
          </p:cNvPr>
          <p:cNvGrpSpPr/>
          <p:nvPr/>
        </p:nvGrpSpPr>
        <p:grpSpPr>
          <a:xfrm>
            <a:off x="1280969" y="2743200"/>
            <a:ext cx="7641693" cy="4333442"/>
            <a:chOff x="1206357" y="1905000"/>
            <a:chExt cx="7641693" cy="433344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D80372F-6685-D987-AF80-473A9FDF3351}"/>
                </a:ext>
              </a:extLst>
            </p:cNvPr>
            <p:cNvSpPr txBox="1"/>
            <p:nvPr/>
          </p:nvSpPr>
          <p:spPr>
            <a:xfrm>
              <a:off x="2741612" y="1905000"/>
              <a:ext cx="6106438" cy="34163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#!/bin/bash</a:t>
              </a:r>
            </a:p>
            <a:p>
              <a:r>
                <a:rPr lang="en-US" dirty="0"/>
                <a:t>echo "Hello! Welcome to scripting.“</a:t>
              </a:r>
            </a:p>
            <a:p>
              <a:r>
                <a:rPr lang="en-US" dirty="0"/>
                <a:t>Press </a:t>
              </a:r>
              <a:r>
                <a:rPr lang="en-US" b="1" dirty="0"/>
                <a:t>CTRL+X</a:t>
              </a:r>
              <a:r>
                <a:rPr lang="en-US" dirty="0"/>
                <a:t> to exit.</a:t>
              </a:r>
            </a:p>
            <a:p>
              <a:r>
                <a:rPr lang="en-US" dirty="0"/>
                <a:t>Press </a:t>
              </a:r>
              <a:r>
                <a:rPr lang="en-US" b="1" dirty="0"/>
                <a:t>CTRL+Y</a:t>
              </a:r>
              <a:r>
                <a:rPr lang="en-US" dirty="0"/>
                <a:t> to save.</a:t>
              </a:r>
            </a:p>
            <a:p>
              <a:r>
                <a:rPr lang="en-US" dirty="0"/>
                <a:t> the enter</a:t>
              </a:r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68EDF00-2B79-B056-D656-540BA7F95D35}"/>
                </a:ext>
              </a:extLst>
            </p:cNvPr>
            <p:cNvSpPr txBox="1"/>
            <p:nvPr/>
          </p:nvSpPr>
          <p:spPr>
            <a:xfrm>
              <a:off x="2741612" y="4299450"/>
              <a:ext cx="6106438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bash greet.sh or </a:t>
              </a:r>
            </a:p>
            <a:p>
              <a:r>
                <a:rPr lang="en-US" dirty="0"/>
                <a:t>make executable the greet.sh:</a:t>
              </a:r>
            </a:p>
            <a:p>
              <a:r>
                <a:rPr lang="en-US" dirty="0" err="1"/>
                <a:t>chmod</a:t>
              </a:r>
              <a:r>
                <a:rPr lang="en-US" dirty="0"/>
                <a:t> +x greet.sh</a:t>
              </a:r>
            </a:p>
            <a:p>
              <a:r>
                <a:rPr lang="en-US" dirty="0"/>
                <a:t>./greet.sh</a:t>
              </a:r>
            </a:p>
            <a:p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49EBE4-B483-C39C-3BDB-C1E032227AEA}"/>
                </a:ext>
              </a:extLst>
            </p:cNvPr>
            <p:cNvSpPr txBox="1"/>
            <p:nvPr/>
          </p:nvSpPr>
          <p:spPr>
            <a:xfrm>
              <a:off x="1206357" y="3762692"/>
              <a:ext cx="610643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How to run it:</a:t>
              </a:r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703E078-2003-A788-7ACF-B88C171AD203}"/>
              </a:ext>
            </a:extLst>
          </p:cNvPr>
          <p:cNvSpPr txBox="1"/>
          <p:nvPr/>
        </p:nvSpPr>
        <p:spPr>
          <a:xfrm>
            <a:off x="2817812" y="1975609"/>
            <a:ext cx="6106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nano greet.sh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8B104B-55E1-2861-0F0A-0FF9740E1583}"/>
              </a:ext>
            </a:extLst>
          </p:cNvPr>
          <p:cNvSpPr txBox="1"/>
          <p:nvPr/>
        </p:nvSpPr>
        <p:spPr>
          <a:xfrm>
            <a:off x="2816224" y="1607993"/>
            <a:ext cx="6106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file</a:t>
            </a: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(Variables)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D051EF-B5D7-B6B2-A335-586C1209B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953" y="2100263"/>
            <a:ext cx="5958918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EB1A7-B542-E2DE-98AE-C4F96BF7D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7446CD-DDC1-DE46-9E31-371AB620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DE60F-2E5D-8820-9E99-966C6FC5BF65}"/>
              </a:ext>
            </a:extLst>
          </p:cNvPr>
          <p:cNvSpPr txBox="1"/>
          <p:nvPr/>
        </p:nvSpPr>
        <p:spPr>
          <a:xfrm>
            <a:off x="2055812" y="2438400"/>
            <a:ext cx="610643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echo "Home Directory: $HOME"</a:t>
            </a:r>
          </a:p>
          <a:p>
            <a:r>
              <a:rPr lang="en-US" dirty="0"/>
              <a:t>echo "Username: $USER"</a:t>
            </a:r>
          </a:p>
          <a:p>
            <a:r>
              <a:rPr lang="en-US" dirty="0"/>
              <a:t>echo "Current Shell: $SHELL"</a:t>
            </a:r>
          </a:p>
          <a:p>
            <a:r>
              <a:rPr lang="en-US" dirty="0"/>
              <a:t>echo "Present Working Directory: $PWD"</a:t>
            </a:r>
          </a:p>
          <a:p>
            <a:r>
              <a:rPr lang="en-US" dirty="0"/>
              <a:t>echo "Random Number: $RANDOM"</a:t>
            </a:r>
          </a:p>
          <a:p>
            <a:r>
              <a:rPr lang="en-US" dirty="0"/>
              <a:t>echo "Seconds since script started: $SECONDS"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B915B-A8D4-F99B-0D7E-D7921C439BCC}"/>
              </a:ext>
            </a:extLst>
          </p:cNvPr>
          <p:cNvSpPr txBox="1"/>
          <p:nvPr/>
        </p:nvSpPr>
        <p:spPr>
          <a:xfrm>
            <a:off x="1674812" y="1485030"/>
            <a:ext cx="952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-these are variables that stick around for the system or across scripts.</a:t>
            </a:r>
          </a:p>
        </p:txBody>
      </p:sp>
    </p:spTree>
    <p:extLst>
      <p:ext uri="{BB962C8B-B14F-4D97-AF65-F5344CB8AC3E}">
        <p14:creationId xmlns:p14="http://schemas.microsoft.com/office/powerpoint/2010/main" val="29189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CAF11-D0F1-0F21-51B1-3705503C5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55ED1C-A38D-DEC1-C766-C9B6A2E7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(Output and Input)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6AB44-FB68-8266-614F-D300622A2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389" y="1676400"/>
            <a:ext cx="7524045" cy="32003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1E23B2-0CA3-2619-BEAA-B1127C1AA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833" y="4373255"/>
            <a:ext cx="6324600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6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170</TotalTime>
  <Words>615</Words>
  <Application>Microsoft Office PowerPoint</Application>
  <PresentationFormat>Custom</PresentationFormat>
  <Paragraphs>109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Tech 16x9</vt:lpstr>
      <vt:lpstr>Chapter 4</vt:lpstr>
      <vt:lpstr>At the end of this lesson, students will be able to:</vt:lpstr>
      <vt:lpstr>What is Shell Script?</vt:lpstr>
      <vt:lpstr>Basic Scripting Concepts</vt:lpstr>
      <vt:lpstr>The two most common shells are:</vt:lpstr>
      <vt:lpstr>Writing Your First Script</vt:lpstr>
      <vt:lpstr>Basic Shell Scripting (Variables)</vt:lpstr>
      <vt:lpstr>Environment Variables</vt:lpstr>
      <vt:lpstr>Basic Shell Scripting (Output and Input)</vt:lpstr>
      <vt:lpstr>Basic Shell Scripting (Arithmetic and Mathematical Operators)</vt:lpstr>
      <vt:lpstr>Basic Shell Scripting (Comparison Operators)</vt:lpstr>
      <vt:lpstr>Basic Shell Scripting (Logical Operators)</vt:lpstr>
      <vt:lpstr>Basic Shell Scripting (if else Statement)</vt:lpstr>
      <vt:lpstr>Basic Shell Scripting (Loops)</vt:lpstr>
      <vt:lpstr>Basic Shell Scripting (Loops)</vt:lpstr>
      <vt:lpstr>Basic Shell Scripting (Loops)</vt:lpstr>
      <vt:lpstr>Basic Shell Scripting (Arrays)</vt:lpstr>
      <vt:lpstr>Basic Shell Scripting (Function)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Jerico PC</dc:creator>
  <cp:lastModifiedBy>Jerico PC</cp:lastModifiedBy>
  <cp:revision>11</cp:revision>
  <dcterms:created xsi:type="dcterms:W3CDTF">2025-07-18T12:02:10Z</dcterms:created>
  <dcterms:modified xsi:type="dcterms:W3CDTF">2025-08-12T12:13:52Z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