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5"/>
  </p:notesMasterIdLst>
  <p:handoutMasterIdLst>
    <p:handoutMasterId r:id="rId26"/>
  </p:handoutMasterIdLst>
  <p:sldIdLst>
    <p:sldId id="410" r:id="rId5"/>
    <p:sldId id="383" r:id="rId6"/>
    <p:sldId id="391" r:id="rId7"/>
    <p:sldId id="412" r:id="rId8"/>
    <p:sldId id="413" r:id="rId9"/>
    <p:sldId id="414" r:id="rId10"/>
    <p:sldId id="411" r:id="rId11"/>
    <p:sldId id="422" r:id="rId12"/>
    <p:sldId id="423" r:id="rId13"/>
    <p:sldId id="424" r:id="rId14"/>
    <p:sldId id="425" r:id="rId15"/>
    <p:sldId id="415" r:id="rId16"/>
    <p:sldId id="421" r:id="rId17"/>
    <p:sldId id="420" r:id="rId18"/>
    <p:sldId id="416" r:id="rId19"/>
    <p:sldId id="417" r:id="rId20"/>
    <p:sldId id="418" r:id="rId21"/>
    <p:sldId id="419" r:id="rId22"/>
    <p:sldId id="403" r:id="rId23"/>
    <p:sldId id="3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59869" autoAdjust="0"/>
  </p:normalViewPr>
  <p:slideViewPr>
    <p:cSldViewPr snapToGrid="0">
      <p:cViewPr varScale="1">
        <p:scale>
          <a:sx n="66" d="100"/>
          <a:sy n="66" d="100"/>
        </p:scale>
        <p:origin x="157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9/7/2025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E9386-E1F5-2573-182E-9F96462FD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AC27A9-45A2-A51F-C89F-6C44172AAE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E7081C-2DEA-1247-58B3-873B92C74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B3EB3-BB40-12D1-292B-47660760B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1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73F34-01C7-76CE-9971-6BE2F6F2C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9CEEDF-AED8-3E77-5A7F-1715D44412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C5229-7272-5111-E889-E9348FBF0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8CC9A-D7D3-7C1D-379D-2AB85C9E5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960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2A9A9-06C6-37E6-5DDE-C5D33B363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E7757E-6686-3108-18EA-81A781D229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FE4394-374D-48A6-DE67-2064E187A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91F92-A904-3BB2-498C-28918AB48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64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8DA39-CA61-A91A-1F02-F2FA4520C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3472F9-7380-30F5-1E5D-646E70E4B5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D77E15-ACA0-B7F4-7D86-625E5913B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7AE67-CA85-5A8C-254D-A47DBA1E3D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12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4DEE7-8138-9DC2-3A68-9349711FA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5DB64-D1B2-CFBD-C024-F898BA2DAA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877AAC-6D63-9094-9A07-DA4F30B22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class Person {</a:t>
            </a:r>
          </a:p>
          <a:p>
            <a:r>
              <a:rPr lang="en-US" dirty="0"/>
              <a:t>    // Parent attributes</a:t>
            </a:r>
          </a:p>
          <a:p>
            <a:r>
              <a:rPr lang="en-US" dirty="0"/>
              <a:t>    protected $name;</a:t>
            </a:r>
          </a:p>
          <a:p>
            <a:r>
              <a:rPr lang="en-US" dirty="0"/>
              <a:t>    protected $age;</a:t>
            </a:r>
          </a:p>
          <a:p>
            <a:endParaRPr lang="en-US" dirty="0"/>
          </a:p>
          <a:p>
            <a:r>
              <a:rPr lang="en-US" dirty="0"/>
              <a:t>    // Parent constructor</a:t>
            </a:r>
          </a:p>
          <a:p>
            <a:r>
              <a:rPr lang="en-US" dirty="0"/>
              <a:t>    public function __construct($name, $age) {</a:t>
            </a:r>
          </a:p>
          <a:p>
            <a:r>
              <a:rPr lang="en-US" dirty="0"/>
              <a:t>        $this-&gt;name = $name;</a:t>
            </a:r>
          </a:p>
          <a:p>
            <a:r>
              <a:rPr lang="en-US" dirty="0"/>
              <a:t>        $this-&gt;age = $age;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function </a:t>
            </a:r>
            <a:r>
              <a:rPr lang="en-US" dirty="0" err="1"/>
              <a:t>displayInfo</a:t>
            </a:r>
            <a:r>
              <a:rPr lang="en-US" dirty="0"/>
              <a:t>() {</a:t>
            </a:r>
          </a:p>
          <a:p>
            <a:r>
              <a:rPr lang="en-US" dirty="0"/>
              <a:t>        echo "Name: $this-&gt;name, Age: $this-&gt;age\n";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Child class inherits from Person</a:t>
            </a:r>
          </a:p>
          <a:p>
            <a:r>
              <a:rPr lang="en-US" dirty="0"/>
              <a:t>class Student extends Person {</a:t>
            </a:r>
          </a:p>
          <a:p>
            <a:r>
              <a:rPr lang="en-US" dirty="0"/>
              <a:t>    private $</a:t>
            </a:r>
            <a:r>
              <a:rPr lang="en-US" dirty="0" err="1"/>
              <a:t>studentID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// Child constructor</a:t>
            </a:r>
          </a:p>
          <a:p>
            <a:r>
              <a:rPr lang="en-US" dirty="0"/>
              <a:t>    public function __construct($name, $age, $</a:t>
            </a:r>
            <a:r>
              <a:rPr lang="en-US" dirty="0" err="1"/>
              <a:t>studentID</a:t>
            </a:r>
            <a:r>
              <a:rPr lang="en-US" dirty="0"/>
              <a:t>) {</a:t>
            </a:r>
          </a:p>
          <a:p>
            <a:r>
              <a:rPr lang="en-US" dirty="0"/>
              <a:t>        // Call parent constructor</a:t>
            </a:r>
          </a:p>
          <a:p>
            <a:r>
              <a:rPr lang="en-US" dirty="0"/>
              <a:t>        parent::__construct($name, $age);</a:t>
            </a:r>
          </a:p>
          <a:p>
            <a:r>
              <a:rPr lang="en-US" dirty="0"/>
              <a:t>        $this-&gt;</a:t>
            </a:r>
            <a:r>
              <a:rPr lang="en-US" dirty="0" err="1"/>
              <a:t>studentID</a:t>
            </a:r>
            <a:r>
              <a:rPr lang="en-US" dirty="0"/>
              <a:t> = $</a:t>
            </a:r>
            <a:r>
              <a:rPr lang="en-US" dirty="0" err="1"/>
              <a:t>studentID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function </a:t>
            </a:r>
            <a:r>
              <a:rPr lang="en-US" dirty="0" err="1"/>
              <a:t>displayStudent</a:t>
            </a:r>
            <a:r>
              <a:rPr lang="en-US" dirty="0"/>
              <a:t>() {</a:t>
            </a:r>
          </a:p>
          <a:p>
            <a:r>
              <a:rPr lang="en-US" dirty="0"/>
              <a:t>        echo "Name: $this-&gt;name, Age: $this-&gt;age, Student ID: $this-&gt;</a:t>
            </a:r>
            <a:r>
              <a:rPr lang="en-US" dirty="0" err="1"/>
              <a:t>studentID</a:t>
            </a:r>
            <a:r>
              <a:rPr lang="en-US" dirty="0"/>
              <a:t>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Create object of Student</a:t>
            </a:r>
          </a:p>
          <a:p>
            <a:r>
              <a:rPr lang="en-US" dirty="0"/>
              <a:t>$student = new Student("Alice", 20, "S101");</a:t>
            </a:r>
          </a:p>
          <a:p>
            <a:r>
              <a:rPr lang="en-US" dirty="0"/>
              <a:t>$student-&gt;</a:t>
            </a:r>
            <a:r>
              <a:rPr lang="en-US" dirty="0" err="1"/>
              <a:t>displayStudent</a:t>
            </a:r>
            <a:r>
              <a:rPr lang="en-US" dirty="0"/>
              <a:t>();</a:t>
            </a:r>
          </a:p>
          <a:p>
            <a:r>
              <a:rPr lang="en-US" dirty="0"/>
              <a:t>?&gt;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78B49-3BC6-A9F5-BB15-BF4B5EDDD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92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7154B-9939-6F01-4784-B10A0E634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CD271C-0DB8-699B-0131-ABCFAD1F89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2518EE-B74D-57BA-E68D-55DA7D330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C04FA-58A0-60E9-ED1D-437E251690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00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E36F6-072C-66CA-41D0-7CCF116DB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074617-1CDA-7A03-739B-8777579C20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FEC5A0-F1E0-0982-5D26-3AC7D1934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D80FB-DA32-31CF-8061-D006008CD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3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3125D-0E4D-A316-31C8-A4297FC96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1AFC4D-F136-7FE6-0CD8-DA27E517ED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CB995F-C5F8-D49D-2C22-7303A5B2E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EEDCB-1CA2-8BD4-BC0F-782196C3D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71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8E5AD-3F6C-DEA0-EE5E-2C6BF92E5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12D94-663C-E9CA-07DA-D65AE33A7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B33D2-F300-3C87-C7CD-DE49AC229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255B7-7597-F986-1E5D-C431F72F4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52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6EDB-0B54-34D8-3CFF-3690E878B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8D3587-4C33-1329-A33E-3BBC907D53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576FF5-BD33-B6E9-AA61-C6033C4B7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98372-FCAC-AC24-365B-EBDB0BD4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9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4F008-33C9-6A5E-D1E7-17C3426BB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970C7D-9EA3-85C7-C471-D4E65DD819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632AD-9F4B-3F43-67EC-8EC2CBFB9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99AE-E979-5A9B-3D81-B30459824E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84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E1E18-C3D8-C9EF-AC28-A6C9D067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4C1139-D95B-B1A1-DC59-2B8058C20D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82A98A-B266-3C05-3794-63C4DABFB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EBFF2-E8CF-80E1-C01C-A59615729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3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BC8AC-2DAF-CBA7-B88D-EB937AE74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1978F8-F34F-1392-D1A4-A142BF864A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EAB949-F751-E1A9-B6B4-52F1C70C3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FCB9E-7F37-BBB2-2A98-D169E196A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60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C03B4-054C-721D-571B-1018446C9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2109D6-D3B8-D140-8F2B-1D9D597C4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99E9BD-2214-35FA-DEC7-2B93014D5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6DF8-C402-4D7F-15C6-8D76F2195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20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3F62E-FF0C-F972-66BB-681DCE6DD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A6A841-9DA1-2438-D3C0-087BDEC2D9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3EFF17-3D86-D345-E614-297C44695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9B751-3036-0D62-D951-FBD5DE2AE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7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453" y="0"/>
            <a:ext cx="6103507" cy="3875849"/>
          </a:xfrm>
        </p:spPr>
        <p:txBody>
          <a:bodyPr/>
          <a:lstStyle/>
          <a:p>
            <a:pPr algn="ctr"/>
            <a:r>
              <a:rPr lang="en-US" dirty="0"/>
              <a:t>Inheritance and Polymorphism in PHP (OOP)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AB32-93AB-DE33-2638-EA9FAE66C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A471A5-9E73-D4CC-66F8-B18EF95F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Multi level Inheritance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B0C6D6-1905-2F6E-02FD-B751540B0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9B31719-1826-B83D-7B4F-A4F0D2AF3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647D383-AC7F-0F60-294C-0553450A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912FF01-FAF5-AED7-CA5C-A63E40163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9ECD258-A718-9939-AC8C-67FA8FEB2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226" y="1965682"/>
            <a:ext cx="6392167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7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82542-2742-14C8-8D04-E64108C4E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135EC2-B693-B512-D3AB-2FE2749C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Hierarchical Inheritance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8B709D-95FE-D3B0-DD23-63420809E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8A20D6F-A9BD-C33B-F9DC-FF49016BB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90A359A-7172-6366-8B42-5E27885D9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0B9BFC5-3842-77EA-E66B-442D6326C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CD3E48D-82EE-8D7B-6ECB-491CFB53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524" y="1543151"/>
            <a:ext cx="5544324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8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9D5A8-EE3A-62B9-58EB-58DA46389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6D1AEB-D4D1-B88E-0A46-0405A449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GB" dirty="0"/>
              <a:t>Using parent:: to Extend </a:t>
            </a:r>
            <a:r>
              <a:rPr lang="en-GB" dirty="0" err="1"/>
              <a:t>Behavior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4C286D-C6F3-0647-F8D4-79F992AD9D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GB" dirty="0"/>
              <a:t>Use parent::</a:t>
            </a:r>
            <a:r>
              <a:rPr lang="en-GB" dirty="0" err="1"/>
              <a:t>methodName</a:t>
            </a:r>
            <a:r>
              <a:rPr lang="en-GB" dirty="0"/>
              <a:t>() to call the original method from the parent class.</a:t>
            </a:r>
          </a:p>
          <a:p>
            <a:r>
              <a:rPr lang="en-GB" dirty="0"/>
              <a:t>Useful when the child needs to extend, not fully replace, the </a:t>
            </a:r>
            <a:r>
              <a:rPr lang="en-GB" dirty="0" err="1"/>
              <a:t>behavior</a:t>
            </a:r>
            <a:r>
              <a:rPr lang="en-GB" dirty="0"/>
              <a:t>.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A04045-4FF9-B83D-303F-643E09611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24206A2-6438-93AB-7FF6-F847DE4D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FB392C8-BD3C-3309-EE9E-E89AFE1BD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717DD1E-44E0-F077-880D-0FE4A2300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5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436AB-13A4-34EC-4508-38DEF9CBF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499601-015E-F78A-00D5-870A3C6A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GB" dirty="0"/>
              <a:t>Using parent:: to Extend </a:t>
            </a:r>
            <a:r>
              <a:rPr lang="en-GB" dirty="0" err="1"/>
              <a:t>Behavior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39D46B-3B35-7002-CCE1-27E620292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D79435B-10D0-4CF9-B8CC-E2428F5FF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616AEAB-97BC-A6D5-65E3-63EADD44E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09D86B5-D982-C2E2-01D1-F7B2A4982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E73CEF4-EE2C-3C26-3F48-ECC98B33F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226" y="2354934"/>
            <a:ext cx="664937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6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96327-38A3-15FF-549E-E9F6A1661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EE06DF-4676-839E-C78F-C222C2D6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pPr lvl="0"/>
            <a:r>
              <a:rPr lang="en-PH" dirty="0"/>
              <a:t>Inheritance with constructors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3FAC56-F9EF-E257-2255-7D6324362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11C6DFA-251C-D91B-A082-6EC62C6FB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ACDC7C4-9BE4-E892-B756-62CC995FC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654D9ED-FBD1-DAEB-6E96-846F31DC6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EA6FB11-5ED8-7AED-652D-8C674573D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90" y="1553000"/>
            <a:ext cx="6368054" cy="49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8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3A0F3-30A3-A1C6-7CBB-064A02736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B0BE14-E2A9-926B-408E-AA54A330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SYNTAX EXAMPLE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AFCD6E-8A26-3D75-B674-449974989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1" y="3900133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0BA4809-581D-D3EC-0C08-41F3055AC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3873046-2CE3-119C-BE9D-A72A89B93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8BFFBE2-EB53-9E1F-2BFF-675943D46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E6B77D5-B75E-F3B3-31D2-128529862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313" y="1783080"/>
            <a:ext cx="5454468" cy="47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6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8177-6048-92A7-A7D5-D28CB90FF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5BF54C-D79E-C529-E2A6-6C4CE5E3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What is Polymorphism?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828C8F-7D81-772F-C53E-D0B8D7FF32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GB" dirty="0"/>
              <a:t>Polymorphism means one interface, many </a:t>
            </a:r>
            <a:r>
              <a:rPr lang="en-GB" dirty="0" err="1"/>
              <a:t>behaviors</a:t>
            </a:r>
            <a:r>
              <a:rPr lang="en-GB" dirty="0"/>
              <a:t>.</a:t>
            </a:r>
          </a:p>
          <a:p>
            <a:r>
              <a:rPr lang="en-GB" dirty="0"/>
              <a:t>Different classes can implement the same method name differently.</a:t>
            </a:r>
          </a:p>
          <a:p>
            <a:r>
              <a:rPr lang="en-GB" dirty="0"/>
              <a:t>Achieved through method overriding.</a:t>
            </a:r>
          </a:p>
          <a:p>
            <a:endParaRPr lang="en-GB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FEA925-204C-FFF5-2D6E-88FBD183C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7C9ED84-E7F9-D7AF-8434-7133E4ACB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185007-0EBF-4233-4562-FF2A9DD16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1F65B5A-7C9E-219E-F52D-A0FCD9758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688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37DCB-FF4F-D801-B8FC-4AEA47719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E0A0D4-5DE5-9D9E-DE26-F7842294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Concept of Polymorphism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FB3442-C951-B1C1-49E0-9CC0B58E2B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GB" dirty="0"/>
              <a:t>All child classes inherit from the same base.</a:t>
            </a:r>
          </a:p>
          <a:p>
            <a:r>
              <a:rPr lang="en-GB" dirty="0"/>
              <a:t>Each class overrides a method (e.g., introduce()).</a:t>
            </a:r>
          </a:p>
          <a:p>
            <a:r>
              <a:rPr lang="en-GB" dirty="0"/>
              <a:t>You can treat them as the same type (e.g., Person) in your code.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361D62-C860-223E-C852-AF90C2AD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A0457DB-D398-7A8A-D323-15232D397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518440-5984-11D2-C824-68AC2389A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FF5AAFF-A056-EF05-1606-80A8DEC9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386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F9387-E166-782D-73DA-89B44DC36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4E7E54-35B7-7C4C-0540-D60EFDE2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74" y="116237"/>
            <a:ext cx="5790674" cy="900211"/>
          </a:xfrm>
        </p:spPr>
        <p:txBody>
          <a:bodyPr/>
          <a:lstStyle/>
          <a:p>
            <a:r>
              <a:rPr lang="en-US" dirty="0"/>
              <a:t>SYNTAX EXAMPLE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D5B9D0-BE66-E7B5-4EBA-6085DA021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1" y="3900133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9EEFC26-AE13-B0AE-689B-534E90A91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46AE460-C87C-9527-4716-199419807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FFA0C8-D969-6C35-B726-CA15D6D4A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ED22447-ACE3-3E8B-2634-AD3E85678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68" y="1062340"/>
            <a:ext cx="6840156" cy="5675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79A112-05D0-B88D-FE21-998C75ADF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924" y="3043652"/>
            <a:ext cx="525590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15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GB" dirty="0"/>
              <a:t>S</a:t>
            </a:r>
            <a:r>
              <a:rPr lang="en-US" dirty="0" err="1"/>
              <a:t>ummary</a:t>
            </a:r>
            <a:endParaRPr lang="en-US" dirty="0"/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386058280"/>
              </p:ext>
            </p:extLst>
          </p:nvPr>
        </p:nvGraphicFramePr>
        <p:xfrm>
          <a:off x="593725" y="2628900"/>
          <a:ext cx="10473668" cy="310961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36834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5236834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+mj-lt"/>
                        </a:rPr>
                        <a:t>D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+mj-lt"/>
                        </a:rPr>
                        <a:t>escription</a:t>
                      </a:r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Share and reuse code using base and derived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Method Overriding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Redefine inherited methods to customize </a:t>
                      </a:r>
                      <a:r>
                        <a:rPr lang="en-GB" dirty="0" err="1"/>
                        <a:t>behavior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parent::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Extend inherited method logic using the parent keyword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Polymorphism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Use the same method across different objects with different </a:t>
                      </a:r>
                      <a:r>
                        <a:rPr lang="en-GB" dirty="0" err="1"/>
                        <a:t>behavior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1363" y="1783079"/>
            <a:ext cx="6788150" cy="3709987"/>
          </a:xfrm>
        </p:spPr>
        <p:txBody>
          <a:bodyPr tIns="4572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1. By the end of this lesson, you should be able to: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2. Understand the concept and purpose of inheritance in OOP.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3. Understand the relationship between base and derived classes.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4. Demonstrate method overriding to customize inherited behavior.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5. Use the parent:: keyword to enhance inherited methods in derived classes.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6. Explain and implement polymorphism using a common base class.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What is Inheritance?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Inheritance allows a class to reuse the properties and methods of another class.</a:t>
            </a:r>
          </a:p>
          <a:p>
            <a:r>
              <a:rPr lang="en-US" dirty="0"/>
              <a:t>The base class is also called the parent class.</a:t>
            </a:r>
          </a:p>
          <a:p>
            <a:r>
              <a:rPr lang="en-US" dirty="0"/>
              <a:t>The derived class is also called the child class.</a:t>
            </a:r>
          </a:p>
          <a:p>
            <a:r>
              <a:rPr lang="en-US" dirty="0"/>
              <a:t>Promotes code reuse and modularity.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7B67B-1A4A-7968-EF11-EA2126D4C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BD85F3-C42F-DA68-FDB2-8E01E904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SYNTAX EXAMPLE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9A0CA4-42A0-B142-D4D7-2671020AD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1" y="3900133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1191505-67E6-2CF8-C0B4-B557C66A0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554ACBD-5F77-37A9-94B3-4BE2F6C6F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490A4B7-F836-01B1-42F7-33F6D2C8D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B034147-32AC-7762-E999-EB752076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515" y="2433563"/>
            <a:ext cx="6125430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9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8674A-209C-8BD1-1E4A-FDB7C667A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084342-8605-7084-F322-5E293B33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What is Method Overriding?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1ECFFE-FB32-BC09-5380-134658652A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Method overriding allows a child class to redefine a method from the parent class.</a:t>
            </a:r>
          </a:p>
          <a:p>
            <a:r>
              <a:rPr lang="en-US" dirty="0"/>
              <a:t>Used to customize or change inherited behavior.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D6DB98-C410-0B50-1B6D-4ECE0CFC7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313974F-6D02-F971-3885-78051F95F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EB36B2-D876-512C-40AA-EFDAFEE4F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864FF6-BF38-19E4-85E3-119BD0C81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757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220FD-2466-3E13-5504-3F9781684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AE33F5-B10D-697C-CB2B-0988CD92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SYNTAX EXAMPLE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93FD60-A04A-B95E-3D88-711690B76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1" y="3900133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5A17FFA-C16E-DE9C-DC49-880E97564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E5538FA-F816-13C6-43CB-940BAB9A4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13C3C4E-91BC-9660-1C64-3D3A052A4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49F2903-1AF7-8635-1AAA-5163101D3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967" y="1950105"/>
            <a:ext cx="5021873" cy="480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6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2C258-0593-B924-79AA-6D3721AC2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7655ED-2DE9-2171-055F-A8F41530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Roles of Base and Derived Classes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538951-72CC-C529-9597-B272DDE2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38C632B-AD56-7C1C-BF98-63CCCDEA0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655005D-BB97-DE57-291E-65313DD11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24254F9-E647-5A1C-1024-987C35920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B5A356-52A2-B8A1-33BB-9BAADF025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69852"/>
              </p:ext>
            </p:extLst>
          </p:nvPr>
        </p:nvGraphicFramePr>
        <p:xfrm>
          <a:off x="2500163" y="2710754"/>
          <a:ext cx="5495540" cy="187484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412578783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821769140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2131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Base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general class (e.g., Person)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095510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Derived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specialized class (e.g., Student)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46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93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1B21D-3D7C-E2BE-4382-E2C1E5A44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C0A3B4-7EDD-615C-38B6-008A3CBB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Types of Inheritance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99CEE1-BBCA-1340-505A-37C8DC910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6C3B590-2BCA-7819-6436-00C9237C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9E962A4-2D1B-45B0-FB6E-4EABC62D9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7FCCADF-C59F-46AE-ECBD-A5912903A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B0BA50-005F-3E8E-7A0D-5ECE9B8F9F27}"/>
              </a:ext>
            </a:extLst>
          </p:cNvPr>
          <p:cNvGrpSpPr/>
          <p:nvPr/>
        </p:nvGrpSpPr>
        <p:grpSpPr>
          <a:xfrm>
            <a:off x="1790826" y="2518440"/>
            <a:ext cx="6830660" cy="969496"/>
            <a:chOff x="1790826" y="2518440"/>
            <a:chExt cx="6830660" cy="9694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77CAB0-F875-867C-E69E-5B973F346F34}"/>
                </a:ext>
              </a:extLst>
            </p:cNvPr>
            <p:cNvSpPr txBox="1"/>
            <p:nvPr/>
          </p:nvSpPr>
          <p:spPr>
            <a:xfrm>
              <a:off x="1790826" y="2518440"/>
              <a:ext cx="299888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1. Single Inheritance</a:t>
              </a:r>
            </a:p>
            <a:p>
              <a:endParaRPr 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F8A158-A28A-52AA-1B93-24CC611FB5F3}"/>
                </a:ext>
              </a:extLst>
            </p:cNvPr>
            <p:cNvSpPr txBox="1"/>
            <p:nvPr/>
          </p:nvSpPr>
          <p:spPr>
            <a:xfrm>
              <a:off x="2525486" y="2841605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-A child class </a:t>
              </a:r>
              <a:r>
                <a:rPr lang="en-US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inherits</a:t>
              </a:r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from only one parent class.</a:t>
              </a:r>
            </a:p>
            <a:p>
              <a:endParaRPr 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7AA3D1-8F9D-C408-9B90-9F0727F42C26}"/>
              </a:ext>
            </a:extLst>
          </p:cNvPr>
          <p:cNvGrpSpPr/>
          <p:nvPr/>
        </p:nvGrpSpPr>
        <p:grpSpPr>
          <a:xfrm>
            <a:off x="1790826" y="3253800"/>
            <a:ext cx="9559344" cy="969496"/>
            <a:chOff x="1790826" y="2518440"/>
            <a:chExt cx="9559344" cy="9694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DACC4A-B823-DFF4-CAB1-85A083687D7E}"/>
                </a:ext>
              </a:extLst>
            </p:cNvPr>
            <p:cNvSpPr txBox="1"/>
            <p:nvPr/>
          </p:nvSpPr>
          <p:spPr>
            <a:xfrm>
              <a:off x="1790826" y="2518440"/>
              <a:ext cx="36810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2. Multilevel Inheritance</a:t>
              </a:r>
            </a:p>
            <a:p>
              <a:endParaRPr 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C7A24B-B6B9-065B-7D77-9595593E8669}"/>
                </a:ext>
              </a:extLst>
            </p:cNvPr>
            <p:cNvSpPr txBox="1"/>
            <p:nvPr/>
          </p:nvSpPr>
          <p:spPr>
            <a:xfrm>
              <a:off x="2525485" y="2841605"/>
              <a:ext cx="882468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-A class inherits from another class, and then another class inherits from it (a chain).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99013D-C567-E924-318F-F865F1A390FD}"/>
              </a:ext>
            </a:extLst>
          </p:cNvPr>
          <p:cNvGrpSpPr/>
          <p:nvPr/>
        </p:nvGrpSpPr>
        <p:grpSpPr>
          <a:xfrm>
            <a:off x="1790826" y="4186204"/>
            <a:ext cx="9559344" cy="692497"/>
            <a:chOff x="1790826" y="2518440"/>
            <a:chExt cx="9559344" cy="6924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90A140-5AE6-2E29-4489-8B504DE5B369}"/>
                </a:ext>
              </a:extLst>
            </p:cNvPr>
            <p:cNvSpPr txBox="1"/>
            <p:nvPr/>
          </p:nvSpPr>
          <p:spPr>
            <a:xfrm>
              <a:off x="1790826" y="2518440"/>
              <a:ext cx="36810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3. Hierarchical Inheritance</a:t>
              </a:r>
            </a:p>
            <a:p>
              <a:endParaRPr 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A0107B-06FE-F19A-DCAF-967B82DC7723}"/>
                </a:ext>
              </a:extLst>
            </p:cNvPr>
            <p:cNvSpPr txBox="1"/>
            <p:nvPr/>
          </p:nvSpPr>
          <p:spPr>
            <a:xfrm>
              <a:off x="2525485" y="2841605"/>
              <a:ext cx="88246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-Multiple child classes inherit from the same parent class.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880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04565-C425-E1E7-C05B-B35D37DE2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EEAE54-F4BD-4485-AAF6-9A0FBB3ED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Single Inheritance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E4ADA6-71F8-2B67-A4C9-1006512F1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FE5CDC1-85A6-7A33-DD50-4BBA3310E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FA7AEE7-F593-46D7-F5D0-F1AEFF512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F071EE4-831B-25BA-DA43-695ED2773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A537407-D0A9-0126-C81A-E23D7534A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16" y="2774617"/>
            <a:ext cx="4559613" cy="330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798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{3C518988-53C6-441A-B888-E76AC8D815CF}TFd3b75063-ff25-434d-b12c-efeaf07d16c3292f62b5_win32-75a75c970d8e</Template>
  <TotalTime>87</TotalTime>
  <Words>645</Words>
  <Application>Microsoft Office PowerPoint</Application>
  <PresentationFormat>Widescreen</PresentationFormat>
  <Paragraphs>119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Franklin Gothic Book</vt:lpstr>
      <vt:lpstr>Franklin Gothic Demi</vt:lpstr>
      <vt:lpstr>Custom</vt:lpstr>
      <vt:lpstr>Inheritance and Polymorphism in PHP (OOP)</vt:lpstr>
      <vt:lpstr>Learning Objectives</vt:lpstr>
      <vt:lpstr>What is Inheritance?</vt:lpstr>
      <vt:lpstr>SYNTAX EXAMPLE</vt:lpstr>
      <vt:lpstr>What is Method Overriding?</vt:lpstr>
      <vt:lpstr>SYNTAX EXAMPLE</vt:lpstr>
      <vt:lpstr>Roles of Base and Derived Classes</vt:lpstr>
      <vt:lpstr>Types of Inheritance</vt:lpstr>
      <vt:lpstr>Single Inheritance</vt:lpstr>
      <vt:lpstr>Multi level Inheritance</vt:lpstr>
      <vt:lpstr>Hierarchical Inheritance</vt:lpstr>
      <vt:lpstr>Using parent:: to Extend Behavior</vt:lpstr>
      <vt:lpstr>Using parent:: to Extend Behavior</vt:lpstr>
      <vt:lpstr>Inheritance with constructors</vt:lpstr>
      <vt:lpstr>SYNTAX EXAMPLE</vt:lpstr>
      <vt:lpstr>What is Polymorphism?</vt:lpstr>
      <vt:lpstr>Concept of Polymorphism</vt:lpstr>
      <vt:lpstr>SYNTAX EXAMPLE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7</cp:revision>
  <dcterms:created xsi:type="dcterms:W3CDTF">2025-07-13T13:33:56Z</dcterms:created>
  <dcterms:modified xsi:type="dcterms:W3CDTF">2025-09-07T03:13:56Z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