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26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A9EB0D-A297-464F-82AD-57ED7524EC82}" v="3" dt="2025-08-09T07:50:27.739"/>
  </p1510:revLst>
</p1510:revInfo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johntomas0228@gmail.com" userId="28771a095e863a71" providerId="LiveId" clId="{89A9EB0D-A297-464F-82AD-57ED7524EC82}"/>
    <pc:docChg chg="undo redo custSel addSld delSld modSld sldOrd">
      <pc:chgData name="patrickjohntomas0228@gmail.com" userId="28771a095e863a71" providerId="LiveId" clId="{89A9EB0D-A297-464F-82AD-57ED7524EC82}" dt="2025-08-13T03:27:15.975" v="3096" actId="1076"/>
      <pc:docMkLst>
        <pc:docMk/>
      </pc:docMkLst>
      <pc:sldChg chg="modSp del mod">
        <pc:chgData name="patrickjohntomas0228@gmail.com" userId="28771a095e863a71" providerId="LiveId" clId="{89A9EB0D-A297-464F-82AD-57ED7524EC82}" dt="2025-08-09T07:18:25.509" v="387" actId="2696"/>
        <pc:sldMkLst>
          <pc:docMk/>
          <pc:sldMk cId="2658705956" sldId="261"/>
        </pc:sldMkLst>
      </pc:sldChg>
      <pc:sldChg chg="addSp delSp modSp mod">
        <pc:chgData name="patrickjohntomas0228@gmail.com" userId="28771a095e863a71" providerId="LiveId" clId="{89A9EB0D-A297-464F-82AD-57ED7524EC82}" dt="2025-08-09T07:23:30.161" v="553" actId="113"/>
        <pc:sldMkLst>
          <pc:docMk/>
          <pc:sldMk cId="3344795925" sldId="262"/>
        </pc:sldMkLst>
        <pc:spChg chg="mod">
          <ac:chgData name="patrickjohntomas0228@gmail.com" userId="28771a095e863a71" providerId="LiveId" clId="{89A9EB0D-A297-464F-82AD-57ED7524EC82}" dt="2025-08-09T07:21:24.537" v="516" actId="113"/>
          <ac:spMkLst>
            <pc:docMk/>
            <pc:sldMk cId="3344795925" sldId="262"/>
            <ac:spMk id="2" creationId="{67B7FEEC-D8FC-80EE-5E32-23714D34A0BB}"/>
          </ac:spMkLst>
        </pc:spChg>
        <pc:spChg chg="mod">
          <ac:chgData name="patrickjohntomas0228@gmail.com" userId="28771a095e863a71" providerId="LiveId" clId="{89A9EB0D-A297-464F-82AD-57ED7524EC82}" dt="2025-08-09T06:59:40.932" v="33" actId="20577"/>
          <ac:spMkLst>
            <pc:docMk/>
            <pc:sldMk cId="3344795925" sldId="262"/>
            <ac:spMk id="7" creationId="{66D9E0A5-37D9-C944-372C-87AE738F16FD}"/>
          </ac:spMkLst>
        </pc:spChg>
        <pc:spChg chg="add mod">
          <ac:chgData name="patrickjohntomas0228@gmail.com" userId="28771a095e863a71" providerId="LiveId" clId="{89A9EB0D-A297-464F-82AD-57ED7524EC82}" dt="2025-08-09T07:13:39.395" v="210" actId="113"/>
          <ac:spMkLst>
            <pc:docMk/>
            <pc:sldMk cId="3344795925" sldId="262"/>
            <ac:spMk id="9" creationId="{3AE5CDC8-AF0A-8D1B-1F06-C4BBD8A70538}"/>
          </ac:spMkLst>
        </pc:spChg>
        <pc:spChg chg="add mod">
          <ac:chgData name="patrickjohntomas0228@gmail.com" userId="28771a095e863a71" providerId="LiveId" clId="{89A9EB0D-A297-464F-82AD-57ED7524EC82}" dt="2025-08-09T07:23:30.161" v="553" actId="113"/>
          <ac:spMkLst>
            <pc:docMk/>
            <pc:sldMk cId="3344795925" sldId="262"/>
            <ac:spMk id="10" creationId="{6D78E2F5-B594-1F39-84B1-87B68F94F8BB}"/>
          </ac:spMkLst>
        </pc:spChg>
      </pc:sldChg>
      <pc:sldChg chg="delSp modSp add mod">
        <pc:chgData name="patrickjohntomas0228@gmail.com" userId="28771a095e863a71" providerId="LiveId" clId="{89A9EB0D-A297-464F-82AD-57ED7524EC82}" dt="2025-08-09T07:31:48.221" v="871" actId="113"/>
        <pc:sldMkLst>
          <pc:docMk/>
          <pc:sldMk cId="924131626" sldId="263"/>
        </pc:sldMkLst>
        <pc:spChg chg="mod">
          <ac:chgData name="patrickjohntomas0228@gmail.com" userId="28771a095e863a71" providerId="LiveId" clId="{89A9EB0D-A297-464F-82AD-57ED7524EC82}" dt="2025-08-09T07:31:48.221" v="871" actId="113"/>
          <ac:spMkLst>
            <pc:docMk/>
            <pc:sldMk cId="924131626" sldId="263"/>
            <ac:spMk id="2" creationId="{67B7FEEC-D8FC-80EE-5E32-23714D34A0BB}"/>
          </ac:spMkLst>
        </pc:spChg>
      </pc:sldChg>
      <pc:sldChg chg="modSp add del mod">
        <pc:chgData name="patrickjohntomas0228@gmail.com" userId="28771a095e863a71" providerId="LiveId" clId="{89A9EB0D-A297-464F-82AD-57ED7524EC82}" dt="2025-08-11T05:01:44.243" v="2503" actId="2696"/>
        <pc:sldMkLst>
          <pc:docMk/>
          <pc:sldMk cId="1090943245" sldId="264"/>
        </pc:sldMkLst>
      </pc:sldChg>
      <pc:sldChg chg="modSp add del mod">
        <pc:chgData name="patrickjohntomas0228@gmail.com" userId="28771a095e863a71" providerId="LiveId" clId="{89A9EB0D-A297-464F-82AD-57ED7524EC82}" dt="2025-08-11T05:01:33.360" v="2502" actId="2696"/>
        <pc:sldMkLst>
          <pc:docMk/>
          <pc:sldMk cId="1415977912" sldId="265"/>
        </pc:sldMkLst>
      </pc:sldChg>
      <pc:sldChg chg="modSp add del mod">
        <pc:chgData name="patrickjohntomas0228@gmail.com" userId="28771a095e863a71" providerId="LiveId" clId="{89A9EB0D-A297-464F-82AD-57ED7524EC82}" dt="2025-08-09T07:41:06.824" v="1036" actId="2696"/>
        <pc:sldMkLst>
          <pc:docMk/>
          <pc:sldMk cId="370770392" sldId="266"/>
        </pc:sldMkLst>
      </pc:sldChg>
      <pc:sldChg chg="addSp delSp modSp add mod ord modNotesTx">
        <pc:chgData name="patrickjohntomas0228@gmail.com" userId="28771a095e863a71" providerId="LiveId" clId="{89A9EB0D-A297-464F-82AD-57ED7524EC82}" dt="2025-08-11T05:47:46.964" v="3084" actId="113"/>
        <pc:sldMkLst>
          <pc:docMk/>
          <pc:sldMk cId="1287196331" sldId="266"/>
        </pc:sldMkLst>
        <pc:spChg chg="mod">
          <ac:chgData name="patrickjohntomas0228@gmail.com" userId="28771a095e863a71" providerId="LiveId" clId="{89A9EB0D-A297-464F-82AD-57ED7524EC82}" dt="2025-08-11T05:47:46.964" v="3084" actId="113"/>
          <ac:spMkLst>
            <pc:docMk/>
            <pc:sldMk cId="1287196331" sldId="266"/>
            <ac:spMk id="2" creationId="{67B7FEEC-D8FC-80EE-5E32-23714D34A0BB}"/>
          </ac:spMkLst>
        </pc:spChg>
        <pc:spChg chg="mod">
          <ac:chgData name="patrickjohntomas0228@gmail.com" userId="28771a095e863a71" providerId="LiveId" clId="{89A9EB0D-A297-464F-82AD-57ED7524EC82}" dt="2025-08-09T07:41:20.909" v="1049" actId="20577"/>
          <ac:spMkLst>
            <pc:docMk/>
            <pc:sldMk cId="1287196331" sldId="266"/>
            <ac:spMk id="7" creationId="{66D9E0A5-37D9-C944-372C-87AE738F16FD}"/>
          </ac:spMkLst>
        </pc:spChg>
      </pc:sldChg>
      <pc:sldChg chg="modSp add mod ord">
        <pc:chgData name="patrickjohntomas0228@gmail.com" userId="28771a095e863a71" providerId="LiveId" clId="{89A9EB0D-A297-464F-82AD-57ED7524EC82}" dt="2025-08-09T08:07:36.572" v="2439" actId="113"/>
        <pc:sldMkLst>
          <pc:docMk/>
          <pc:sldMk cId="3618188420" sldId="267"/>
        </pc:sldMkLst>
        <pc:spChg chg="mod">
          <ac:chgData name="patrickjohntomas0228@gmail.com" userId="28771a095e863a71" providerId="LiveId" clId="{89A9EB0D-A297-464F-82AD-57ED7524EC82}" dt="2025-08-09T08:07:36.572" v="2439" actId="113"/>
          <ac:spMkLst>
            <pc:docMk/>
            <pc:sldMk cId="3618188420" sldId="267"/>
            <ac:spMk id="2" creationId="{67B7FEEC-D8FC-80EE-5E32-23714D34A0BB}"/>
          </ac:spMkLst>
        </pc:spChg>
        <pc:spChg chg="mod">
          <ac:chgData name="patrickjohntomas0228@gmail.com" userId="28771a095e863a71" providerId="LiveId" clId="{89A9EB0D-A297-464F-82AD-57ED7524EC82}" dt="2025-08-09T08:00:12.650" v="1657" actId="20577"/>
          <ac:spMkLst>
            <pc:docMk/>
            <pc:sldMk cId="3618188420" sldId="267"/>
            <ac:spMk id="7" creationId="{66D9E0A5-37D9-C944-372C-87AE738F16FD}"/>
          </ac:spMkLst>
        </pc:spChg>
      </pc:sldChg>
      <pc:sldChg chg="modSp add mod">
        <pc:chgData name="patrickjohntomas0228@gmail.com" userId="28771a095e863a71" providerId="LiveId" clId="{89A9EB0D-A297-464F-82AD-57ED7524EC82}" dt="2025-08-13T03:27:15.975" v="3096" actId="1076"/>
        <pc:sldMkLst>
          <pc:docMk/>
          <pc:sldMk cId="2711414540" sldId="268"/>
        </pc:sldMkLst>
        <pc:spChg chg="mod">
          <ac:chgData name="patrickjohntomas0228@gmail.com" userId="28771a095e863a71" providerId="LiveId" clId="{89A9EB0D-A297-464F-82AD-57ED7524EC82}" dt="2025-08-13T03:27:15.975" v="3096" actId="1076"/>
          <ac:spMkLst>
            <pc:docMk/>
            <pc:sldMk cId="2711414540" sldId="268"/>
            <ac:spMk id="2" creationId="{67B7FEEC-D8FC-80EE-5E32-23714D34A0BB}"/>
          </ac:spMkLst>
        </pc:spChg>
        <pc:spChg chg="mod">
          <ac:chgData name="patrickjohntomas0228@gmail.com" userId="28771a095e863a71" providerId="LiveId" clId="{89A9EB0D-A297-464F-82AD-57ED7524EC82}" dt="2025-08-09T08:09:42.750" v="2458" actId="20577"/>
          <ac:spMkLst>
            <pc:docMk/>
            <pc:sldMk cId="2711414540" sldId="268"/>
            <ac:spMk id="7" creationId="{66D9E0A5-37D9-C944-372C-87AE738F16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72B84-9FE1-434E-A2D2-E973C393975E}" type="datetimeFigureOut">
              <a:rPr lang="en-PH" smtClean="0"/>
              <a:t>9/7/2025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E01B0-A621-4567-A841-5AE0E59BAFC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4735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class Person {</a:t>
            </a:r>
          </a:p>
          <a:p>
            <a:r>
              <a:rPr lang="en-US" dirty="0"/>
              <a:t>    // Parent attributes</a:t>
            </a:r>
          </a:p>
          <a:p>
            <a:r>
              <a:rPr lang="en-US" dirty="0"/>
              <a:t>    protected $name;</a:t>
            </a:r>
          </a:p>
          <a:p>
            <a:r>
              <a:rPr lang="en-US" dirty="0"/>
              <a:t>    protected $age;</a:t>
            </a:r>
          </a:p>
          <a:p>
            <a:endParaRPr lang="en-US" dirty="0"/>
          </a:p>
          <a:p>
            <a:r>
              <a:rPr lang="en-US" dirty="0"/>
              <a:t>    // Parent constructor</a:t>
            </a:r>
          </a:p>
          <a:p>
            <a:r>
              <a:rPr lang="en-US" dirty="0"/>
              <a:t>    public function __construct($name, $age) {</a:t>
            </a:r>
          </a:p>
          <a:p>
            <a:r>
              <a:rPr lang="en-US" dirty="0"/>
              <a:t>        $this-&gt;name = $name;</a:t>
            </a:r>
          </a:p>
          <a:p>
            <a:r>
              <a:rPr lang="en-US" dirty="0"/>
              <a:t>        $this-&gt;age = $age;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function </a:t>
            </a:r>
            <a:r>
              <a:rPr lang="en-US" dirty="0" err="1"/>
              <a:t>displayInfo</a:t>
            </a:r>
            <a:r>
              <a:rPr lang="en-US" dirty="0"/>
              <a:t>() {</a:t>
            </a:r>
          </a:p>
          <a:p>
            <a:r>
              <a:rPr lang="en-US" dirty="0"/>
              <a:t>        echo "Name: $this-&gt;name, Age: $this-&gt;age\n";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Child class inherits from Person</a:t>
            </a:r>
          </a:p>
          <a:p>
            <a:r>
              <a:rPr lang="en-US" dirty="0"/>
              <a:t>class Student extends Person {</a:t>
            </a:r>
          </a:p>
          <a:p>
            <a:r>
              <a:rPr lang="en-US" dirty="0"/>
              <a:t>    private $</a:t>
            </a:r>
            <a:r>
              <a:rPr lang="en-US" dirty="0" err="1"/>
              <a:t>studentID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// Child constructor</a:t>
            </a:r>
          </a:p>
          <a:p>
            <a:r>
              <a:rPr lang="en-US" dirty="0"/>
              <a:t>    public function __construct($name, $age, $</a:t>
            </a:r>
            <a:r>
              <a:rPr lang="en-US" dirty="0" err="1"/>
              <a:t>studentID</a:t>
            </a:r>
            <a:r>
              <a:rPr lang="en-US" dirty="0"/>
              <a:t>) {</a:t>
            </a:r>
          </a:p>
          <a:p>
            <a:r>
              <a:rPr lang="en-US" dirty="0"/>
              <a:t>        // Call parent constructor</a:t>
            </a:r>
          </a:p>
          <a:p>
            <a:r>
              <a:rPr lang="en-US" dirty="0"/>
              <a:t>        parent::__construct($name, $age);</a:t>
            </a:r>
          </a:p>
          <a:p>
            <a:r>
              <a:rPr lang="en-US" dirty="0"/>
              <a:t>        $this-&gt;</a:t>
            </a:r>
            <a:r>
              <a:rPr lang="en-US" dirty="0" err="1"/>
              <a:t>studentID</a:t>
            </a:r>
            <a:r>
              <a:rPr lang="en-US" dirty="0"/>
              <a:t> = $</a:t>
            </a:r>
            <a:r>
              <a:rPr lang="en-US" dirty="0" err="1"/>
              <a:t>studentID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function </a:t>
            </a:r>
            <a:r>
              <a:rPr lang="en-US" dirty="0" err="1"/>
              <a:t>displayStudent</a:t>
            </a:r>
            <a:r>
              <a:rPr lang="en-US" dirty="0"/>
              <a:t>() {</a:t>
            </a:r>
          </a:p>
          <a:p>
            <a:r>
              <a:rPr lang="en-US" dirty="0"/>
              <a:t>        echo "Name: $this-&gt;name, Age: $this-&gt;age, Student ID: $this-&gt;</a:t>
            </a:r>
            <a:r>
              <a:rPr lang="en-US" dirty="0" err="1"/>
              <a:t>studentID</a:t>
            </a:r>
            <a:r>
              <a:rPr lang="en-US" dirty="0"/>
              <a:t>\n";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Create object of Student</a:t>
            </a:r>
          </a:p>
          <a:p>
            <a:r>
              <a:rPr lang="en-US" dirty="0"/>
              <a:t>$student = new Student("Alice", 20, "S101");</a:t>
            </a:r>
          </a:p>
          <a:p>
            <a:r>
              <a:rPr lang="en-US" dirty="0"/>
              <a:t>$student-&gt;</a:t>
            </a:r>
            <a:r>
              <a:rPr lang="en-US" dirty="0" err="1"/>
              <a:t>displayStudent</a:t>
            </a:r>
            <a:r>
              <a:rPr lang="en-US" dirty="0"/>
              <a:t>();</a:t>
            </a:r>
          </a:p>
          <a:p>
            <a:r>
              <a:rPr lang="en-US" dirty="0"/>
              <a:t>?&gt;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6852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010C1-54DB-6986-C7FD-1AAA67030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882AEB-57A2-53DF-4EF2-AE312238D2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F50E44-88E2-72C2-79E1-5448BF340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A8249-1CC6-AA73-4808-54B50C78D9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1770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54057-D952-D28C-6218-CA1D87D8F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E05F0F-5004-1FC6-41E5-6207C10449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830555-E132-9099-FA68-75ED626F0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69678-A6F2-2DA7-855A-270D9608D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21039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5EF17-C067-B54D-16A6-DCBF64BDB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4FE8D-C260-C9EC-3E26-88C33693F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20A4A-D1F3-21CB-6D81-74E02E55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9/7/2025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FF343-B080-A6C3-BC8F-F71BA333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F3ADF-B255-A516-26AF-0DD3E32E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0789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739C-08BE-EE66-23D1-4EC33523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756FB-B249-FED7-43FC-5C195D694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9B469-5701-A773-825E-69739C77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9/7/2025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B5DE1-B53F-6D07-C007-D3C472073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D7B1-2EF7-61BC-F2FD-0B8F1151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343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E6311-E65C-C4D0-C11E-69D63BA55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15966-11CC-7D10-B312-890130D6C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61289-E27B-635D-1452-C2BEA98C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9/7/2025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8A803-37B2-F62F-B075-8A211FCD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7FFAD-920B-DD49-A821-3ED7B224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209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6410-773F-254D-54F5-F1826C15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99F5-1137-5D2C-8D2A-C17103705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3076C-9129-F7A8-320B-B0EB42BA7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9/7/2025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A8BD1-D764-15D6-49FF-A8575DFC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41649-19CC-179F-AC57-9930A905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708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87C6-0627-EE21-46BC-840F0EEF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9E5D1-DDD4-860A-09E2-3A6042D81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C2BC9-5953-9D59-F28A-703391D3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9/7/2025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83F25-A54D-7C05-2810-E46D9BBC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067AC-2DFC-F0BA-823C-B031FCFDE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886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E71F-A0EB-A6D6-334A-2F49AC8E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79377-0FC8-B590-BF84-0BD111839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C30F5-8329-DE8B-0C31-66455915D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01F7C-8CA0-A139-E765-DF356AC6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9/7/2025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C6B24-8DDB-5451-3D69-5167E01D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5826F-C62A-B49B-3908-FC09BFDB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430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A073-1613-9EAF-66FB-073F1086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94817-2413-B37F-A503-B5947E6C6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9BEE1-7E30-0284-CD14-111B86E7A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980A26-5341-B6BB-7D05-7F1494870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2214D-20D0-C419-6AA4-BF286EE9C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6B03D-96C4-8FDB-0B15-94DD42DC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9/7/2025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0878D-40EB-A281-56A3-230FF513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8AA62-6156-466B-6E18-DB5FED1B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0910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B5EA-E9CC-578A-9BC0-78919D3D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A3293-EE54-D81F-3E47-E0862352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9/7/2025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D4F88-974C-D515-92B3-F9CC1B6B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46259-E098-9BE9-F40E-3CA3F464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10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C719C-EDDD-0F50-618B-6CC78503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9/7/2025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D1246-F780-E636-3E20-D6A902E0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8BD9-344E-0D27-B99B-C5D0F291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4944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51D3-45C2-F24F-8A38-15CC39C93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7B2EC-4576-0E13-F32F-799605788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583D0-9166-1656-18FC-8FF5EC7D1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2BB5A-554F-7F25-A19C-189B3023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9/7/2025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B40E9-746A-879F-4AC9-E80CAB8D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CE292-F705-2877-4B06-100D4DE8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905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358A-F8AC-2635-FE71-4CB9E828A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E32BD-613C-342E-23C0-D74FAD2A9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FA044-ADAF-3555-94C9-10917291F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BC15D-6058-35FE-AD1F-E0928745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9/7/2025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E7178-4524-1A3F-A1DB-D13B688B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4B91F-66F0-0AB8-095A-954CC756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498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65E7EC-FF17-562C-690C-0C2160E4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E3CB2-727C-8D3C-73DC-4FF366600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793FD-C769-7EBE-0737-B20862E0E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77D41-A4CA-47AC-B7F9-CEF2233B7831}" type="datetimeFigureOut">
              <a:rPr lang="en-PH" smtClean="0"/>
              <a:t>9/7/2025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821FB-1F84-B103-FAD9-FF38928A2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D66C8-F1AA-DB22-E4C4-27098E6A2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781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15F6C5-1DAF-EE85-31F4-C8CF4328061D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632F9-2CF7-D788-BE2C-4355B279E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D9E0A5-37D9-C944-372C-87AE738F16FD}"/>
              </a:ext>
            </a:extLst>
          </p:cNvPr>
          <p:cNvSpPr txBox="1"/>
          <p:nvPr/>
        </p:nvSpPr>
        <p:spPr>
          <a:xfrm>
            <a:off x="1611456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Chapter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C7A01B-81FD-11E6-C54B-DCA5DEF95E95}"/>
              </a:ext>
            </a:extLst>
          </p:cNvPr>
          <p:cNvSpPr txBox="1"/>
          <p:nvPr/>
        </p:nvSpPr>
        <p:spPr>
          <a:xfrm>
            <a:off x="2740478" y="2644170"/>
            <a:ext cx="67110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>
                <a:latin typeface="Century Gothic" panose="020B0502020202020204" pitchFamily="34" charset="0"/>
              </a:rPr>
              <a:t>Inheritance in </a:t>
            </a:r>
            <a:r>
              <a:rPr lang="en-US" sz="4800" dirty="0">
                <a:latin typeface="Century Gothic" panose="020B0502020202020204" pitchFamily="34" charset="0"/>
              </a:rPr>
              <a:t>PHP (OOP)</a:t>
            </a:r>
            <a:endParaRPr lang="en-PH" sz="48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A2D845-6782-4F2E-7257-AC45C04FA98D}"/>
              </a:ext>
            </a:extLst>
          </p:cNvPr>
          <p:cNvSpPr txBox="1"/>
          <p:nvPr/>
        </p:nvSpPr>
        <p:spPr>
          <a:xfrm>
            <a:off x="4979004" y="5577409"/>
            <a:ext cx="220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ITP03 | 1</a:t>
            </a:r>
            <a:r>
              <a:rPr lang="en-PH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r>
              <a:rPr lang="en-PH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SEMESTER </a:t>
            </a:r>
          </a:p>
        </p:txBody>
      </p:sp>
    </p:spTree>
    <p:extLst>
      <p:ext uri="{BB962C8B-B14F-4D97-AF65-F5344CB8AC3E}">
        <p14:creationId xmlns:p14="http://schemas.microsoft.com/office/powerpoint/2010/main" val="2170700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D4E8D-8833-B216-806A-77ADD19B9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E8409D8-7983-F7AF-C4CE-56A588B9105B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134A1-C5B6-0854-577D-EEE630976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093192-B282-7A59-1085-B6D548AF0135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Multi Level Inheritance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D1D957-7CD6-9491-BAE6-570F6F33C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916" y="1600376"/>
            <a:ext cx="6392167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48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17914-617C-155F-60E0-AE010A65A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289CA28-9214-04FC-75AD-2FCB992E363D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F13876-CF20-EE2C-EF23-14F51FFE9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E227D6-0FC8-BF30-76DB-975516A298A4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Hierarchical Inheritance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BC591E-CCA5-0AC1-3018-78A6C0A82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891" y="1591277"/>
            <a:ext cx="6679560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55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EBA26-1C2B-2D07-089E-8C8391E21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7B16C88-EE9F-6A81-DF74-BEFF17B6E2C8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063B8-5903-9EBC-69BE-DBDAD51A2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8FA49A-26F9-5B9A-35E8-2221A8A9BC5B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parent::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763865-2CFD-12BB-A4E0-924084F9ADE2}"/>
              </a:ext>
            </a:extLst>
          </p:cNvPr>
          <p:cNvSpPr txBox="1"/>
          <p:nvPr/>
        </p:nvSpPr>
        <p:spPr>
          <a:xfrm>
            <a:off x="2269957" y="2318471"/>
            <a:ext cx="7275095" cy="222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</a:rPr>
              <a:t>Use parent::</a:t>
            </a:r>
            <a:r>
              <a:rPr lang="en-GB" dirty="0" err="1">
                <a:latin typeface="Century Gothic" panose="020B0502020202020204" pitchFamily="34" charset="0"/>
              </a:rPr>
              <a:t>methodName</a:t>
            </a:r>
            <a:r>
              <a:rPr lang="en-GB" dirty="0">
                <a:latin typeface="Century Gothic" panose="020B0502020202020204" pitchFamily="34" charset="0"/>
              </a:rPr>
              <a:t>() to call the original method from the parent class.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</a:rPr>
              <a:t>Useful when the child needs to extend, not fully replace, the </a:t>
            </a:r>
            <a:r>
              <a:rPr lang="en-GB" dirty="0" err="1">
                <a:latin typeface="Century Gothic" panose="020B0502020202020204" pitchFamily="34" charset="0"/>
              </a:rPr>
              <a:t>behavior</a:t>
            </a:r>
            <a:r>
              <a:rPr lang="en-GB" dirty="0">
                <a:latin typeface="Century Gothic" panose="020B0502020202020204" pitchFamily="34" charset="0"/>
              </a:rPr>
              <a:t>.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960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BEE8E-3C0B-466D-D004-1CE8CC471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9639981-EB14-F665-D3D2-9F36ECF2C995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2F2109-C279-78F2-7CD7-2C077630D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543672-2DC5-C492-161D-9224DD5FE339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Syntax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C07262-2CBB-2072-F30B-B7F5DA5E8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311" y="2050134"/>
            <a:ext cx="6649378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16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CADBC-7021-1B4A-7BE6-EAD830579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86A5161-5AE4-479B-3189-3696DC5D751D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D3DB1-A0FD-C06B-5C2D-4317DDB5B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D9EECC-026C-7061-26A0-20E47923D1DD}"/>
              </a:ext>
            </a:extLst>
          </p:cNvPr>
          <p:cNvSpPr txBox="1"/>
          <p:nvPr/>
        </p:nvSpPr>
        <p:spPr>
          <a:xfrm>
            <a:off x="2477729" y="534081"/>
            <a:ext cx="8350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Inheritance with constructors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A6FB11-5ED8-7AED-652D-8C674573D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1973" y="1440003"/>
            <a:ext cx="6368054" cy="499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059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ADF93-4609-9F6C-C373-9E35343FF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2113F9-F169-41A3-B880-42941B3ABE4E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7C99FD-679B-2ED0-E7F1-820216573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C164A1-6E20-1B2A-97F9-95A35022D118}"/>
              </a:ext>
            </a:extLst>
          </p:cNvPr>
          <p:cNvSpPr txBox="1"/>
          <p:nvPr/>
        </p:nvSpPr>
        <p:spPr>
          <a:xfrm>
            <a:off x="2477729" y="534081"/>
            <a:ext cx="8350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Inheritance with constructors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3D2353-0410-E494-A86C-3BA9EF5B1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1973" y="1440003"/>
            <a:ext cx="6368054" cy="499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11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31A6B-86B8-A6F7-448A-35AF26DC6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A9AF52A-69AC-E64F-13B2-D108E91EA9BD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8D0A6F-E240-C701-28AB-048735DBF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6207D1-9844-5932-1041-7DF9C0C6CD50}"/>
              </a:ext>
            </a:extLst>
          </p:cNvPr>
          <p:cNvSpPr txBox="1"/>
          <p:nvPr/>
        </p:nvSpPr>
        <p:spPr>
          <a:xfrm>
            <a:off x="2477729" y="534081"/>
            <a:ext cx="8350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Summary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D1E22CD-A4F5-6A5D-3141-1ABC74879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604505"/>
              </p:ext>
            </p:extLst>
          </p:nvPr>
        </p:nvGraphicFramePr>
        <p:xfrm>
          <a:off x="842837" y="2136521"/>
          <a:ext cx="10473668" cy="242414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236834">
                  <a:extLst>
                    <a:ext uri="{9D8B030D-6E8A-4147-A177-3AD203B41FA5}">
                      <a16:colId xmlns:a16="http://schemas.microsoft.com/office/drawing/2014/main" val="2232290746"/>
                    </a:ext>
                  </a:extLst>
                </a:gridCol>
                <a:gridCol w="5236834">
                  <a:extLst>
                    <a:ext uri="{9D8B030D-6E8A-4147-A177-3AD203B41FA5}">
                      <a16:colId xmlns:a16="http://schemas.microsoft.com/office/drawing/2014/main" val="1951020972"/>
                    </a:ext>
                  </a:extLst>
                </a:gridCol>
              </a:tblGrid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j-lt"/>
                        </a:rPr>
                        <a:t>Concept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  <a:latin typeface="+mj-lt"/>
                        </a:rPr>
                        <a:t>D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+mj-lt"/>
                        </a:rPr>
                        <a:t>escription</a:t>
                      </a:r>
                      <a:endParaRPr lang="en-US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554383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Inheritance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Share and reuse code using base and derived classes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4422349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Method Overriding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Redefine inherited methods to customize </a:t>
                      </a:r>
                      <a:r>
                        <a:rPr lang="en-GB" dirty="0" err="1"/>
                        <a:t>behavior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049455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parent::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Extend inherited method logic using the parent keyword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0210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42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15F6C5-1DAF-EE85-31F4-C8CF4328061D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632F9-2CF7-D788-BE2C-4355B279E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D9E0A5-37D9-C944-372C-87AE738F16FD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Learning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Objectives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06287-219F-552C-932C-A905EFDDC7B5}"/>
              </a:ext>
            </a:extLst>
          </p:cNvPr>
          <p:cNvSpPr txBox="1"/>
          <p:nvPr/>
        </p:nvSpPr>
        <p:spPr>
          <a:xfrm>
            <a:off x="1658437" y="1997839"/>
            <a:ext cx="8480174" cy="2948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1. By the end of this lesson, you should be able to: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2. Understand the concept and purpose of inheritance in OOP.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3. Understand the relationship between base and derived classes.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4. Demonstrate method overriding to customize inherited behavior.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5. Use the parent:: keyword to enhance inherited methods in derived classes.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Century Gothic" panose="020B0502020202020204" pitchFamily="34" charset="0"/>
              </a:rPr>
              <a:t>6. Explain and implement polymorphism using a common base class.</a:t>
            </a:r>
          </a:p>
        </p:txBody>
      </p:sp>
    </p:spTree>
    <p:extLst>
      <p:ext uri="{BB962C8B-B14F-4D97-AF65-F5344CB8AC3E}">
        <p14:creationId xmlns:p14="http://schemas.microsoft.com/office/powerpoint/2010/main" val="175601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C3024-7FBB-9661-E84E-93795A07C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A69910-BE6C-F2AF-9FF4-D40BA4615163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646280-3ED3-97AA-BDEA-39B9CB859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56E96A-2A9D-D673-C94C-7E2836AA160A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What is Inheritance?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7AE2E6-5965-650F-564F-1DCDC8FDE371}"/>
              </a:ext>
            </a:extLst>
          </p:cNvPr>
          <p:cNvSpPr txBox="1"/>
          <p:nvPr/>
        </p:nvSpPr>
        <p:spPr>
          <a:xfrm>
            <a:off x="1658437" y="1997839"/>
            <a:ext cx="8480174" cy="2775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Inheritance allows a class to reuse the properties and methods of another class.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The base class is also called the parent class.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The derived class is also called the child class.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Promotes code reuse and modularity.</a:t>
            </a:r>
          </a:p>
        </p:txBody>
      </p:sp>
    </p:spTree>
    <p:extLst>
      <p:ext uri="{BB962C8B-B14F-4D97-AF65-F5344CB8AC3E}">
        <p14:creationId xmlns:p14="http://schemas.microsoft.com/office/powerpoint/2010/main" val="366987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72B4F-E363-AF70-05C6-D0E415031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0B1D7D-ACCC-4E61-18C9-B67906D332AD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234C9-843C-0D73-CFCD-0F39D456A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8EEB0B-EB4E-4C0A-F907-D2F51A09B764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Syntax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034147-32AC-7762-E999-EB7520760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0150" y="1440003"/>
            <a:ext cx="7911700" cy="492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4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1EF8A-2C64-06C8-3E7A-8E12C59E2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972573-8D40-A7BD-0CBF-20526F2C45D9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5A51FD-3EBE-FD06-3404-BE54F88C6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12ED34-0197-DAEF-C167-11DAEE077AFE}"/>
              </a:ext>
            </a:extLst>
          </p:cNvPr>
          <p:cNvSpPr txBox="1"/>
          <p:nvPr/>
        </p:nvSpPr>
        <p:spPr>
          <a:xfrm>
            <a:off x="2477729" y="534081"/>
            <a:ext cx="8189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What is Method Overriding?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4EE095-64DD-9F8F-570F-0A5DABC0E1AB}"/>
              </a:ext>
            </a:extLst>
          </p:cNvPr>
          <p:cNvSpPr txBox="1"/>
          <p:nvPr/>
        </p:nvSpPr>
        <p:spPr>
          <a:xfrm>
            <a:off x="1658437" y="1997839"/>
            <a:ext cx="8480174" cy="222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Method overriding allows a child class to redefine a method from the parent class.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Used to customize or change inherited behavior.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884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BCB3B-0E72-26DD-63D7-1E4AAB437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09787E-6E49-80B0-D032-4CFB81415C7D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980E25-A562-C414-5183-11C29D392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12F5AF-0C6A-3C8D-031E-BEF37EFBE1DD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Syntax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815481-A76A-5EB4-67A6-FB647E6AB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429" y="1440003"/>
            <a:ext cx="6506483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1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DF4C7-3885-F714-B3AF-2BC098906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63AB87B-CDC9-5A3F-AD3E-DC1E40AF42D3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DDF2D7-94C1-EC35-4E6E-BAF310BDE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00A4C8-792D-FE26-FF65-788861BEE078}"/>
              </a:ext>
            </a:extLst>
          </p:cNvPr>
          <p:cNvSpPr txBox="1"/>
          <p:nvPr/>
        </p:nvSpPr>
        <p:spPr>
          <a:xfrm>
            <a:off x="2477729" y="534081"/>
            <a:ext cx="9585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Role of Base and Derived Classes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3CD855-1B2E-6D06-A6C6-37651954E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562078"/>
              </p:ext>
            </p:extLst>
          </p:nvPr>
        </p:nvGraphicFramePr>
        <p:xfrm>
          <a:off x="3348230" y="2756751"/>
          <a:ext cx="5495540" cy="1874849"/>
        </p:xfrm>
        <a:graphic>
          <a:graphicData uri="http://schemas.openxmlformats.org/drawingml/2006/table">
            <a:tbl>
              <a:tblPr firstRow="1">
                <a:tableStyleId>{22838BEF-8BB2-4498-84A7-C5851F593DF1}</a:tableStyleId>
              </a:tblPr>
              <a:tblGrid>
                <a:gridCol w="2747770">
                  <a:extLst>
                    <a:ext uri="{9D8B030D-6E8A-4147-A177-3AD203B41FA5}">
                      <a16:colId xmlns:a16="http://schemas.microsoft.com/office/drawing/2014/main" val="318112628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3599101253"/>
                    </a:ext>
                  </a:extLst>
                </a:gridCol>
              </a:tblGrid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Role</a:t>
                      </a:r>
                      <a:endParaRPr lang="en-US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86873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Base Class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The general class (e.g., Person)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26182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Derived Class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The specialized class (e.g., Student)</a:t>
                      </a:r>
                      <a:endParaRPr lang="en-US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958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435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F3EC3-DB7B-D7B2-F845-798EE1C3E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9E7E5CB-C32C-A5BB-C79C-1D1ADE64469D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CDE5BE-4D0C-69BF-B738-F2CC4BA48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33ED71-48B5-6A0B-214F-AA7FB80F651D}"/>
              </a:ext>
            </a:extLst>
          </p:cNvPr>
          <p:cNvSpPr txBox="1"/>
          <p:nvPr/>
        </p:nvSpPr>
        <p:spPr>
          <a:xfrm>
            <a:off x="2477729" y="534081"/>
            <a:ext cx="9585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Types of Inheritance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12E2710-07F6-203F-8749-E5CD430E6AD6}"/>
              </a:ext>
            </a:extLst>
          </p:cNvPr>
          <p:cNvGrpSpPr/>
          <p:nvPr/>
        </p:nvGrpSpPr>
        <p:grpSpPr>
          <a:xfrm>
            <a:off x="1524369" y="2390103"/>
            <a:ext cx="9559344" cy="2360261"/>
            <a:chOff x="1790826" y="2518440"/>
            <a:chExt cx="9559344" cy="236026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E5CDBA4-6BF8-1BB2-5C59-D29E78BB2C8B}"/>
                </a:ext>
              </a:extLst>
            </p:cNvPr>
            <p:cNvGrpSpPr/>
            <p:nvPr/>
          </p:nvGrpSpPr>
          <p:grpSpPr>
            <a:xfrm>
              <a:off x="1790826" y="2518440"/>
              <a:ext cx="6830660" cy="969496"/>
              <a:chOff x="1790826" y="2518440"/>
              <a:chExt cx="6830660" cy="969496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471C69-A6AC-6319-4CC8-700A434B91CC}"/>
                  </a:ext>
                </a:extLst>
              </p:cNvPr>
              <p:cNvSpPr txBox="1"/>
              <p:nvPr/>
            </p:nvSpPr>
            <p:spPr>
              <a:xfrm>
                <a:off x="1790826" y="2518440"/>
                <a:ext cx="299888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>
                    <a:latin typeface="Century Gothic" panose="020B0502020202020204" pitchFamily="34" charset="0"/>
                  </a:rPr>
                  <a:t>1. Single Inheritance</a:t>
                </a:r>
              </a:p>
              <a:p>
                <a:endParaRPr 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BC15B3C-3F91-1529-3821-5E06B764271A}"/>
                  </a:ext>
                </a:extLst>
              </p:cNvPr>
              <p:cNvSpPr txBox="1"/>
              <p:nvPr/>
            </p:nvSpPr>
            <p:spPr>
              <a:xfrm>
                <a:off x="2525486" y="2841605"/>
                <a:ext cx="6096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latin typeface="Century Gothic" panose="020B0502020202020204" pitchFamily="34" charset="0"/>
                  </a:rPr>
                  <a:t>-A child class </a:t>
                </a:r>
                <a:r>
                  <a:rPr lang="en-US" sz="1600" dirty="0">
                    <a:latin typeface="Century Gothic" panose="020B0502020202020204" pitchFamily="34" charset="0"/>
                  </a:rPr>
                  <a:t>inherits</a:t>
                </a:r>
                <a:r>
                  <a:rPr lang="en-US" dirty="0">
                    <a:latin typeface="Century Gothic" panose="020B0502020202020204" pitchFamily="34" charset="0"/>
                  </a:rPr>
                  <a:t> from only one parent class.</a:t>
                </a:r>
              </a:p>
              <a:p>
                <a:endParaRPr lang="en-US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E629B59-28DE-BA59-B096-34E946454DD8}"/>
                </a:ext>
              </a:extLst>
            </p:cNvPr>
            <p:cNvGrpSpPr/>
            <p:nvPr/>
          </p:nvGrpSpPr>
          <p:grpSpPr>
            <a:xfrm>
              <a:off x="1790826" y="3253800"/>
              <a:ext cx="9559344" cy="969496"/>
              <a:chOff x="1790826" y="2518440"/>
              <a:chExt cx="9559344" cy="969496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74878F-490B-E1B3-5E62-0D88EE741B33}"/>
                  </a:ext>
                </a:extLst>
              </p:cNvPr>
              <p:cNvSpPr txBox="1"/>
              <p:nvPr/>
            </p:nvSpPr>
            <p:spPr>
              <a:xfrm>
                <a:off x="1790826" y="2518440"/>
                <a:ext cx="368106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>
                    <a:latin typeface="Century Gothic" panose="020B0502020202020204" pitchFamily="34" charset="0"/>
                  </a:rPr>
                  <a:t>2. Multilevel Inheritance</a:t>
                </a:r>
              </a:p>
              <a:p>
                <a:endParaRPr 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ACE4EE-6866-A072-AE9D-641CADFF97F4}"/>
                  </a:ext>
                </a:extLst>
              </p:cNvPr>
              <p:cNvSpPr txBox="1"/>
              <p:nvPr/>
            </p:nvSpPr>
            <p:spPr>
              <a:xfrm>
                <a:off x="2525485" y="2841605"/>
                <a:ext cx="882468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dirty="0">
                    <a:latin typeface="Century Gothic" panose="020B0502020202020204" pitchFamily="34" charset="0"/>
                  </a:rPr>
                  <a:t>-A class inherits from another class, and then another class inherits from it (a chain).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CAFFFD8-48EB-2DAF-E1E0-D2BBDB585E01}"/>
                </a:ext>
              </a:extLst>
            </p:cNvPr>
            <p:cNvGrpSpPr/>
            <p:nvPr/>
          </p:nvGrpSpPr>
          <p:grpSpPr>
            <a:xfrm>
              <a:off x="1790826" y="4186204"/>
              <a:ext cx="9559344" cy="692497"/>
              <a:chOff x="1790826" y="2518440"/>
              <a:chExt cx="9559344" cy="692497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4F025C-3FFF-A8E4-56D1-87C1D1D1A03A}"/>
                  </a:ext>
                </a:extLst>
              </p:cNvPr>
              <p:cNvSpPr txBox="1"/>
              <p:nvPr/>
            </p:nvSpPr>
            <p:spPr>
              <a:xfrm>
                <a:off x="1790826" y="2518440"/>
                <a:ext cx="368106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>
                    <a:latin typeface="Century Gothic" panose="020B0502020202020204" pitchFamily="34" charset="0"/>
                  </a:rPr>
                  <a:t>3. Hierarchical Inheritance</a:t>
                </a:r>
              </a:p>
              <a:p>
                <a:endParaRPr lang="en-US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1448718-4C79-2F0C-0B1C-403F9606BEF8}"/>
                  </a:ext>
                </a:extLst>
              </p:cNvPr>
              <p:cNvSpPr txBox="1"/>
              <p:nvPr/>
            </p:nvSpPr>
            <p:spPr>
              <a:xfrm>
                <a:off x="2525485" y="2841605"/>
                <a:ext cx="882468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dirty="0">
                    <a:latin typeface="Century Gothic" panose="020B0502020202020204" pitchFamily="34" charset="0"/>
                  </a:rPr>
                  <a:t>-Multiple child classes inherit from the same parent class.</a:t>
                </a: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4A82C94-78A4-65B7-641B-54C60B586F77}"/>
              </a:ext>
            </a:extLst>
          </p:cNvPr>
          <p:cNvGrpSpPr/>
          <p:nvPr/>
        </p:nvGrpSpPr>
        <p:grpSpPr>
          <a:xfrm>
            <a:off x="1790826" y="2518440"/>
            <a:ext cx="6830660" cy="969496"/>
            <a:chOff x="1790826" y="2518440"/>
            <a:chExt cx="6830660" cy="96949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36B3AB9-DDDD-6971-1522-410AA2B496A8}"/>
                </a:ext>
              </a:extLst>
            </p:cNvPr>
            <p:cNvSpPr txBox="1"/>
            <p:nvPr/>
          </p:nvSpPr>
          <p:spPr>
            <a:xfrm>
              <a:off x="1790826" y="2518440"/>
              <a:ext cx="299888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1. Single Inheritance</a:t>
              </a:r>
            </a:p>
            <a:p>
              <a:endParaRPr lang="en-US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273168-886B-E00A-F88E-8E711E8EE6EB}"/>
                </a:ext>
              </a:extLst>
            </p:cNvPr>
            <p:cNvSpPr txBox="1"/>
            <p:nvPr/>
          </p:nvSpPr>
          <p:spPr>
            <a:xfrm>
              <a:off x="2525486" y="2841605"/>
              <a:ext cx="60960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-A child class </a:t>
              </a:r>
              <a:r>
                <a:rPr lang="en-US" sz="16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inherits</a:t>
              </a:r>
              <a:r>
                <a:rPr 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 from only one parent class.</a:t>
              </a:r>
            </a:p>
            <a:p>
              <a:endParaRPr lang="en-US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F37BF6C-0AF6-D7A8-EDB5-0EFDC588FCCF}"/>
              </a:ext>
            </a:extLst>
          </p:cNvPr>
          <p:cNvGrpSpPr/>
          <p:nvPr/>
        </p:nvGrpSpPr>
        <p:grpSpPr>
          <a:xfrm>
            <a:off x="1790826" y="3253800"/>
            <a:ext cx="9559344" cy="969496"/>
            <a:chOff x="1790826" y="2518440"/>
            <a:chExt cx="9559344" cy="96949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E7F2296-6DBB-AFFB-B87A-0F42481E0CF5}"/>
                </a:ext>
              </a:extLst>
            </p:cNvPr>
            <p:cNvSpPr txBox="1"/>
            <p:nvPr/>
          </p:nvSpPr>
          <p:spPr>
            <a:xfrm>
              <a:off x="1790826" y="2518440"/>
              <a:ext cx="368106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2. Multilevel Inheritance</a:t>
              </a:r>
            </a:p>
            <a:p>
              <a:endParaRPr lang="en-US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A1D94D-C732-19CC-F19E-7F627E2DD024}"/>
                </a:ext>
              </a:extLst>
            </p:cNvPr>
            <p:cNvSpPr txBox="1"/>
            <p:nvPr/>
          </p:nvSpPr>
          <p:spPr>
            <a:xfrm>
              <a:off x="2525485" y="2841605"/>
              <a:ext cx="882468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-A class inherits from another class, and then another class inherits from it (a chain).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5560C98-45B8-3452-80AE-25A5CC884127}"/>
              </a:ext>
            </a:extLst>
          </p:cNvPr>
          <p:cNvGrpSpPr/>
          <p:nvPr/>
        </p:nvGrpSpPr>
        <p:grpSpPr>
          <a:xfrm>
            <a:off x="1790826" y="4186204"/>
            <a:ext cx="9559344" cy="692497"/>
            <a:chOff x="1790826" y="2518440"/>
            <a:chExt cx="9559344" cy="69249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169F8AD-F3E8-7CA7-EDFE-C01D27E693B2}"/>
                </a:ext>
              </a:extLst>
            </p:cNvPr>
            <p:cNvSpPr txBox="1"/>
            <p:nvPr/>
          </p:nvSpPr>
          <p:spPr>
            <a:xfrm>
              <a:off x="1790826" y="2518440"/>
              <a:ext cx="368106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3. Hierarchical Inheritance</a:t>
              </a:r>
            </a:p>
            <a:p>
              <a:endParaRPr lang="en-US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7A569F-162D-0697-AF6B-7B90D6B89EA0}"/>
                </a:ext>
              </a:extLst>
            </p:cNvPr>
            <p:cNvSpPr txBox="1"/>
            <p:nvPr/>
          </p:nvSpPr>
          <p:spPr>
            <a:xfrm>
              <a:off x="2525485" y="2841605"/>
              <a:ext cx="88246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-Multiple child classes inherit from the same parent class.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8227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F8120-1D2B-EBA3-4443-631A4064C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FF2D81B-CAE5-E60A-EB01-EBFF714BC635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F736A-6693-868E-70A3-A2540EDF0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F3F95E-5F55-E736-04E5-8E6C106928B8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Single Inheritance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295B62-0ACE-FE3A-7BCE-4B6D3CBCA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057" y="1620002"/>
            <a:ext cx="6487886" cy="470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357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589</Words>
  <Application>Microsoft Office PowerPoint</Application>
  <PresentationFormat>Widescreen</PresentationFormat>
  <Paragraphs>98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patrickjohntomas0228@gmail.com</dc:creator>
  <cp:lastModifiedBy>Jerico PC</cp:lastModifiedBy>
  <cp:revision>8</cp:revision>
  <dcterms:created xsi:type="dcterms:W3CDTF">2025-08-09T02:54:04Z</dcterms:created>
  <dcterms:modified xsi:type="dcterms:W3CDTF">2025-09-07T05:27:59Z</dcterms:modified>
</cp:coreProperties>
</file>