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0"/>
  </p:notesMasterIdLst>
  <p:handoutMasterIdLst>
    <p:handoutMasterId r:id="rId31"/>
  </p:handoutMasterIdLst>
  <p:sldIdLst>
    <p:sldId id="410" r:id="rId5"/>
    <p:sldId id="383" r:id="rId6"/>
    <p:sldId id="404" r:id="rId7"/>
    <p:sldId id="423" r:id="rId8"/>
    <p:sldId id="424" r:id="rId9"/>
    <p:sldId id="414" r:id="rId10"/>
    <p:sldId id="438" r:id="rId11"/>
    <p:sldId id="439" r:id="rId12"/>
    <p:sldId id="440" r:id="rId13"/>
    <p:sldId id="415" r:id="rId14"/>
    <p:sldId id="425" r:id="rId15"/>
    <p:sldId id="426" r:id="rId16"/>
    <p:sldId id="427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42" r:id="rId27"/>
    <p:sldId id="441" r:id="rId28"/>
    <p:sldId id="39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B64D-D3BF-B1D0-9CF8-BD96A823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FD5ABD-945C-CAC2-40E9-629BB569A3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8EE36-B61B-BDD8-6239-FDFD277E3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6418D-C710-9624-177A-091AC45A7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518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DC64-E61B-0460-D952-FD020491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34E1-2831-5825-5BED-72825B2B91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894F4C-825E-8657-AFC8-251D3B1C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/>
              <a:t>(empty output means false in PHP, 1 means true)</a:t>
            </a:r>
            <a:endParaRPr lang="en-US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C0E1D-1366-E6D3-1928-88EC78113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DAB3F-E59D-0C07-6F37-433DFC831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7801A6-E185-4E80-1CF8-9E9CC72BC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CC809C-D5A2-D799-7514-90ADAC69A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EB42E-171B-F2E8-08B3-AF9EA128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394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7F834-7CCF-EE97-6A21-65BC1F643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DD9529-26B5-66BD-001C-59A84DFF5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A946B-04DD-E639-A162-400518FD63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027DC-BD07-FFB1-A467-8CE43200C4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372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6F912-A206-88DD-D46A-D117ECA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2C3F8-87CD-A518-9835-4B5566EC35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BE71-A781-08DE-2EDA-C59D9293F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CA6B8-F6D0-4AF0-E2F7-0199E97EC9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5081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9B2A7-F6A2-346E-812B-E349F4982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BE51F6-8B31-9D0A-5AC7-01C342CA8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4BCF7-1E33-BAE4-7274-4E55D20B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4BA42-8CDC-6622-CB9C-EEDFE5991D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370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6D4CF-8C65-8234-DAF5-28E18BF3B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5EEA0-307C-2AD9-AA3C-3947DFD47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94DCB1-5631-DC9D-765D-CA6CD66710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DCF7-1041-2923-FBC6-62F5DA7B8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367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8B571-1D4E-7D17-92E4-75A8B871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95EA6-2D20-6D67-8A2F-238F5E26D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CBEC3-2CB9-CB3F-F700-1300EB9B8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B204E-07FF-E6C8-166D-24483D20C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76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D0ACD-49F5-F6DB-C560-7C4128B6D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63FCD1-8457-A269-A49F-E3CB9050D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13E6BA-013B-107C-B0A5-3126C269B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80CD1-4F9A-B9A2-08D9-1B7063769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36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F05F7-1111-00F9-5141-B614B83CE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D2AF1-B0A2-00C4-91D4-B2F414844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FFC1FB-F7A1-C27B-8B6F-69D607B00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5ABCA-5EC4-AEE9-8E74-BC3828E9DF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50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8ED47-FF5E-F5F7-6F37-6A659FCF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FE7E3-7505-E689-5DB2-2C12DF528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89D434-4945-9A66-8009-441751D935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48F38-0CB2-7820-E57F-E4E4DF6BBA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604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EDE0F-B685-270C-5C52-083BD4B2B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4FC10-8739-A2BA-D81F-60815A43A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8D5A18-7017-32E7-D213-45A7B4D96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F505-A9D0-A050-165C-4BD40E100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513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7B041-DF82-8BB8-2213-BFCE4CA0A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B7E8F1-64FB-9AF6-5E76-8D4E20F41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012E39-3E3A-4F46-4FA2-63C3072F7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4FFFD-D79A-F1F3-908C-B5941C6B4D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028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260A5-D48A-FCAD-C53E-202BDC3B4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1A262C-C6D6-89F8-8C06-73F27A9638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C85241-0601-3882-7DD2-18E22DBC85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20173-B31E-BB93-9FA6-63D8FAA64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48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A1363-4DA4-DF3A-765C-0D3A4F26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6E3972-C850-2B68-A034-30B98170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B70ACB-085E-155C-1036-4609C1C5E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E7881-5D61-94CC-CA1B-47BB5A0BD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060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1B5B0-D8DB-5D22-D570-E0A040809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F0E883-F026-5D56-12F6-B51F568A9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E3861D-8E35-6127-A4E4-4B2EA6BFA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7BFB1-9B44-B1BA-5992-A585FCB3F6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011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6D4E-93C4-285D-F32F-7BE8D22C6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8ECE5E-0EF6-27AD-357D-D94A79168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FCD6F3-128A-403B-6B0E-49AC1F050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A949D-02BA-CFAB-60FA-F4FA570FED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930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6234A-B055-D5F7-041F-F2ED7C42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DA0F8-B2A2-9BB6-7388-D4E4A24B5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0D7B96-7820-D926-0D26-C6DE5CDA2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php</a:t>
            </a:r>
            <a:r>
              <a:rPr lang="en-US" dirty="0"/>
              <a:t> -m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2DF6-D2DD-71EC-3A64-E79FE1C1C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1653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A11A2-4FC4-3D86-CFEF-307EE9012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DAD7AC-1F33-A057-2832-0515993F6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82953-30EB-F119-D84F-26CA087A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61C15-B518-5BF3-385B-349EBC200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262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Introduction to PHP Programming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62ED1E-C4A9-D0CC-9F25-669F9CE20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702" y="2408359"/>
            <a:ext cx="6836829" cy="3865636"/>
          </a:xfrm>
          <a:prstGeom prst="rect">
            <a:avLst/>
          </a:prstGeom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4A205308-41B6-881D-AB77-E8729A7B3CE9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Arithmetic Operators</a:t>
            </a:r>
          </a:p>
        </p:txBody>
      </p:sp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0BBF1-8990-3806-FBFA-31E469734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F8DAED-FDA7-C334-D555-BC132B3A5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B692C95B-8B81-7417-34DD-CCDE70B4A844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Assignment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D347E-86DF-9524-D257-18A93941C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456" y="2341925"/>
            <a:ext cx="5432675" cy="363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757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2AD09-A37E-23E0-CD05-23E61F23A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6E8F0-FDC2-5A3D-E942-81B7DA38D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EAEE1CAF-D36B-56E6-1111-1C94D8FDEFC2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Comparison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28027-2B2B-50D9-C2B9-55455FBB0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1261" y="2449159"/>
            <a:ext cx="7559711" cy="408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907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0A1FF-C8AE-7FC4-0AAE-9259CC1A5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E20CA0F-C9C3-0AC5-B808-53669DFF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59" y="584005"/>
            <a:ext cx="11433517" cy="928272"/>
          </a:xfrm>
        </p:spPr>
        <p:txBody>
          <a:bodyPr/>
          <a:lstStyle/>
          <a:p>
            <a:pPr algn="ctr"/>
            <a:r>
              <a:rPr lang="en-US" dirty="0"/>
              <a:t>Operators</a:t>
            </a:r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58119F91-2F20-7365-D364-894BDE5C735F}"/>
              </a:ext>
            </a:extLst>
          </p:cNvPr>
          <p:cNvSpPr txBox="1">
            <a:spLocks/>
          </p:cNvSpPr>
          <p:nvPr/>
        </p:nvSpPr>
        <p:spPr>
          <a:xfrm>
            <a:off x="-109025" y="1530657"/>
            <a:ext cx="4845148" cy="43216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800" dirty="0"/>
              <a:t>Logical Operators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DBD2AD-10DE-42DB-E25E-5DF19288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9731" y="2422778"/>
            <a:ext cx="7792537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601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27CCC-7B14-A8C6-B586-99BE06F49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93287-D28B-DF36-4D81-6D569F783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Conditional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9CD180-E697-8B00-A05F-80CCFA273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06575"/>
            <a:ext cx="11211591" cy="41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90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B221F-59D5-C6DC-1A5C-0BC8BDA2B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68FD-78E5-821B-F738-F3BEBD10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452921-C1D6-6F0A-D271-4931F261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814988"/>
            <a:ext cx="11323919" cy="326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93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9DE9E-C121-F903-20D8-ED4C85F83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05C8-66B7-AAC2-9F47-2B3A9988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Do while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F88DA-231D-76B3-3FB8-9523B5EB8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27466"/>
            <a:ext cx="9042009" cy="361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358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C2F16-20E0-CC10-7B7B-E9E0590DE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B4E4-268B-49D4-1EAD-9A4E581F1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Loops – For Each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82A5B-FD10-5B4E-A87E-15249DAB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1429"/>
            <a:ext cx="11174384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076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1255A-82AD-EBB5-05A3-3CAAF267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D896-C922-1F8F-02CB-070623B71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Functions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07D7F7-C915-C3AA-D687-9D9872962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788002"/>
            <a:ext cx="11521679" cy="333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919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136CF-A7D3-4F00-8E42-855CF7ED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FE1-B166-17AC-A2F0-65695D18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Indexed Array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682541-AA2E-E9BA-5BED-52505738B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60361"/>
            <a:ext cx="11567160" cy="31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42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784616"/>
            <a:ext cx="650690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-Write basic PHP scripts using variables and output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-Use conditional statements and loops to control program flow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b="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800" b="0" dirty="0">
                <a:solidFill>
                  <a:schemeClr val="bg1"/>
                </a:solidFill>
                <a:latin typeface="Arial" panose="020B0604020202020204" pitchFamily="34" charset="0"/>
              </a:rPr>
              <a:t>-Create simple PHP functions to organize reusable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F859D-392E-1612-5183-79F8027F0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1C5C0-B7D8-39FC-4EF2-3FA2FE5E2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Arrays – Associative Array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4D58F8-2CCA-5DEA-A936-9EE046FF6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652455"/>
            <a:ext cx="11488753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192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A8C9F-E6D3-D42E-EB23-0115467A2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7BB93-8186-5117-6820-A33884C9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PHP Inside HTML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C348E-4934-0BD9-4852-0512350F1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2554091"/>
            <a:ext cx="10187354" cy="37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7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0C6BF-4BD9-A8EC-815A-7CA2FD7C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C5547-2306-A124-18D0-9161CA301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3CFBC64-9C4E-B4A9-B280-8CEAD195E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679C9F-9F5C-B89F-8608-D271FF62AD2F}"/>
              </a:ext>
            </a:extLst>
          </p:cNvPr>
          <p:cNvSpPr txBox="1"/>
          <p:nvPr/>
        </p:nvSpPr>
        <p:spPr>
          <a:xfrm>
            <a:off x="1547445" y="2662205"/>
            <a:ext cx="875713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1. Check if a Number is Positive or Negative</a:t>
            </a:r>
          </a:p>
          <a:p>
            <a:r>
              <a:rPr lang="en-US" dirty="0">
                <a:solidFill>
                  <a:schemeClr val="bg1"/>
                </a:solidFill>
              </a:rPr>
              <a:t>Write a program that asks the user for a number and displays whether it is </a:t>
            </a:r>
            <a:r>
              <a:rPr lang="en-US" b="1" dirty="0">
                <a:solidFill>
                  <a:schemeClr val="bg1"/>
                </a:solidFill>
              </a:rPr>
              <a:t>positive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b="1" dirty="0">
                <a:solidFill>
                  <a:schemeClr val="bg1"/>
                </a:solidFill>
              </a:rPr>
              <a:t>negative</a:t>
            </a:r>
            <a:r>
              <a:rPr lang="en-US" dirty="0">
                <a:solidFill>
                  <a:schemeClr val="bg1"/>
                </a:solidFill>
              </a:rPr>
              <a:t>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i="1" dirty="0">
                <a:solidFill>
                  <a:schemeClr val="bg1"/>
                </a:solidFill>
              </a:rPr>
              <a:t>(If it’s zero, display “Zero”)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2. Check if a Person is Eligible to Vote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their age.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</a:t>
            </a:r>
            <a:r>
              <a:rPr lang="en-US" b="1" dirty="0">
                <a:solidFill>
                  <a:schemeClr val="bg1"/>
                </a:solidFill>
              </a:rPr>
              <a:t>18 or older</a:t>
            </a:r>
            <a:r>
              <a:rPr lang="en-US" dirty="0">
                <a:solidFill>
                  <a:schemeClr val="bg1"/>
                </a:solidFill>
              </a:rPr>
              <a:t>, display “You are eligible to vote.”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Otherwise, display “You are not eligible to vote.”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872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2EE7-CAE7-7217-BEF2-414260904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9D7A-725C-B6B2-8426-99DBB4149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51483"/>
            <a:ext cx="7678615" cy="811433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BEB1D1-54AD-F9F6-4655-35D3968CA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26C44A7-10E6-662E-D9E2-B62E54EEC11C}"/>
              </a:ext>
            </a:extLst>
          </p:cNvPr>
          <p:cNvSpPr txBox="1"/>
          <p:nvPr/>
        </p:nvSpPr>
        <p:spPr>
          <a:xfrm>
            <a:off x="1274885" y="2759838"/>
            <a:ext cx="9642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3. Largest of Two Numbers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two numbers and display which one is larger.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If they are equal, display “Both numbers are equal.”</a:t>
            </a:r>
          </a:p>
          <a:p>
            <a:r>
              <a:rPr lang="en-US" b="1" dirty="0">
                <a:solidFill>
                  <a:schemeClr val="bg1"/>
                </a:solidFill>
              </a:rPr>
              <a:t>4. Grade Checker</a:t>
            </a:r>
          </a:p>
          <a:p>
            <a:r>
              <a:rPr lang="en-US" dirty="0">
                <a:solidFill>
                  <a:schemeClr val="bg1"/>
                </a:solidFill>
              </a:rPr>
              <a:t>Ask the user for a score (0–100).</a:t>
            </a:r>
          </a:p>
          <a:p>
            <a:r>
              <a:rPr lang="en-US" dirty="0">
                <a:solidFill>
                  <a:schemeClr val="bg1"/>
                </a:solidFill>
              </a:rPr>
              <a:t>90 and above → "A"</a:t>
            </a:r>
          </a:p>
          <a:p>
            <a:r>
              <a:rPr lang="en-US" dirty="0">
                <a:solidFill>
                  <a:schemeClr val="bg1"/>
                </a:solidFill>
              </a:rPr>
              <a:t>80–89 → "B"</a:t>
            </a:r>
          </a:p>
          <a:p>
            <a:r>
              <a:rPr lang="en-US" dirty="0">
                <a:solidFill>
                  <a:schemeClr val="bg1"/>
                </a:solidFill>
              </a:rPr>
              <a:t>70–79 → "C"</a:t>
            </a:r>
          </a:p>
          <a:p>
            <a:r>
              <a:rPr lang="en-US" dirty="0">
                <a:solidFill>
                  <a:schemeClr val="bg1"/>
                </a:solidFill>
              </a:rPr>
              <a:t>60–69 → "D"</a:t>
            </a:r>
          </a:p>
          <a:p>
            <a:r>
              <a:rPr lang="en-US" dirty="0">
                <a:solidFill>
                  <a:schemeClr val="bg1"/>
                </a:solidFill>
              </a:rPr>
              <a:t>Below 60 → "F"</a:t>
            </a:r>
          </a:p>
        </p:txBody>
      </p:sp>
    </p:spTree>
    <p:extLst>
      <p:ext uri="{BB962C8B-B14F-4D97-AF65-F5344CB8AC3E}">
        <p14:creationId xmlns:p14="http://schemas.microsoft.com/office/powerpoint/2010/main" val="38671101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DAF7-FC80-2774-36DD-E9ABF99E7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DA731-F518-1AF4-94E7-B7216572D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Practice Activity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73187-A251-AB72-C871-DB1953AD2C6F}"/>
              </a:ext>
            </a:extLst>
          </p:cNvPr>
          <p:cNvSpPr txBox="1"/>
          <p:nvPr/>
        </p:nvSpPr>
        <p:spPr>
          <a:xfrm>
            <a:off x="1192237" y="2776952"/>
            <a:ext cx="83737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Print Even Numbers:</a:t>
            </a:r>
          </a:p>
          <a:p>
            <a:r>
              <a:rPr lang="en-US" sz="2400" dirty="0">
                <a:solidFill>
                  <a:schemeClr val="bg1"/>
                </a:solidFill>
              </a:rPr>
              <a:t>Use a for loop to print all even numbers from 1 to 20.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Count Even Numbers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Write a program using a while loop that asks the user to enter 7 numbers and counts how many of them are even.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3C0B996-0C5F-66DF-E187-BD5CDDB51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Even Numbers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program using a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loop that asks the user to enter 7 numbers and counts how many of them are even.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60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39328-D761-EAF2-7DB8-4DC30C6311E6}"/>
              </a:ext>
            </a:extLst>
          </p:cNvPr>
          <p:cNvSpPr txBox="1"/>
          <p:nvPr/>
        </p:nvSpPr>
        <p:spPr>
          <a:xfrm>
            <a:off x="1101968" y="2509299"/>
            <a:ext cx="740898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PHP 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: Hypertext Preprocessor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popular server-side (or back-end)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Used to create dynamic websites and web applications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Embedded inside HTML and runs on a web server (like XAMPP)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623F0-D474-CDDE-C398-F5C95577B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B1CB-C676-876C-BE14-CE29C48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Why Learn PHP?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2B6294-B847-5A33-2B73-4002BA452337}"/>
              </a:ext>
            </a:extLst>
          </p:cNvPr>
          <p:cNvSpPr txBox="1"/>
          <p:nvPr/>
        </p:nvSpPr>
        <p:spPr>
          <a:xfrm>
            <a:off x="1101969" y="2509299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Powers popular platforms (WordPress, Facebook originally used PHP)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Simple and beginner-friendly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Works well with HTML and MySQL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Prepares you for building real-world systems</a:t>
            </a:r>
          </a:p>
        </p:txBody>
      </p:sp>
    </p:spTree>
    <p:extLst>
      <p:ext uri="{BB962C8B-B14F-4D97-AF65-F5344CB8AC3E}">
        <p14:creationId xmlns:p14="http://schemas.microsoft.com/office/powerpoint/2010/main" val="367786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B791-C22E-1594-1BF9-62BEB91C0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E2047-4FAD-4812-E688-1F0793078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Setting Up Your PHP Environment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42306-6F8E-ED7A-0646-5F935E8C4A96}"/>
              </a:ext>
            </a:extLst>
          </p:cNvPr>
          <p:cNvSpPr txBox="1"/>
          <p:nvPr/>
        </p:nvSpPr>
        <p:spPr>
          <a:xfrm>
            <a:off x="1101969" y="2509299"/>
            <a:ext cx="84875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Download and install XAMPP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Save .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files inside </a:t>
            </a:r>
            <a:r>
              <a:rPr lang="en-US" dirty="0" err="1">
                <a:solidFill>
                  <a:schemeClr val="bg1"/>
                </a:solidFill>
              </a:rPr>
              <a:t>htdocs</a:t>
            </a:r>
            <a:r>
              <a:rPr lang="en-US" dirty="0">
                <a:solidFill>
                  <a:schemeClr val="bg1"/>
                </a:solidFill>
              </a:rPr>
              <a:t>/ folder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Start Apache to run your server or go to terminal </a:t>
            </a:r>
            <a:r>
              <a:rPr lang="en-US" dirty="0" err="1">
                <a:solidFill>
                  <a:schemeClr val="bg1"/>
                </a:solidFill>
              </a:rPr>
              <a:t>php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filename.extension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03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67227-039A-CF73-F300-421EEF716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694" y="2609301"/>
            <a:ext cx="9147193" cy="339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7E07F-BE99-352D-0A6B-826F6126F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1229-B8C2-308D-8BFC-CE3E36B4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B888C-EFE3-ACA4-404E-E32DEF261A84}"/>
              </a:ext>
            </a:extLst>
          </p:cNvPr>
          <p:cNvSpPr txBox="1"/>
          <p:nvPr/>
        </p:nvSpPr>
        <p:spPr>
          <a:xfrm>
            <a:off x="594360" y="2689274"/>
            <a:ext cx="88040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Output is how PHP displays data to the screen.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We use: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→ for simple output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Examples: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echo "Hello, World!";</a:t>
            </a:r>
          </a:p>
        </p:txBody>
      </p:sp>
    </p:spTree>
    <p:extLst>
      <p:ext uri="{BB962C8B-B14F-4D97-AF65-F5344CB8AC3E}">
        <p14:creationId xmlns:p14="http://schemas.microsoft.com/office/powerpoint/2010/main" val="2447628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668EC-6E00-6838-DE06-AE99B8E49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2F4-9C0E-AF6E-CF4F-16876453C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3E51A-4F75-2696-7358-C33316EFF569}"/>
              </a:ext>
            </a:extLst>
          </p:cNvPr>
          <p:cNvSpPr txBox="1"/>
          <p:nvPr/>
        </p:nvSpPr>
        <p:spPr>
          <a:xfrm>
            <a:off x="594360" y="2693855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Form Input (Web Browser)</a:t>
            </a:r>
          </a:p>
          <a:p>
            <a:r>
              <a:rPr lang="en-US" dirty="0">
                <a:solidFill>
                  <a:schemeClr val="bg1"/>
                </a:solidFill>
              </a:rPr>
              <a:t>    -Uses $_POST or $_GET from an HTML form.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Command Line Input (Terminal)</a:t>
            </a:r>
          </a:p>
          <a:p>
            <a:r>
              <a:rPr lang="en-US" dirty="0">
                <a:solidFill>
                  <a:schemeClr val="bg1"/>
                </a:solidFill>
              </a:rPr>
              <a:t>    -Uses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 or </a:t>
            </a:r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  <a:p>
            <a:r>
              <a:rPr lang="en-US" dirty="0">
                <a:solidFill>
                  <a:schemeClr val="bg1"/>
                </a:solidFill>
              </a:rPr>
              <a:t>     -Used when running PHP from the terminal.</a:t>
            </a:r>
          </a:p>
        </p:txBody>
      </p:sp>
    </p:spTree>
    <p:extLst>
      <p:ext uri="{BB962C8B-B14F-4D97-AF65-F5344CB8AC3E}">
        <p14:creationId xmlns:p14="http://schemas.microsoft.com/office/powerpoint/2010/main" val="424912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A9022-61DE-8040-3283-B149236C8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74AC-BA3E-1585-F9E9-206314540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Input and Output in PHP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A74C3-7A33-BD5A-FE65-AEFCDF123290}"/>
              </a:ext>
            </a:extLst>
          </p:cNvPr>
          <p:cNvSpPr txBox="1"/>
          <p:nvPr/>
        </p:nvSpPr>
        <p:spPr>
          <a:xfrm>
            <a:off x="1086729" y="2370689"/>
            <a:ext cx="1972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    </a:t>
            </a:r>
            <a:r>
              <a:rPr lang="en-US" dirty="0" err="1">
                <a:solidFill>
                  <a:schemeClr val="bg1"/>
                </a:solidFill>
              </a:rPr>
              <a:t>fgets</a:t>
            </a:r>
            <a:r>
              <a:rPr lang="en-US" dirty="0">
                <a:solidFill>
                  <a:schemeClr val="bg1"/>
                </a:solidFill>
              </a:rPr>
              <a:t>(STDIN)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5CDAFE-2DD0-0ADA-0F1A-0980054A769F}"/>
              </a:ext>
            </a:extLst>
          </p:cNvPr>
          <p:cNvSpPr txBox="1"/>
          <p:nvPr/>
        </p:nvSpPr>
        <p:spPr>
          <a:xfrm>
            <a:off x="8135816" y="26476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readline</a:t>
            </a:r>
            <a:r>
              <a:rPr lang="en-US" dirty="0">
                <a:solidFill>
                  <a:schemeClr val="bg1"/>
                </a:solidFill>
              </a:rPr>
              <a:t>()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47FC82-A8A0-94AD-7701-46EA03793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011" y="3201292"/>
            <a:ext cx="5363323" cy="32961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E679F4-8F04-1418-F040-ECED70B0F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86" y="3201292"/>
            <a:ext cx="5830114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0931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276</TotalTime>
  <Words>606</Words>
  <Application>Microsoft Office PowerPoint</Application>
  <PresentationFormat>Widescreen</PresentationFormat>
  <Paragraphs>122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Arial Unicode MS</vt:lpstr>
      <vt:lpstr>Calibri</vt:lpstr>
      <vt:lpstr>Franklin Gothic Book</vt:lpstr>
      <vt:lpstr>Franklin Gothic Demi</vt:lpstr>
      <vt:lpstr>Custom</vt:lpstr>
      <vt:lpstr>Introduction to PHP Programming</vt:lpstr>
      <vt:lpstr>Learning Objectives</vt:lpstr>
      <vt:lpstr>What is PHP?</vt:lpstr>
      <vt:lpstr>Why Learn PHP?</vt:lpstr>
      <vt:lpstr>Setting Up Your PHP Environment</vt:lpstr>
      <vt:lpstr>VARIABLES</vt:lpstr>
      <vt:lpstr>Input and Output in PHP</vt:lpstr>
      <vt:lpstr>Input and Output in PHP</vt:lpstr>
      <vt:lpstr>Input and Output in PHP</vt:lpstr>
      <vt:lpstr>Operators</vt:lpstr>
      <vt:lpstr>Operators</vt:lpstr>
      <vt:lpstr>Operators</vt:lpstr>
      <vt:lpstr>Operators</vt:lpstr>
      <vt:lpstr>Conditional Statements</vt:lpstr>
      <vt:lpstr>Loops – For Loop</vt:lpstr>
      <vt:lpstr>Loops – Do while</vt:lpstr>
      <vt:lpstr>Loops – For Each</vt:lpstr>
      <vt:lpstr>Functions in PHP</vt:lpstr>
      <vt:lpstr>Arrays – Indexed Array</vt:lpstr>
      <vt:lpstr>Arrays – Associative Array</vt:lpstr>
      <vt:lpstr>PHP Inside HTML</vt:lpstr>
      <vt:lpstr>Practice Activity</vt:lpstr>
      <vt:lpstr>Practice Activity</vt:lpstr>
      <vt:lpstr>Practice Activity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16</cp:revision>
  <dcterms:created xsi:type="dcterms:W3CDTF">2025-07-12T10:08:18Z</dcterms:created>
  <dcterms:modified xsi:type="dcterms:W3CDTF">2025-08-13T11:34:18Z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