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83" r:id="rId4"/>
  </p:sldMasterIdLst>
  <p:notesMasterIdLst>
    <p:notesMasterId r:id="rId13"/>
  </p:notesMasterIdLst>
  <p:handoutMasterIdLst>
    <p:handoutMasterId r:id="rId14"/>
  </p:handoutMasterIdLst>
  <p:sldIdLst>
    <p:sldId id="325" r:id="rId5"/>
    <p:sldId id="307" r:id="rId6"/>
    <p:sldId id="312" r:id="rId7"/>
    <p:sldId id="341" r:id="rId8"/>
    <p:sldId id="342" r:id="rId9"/>
    <p:sldId id="343" r:id="rId10"/>
    <p:sldId id="344" r:id="rId11"/>
    <p:sldId id="32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6928" autoAdjust="0"/>
  </p:normalViewPr>
  <p:slideViewPr>
    <p:cSldViewPr snapToGrid="0">
      <p:cViewPr varScale="1">
        <p:scale>
          <a:sx n="55" d="100"/>
          <a:sy n="55" d="100"/>
        </p:scale>
        <p:origin x="1742" y="43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06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4B9809-3C73-CA2B-1791-620EA168CC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B1C58-A1FD-D1E1-33AB-1303C48435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AA30A-158D-435B-B1F3-6FF82BD60FDF}" type="datetimeFigureOut">
              <a:rPr lang="en-US" smtClean="0"/>
              <a:t>7/15/2025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7A0D9-659F-DDC6-CBD8-29B61E0FF7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E0617-6128-05F5-8F48-6A0A1D1479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A24AC-02A6-46A1-A072-EAC8AC25DC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19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A0313-F537-4ED0-973B-4729E10A826A}" type="datetimeFigureOut">
              <a:rPr lang="en-US" smtClean="0"/>
              <a:t>7/15/2025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92804-03A6-47F6-A893-4DDB8903A8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1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Why do you think it’s important to handle errors instead of letting PHP display them?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82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try {</a:t>
            </a:r>
          </a:p>
          <a:p>
            <a:r>
              <a:rPr lang="en-US" dirty="0"/>
              <a:t>    $a = 10;</a:t>
            </a:r>
          </a:p>
          <a:p>
            <a:r>
              <a:rPr lang="en-US" dirty="0"/>
              <a:t>    $b = 0;</a:t>
            </a:r>
          </a:p>
          <a:p>
            <a:r>
              <a:rPr lang="en-US" dirty="0"/>
              <a:t>    $result = $a / $b; // Will trigger </a:t>
            </a:r>
            <a:r>
              <a:rPr lang="en-US" dirty="0" err="1"/>
              <a:t>DivisionByZeroError</a:t>
            </a:r>
            <a:endParaRPr lang="en-US" dirty="0"/>
          </a:p>
          <a:p>
            <a:r>
              <a:rPr lang="en-US" dirty="0"/>
              <a:t>    echo $result;</a:t>
            </a:r>
          </a:p>
          <a:p>
            <a:r>
              <a:rPr lang="en-US" dirty="0"/>
              <a:t>} catch (</a:t>
            </a:r>
            <a:r>
              <a:rPr lang="en-US" dirty="0" err="1"/>
              <a:t>DivisionByZeroError</a:t>
            </a:r>
            <a:r>
              <a:rPr lang="en-US" dirty="0"/>
              <a:t> $e) {</a:t>
            </a:r>
          </a:p>
          <a:p>
            <a:r>
              <a:rPr lang="en-US" dirty="0"/>
              <a:t>    echo "Error: " . $e-&gt;</a:t>
            </a:r>
            <a:r>
              <a:rPr lang="en-US" dirty="0" err="1"/>
              <a:t>getMessage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?&gt;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77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1D256-93E7-2C18-EF2F-1689C9D8A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29C599-67A5-25A1-0A87-92B8929B28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C84CD2-4882-DC03-952B-C801F4605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$num1=10;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$num2=0;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$results=$num1/$num2;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catch 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DivisionByZeroError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$e)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echo $e-&gt;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getMessage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finally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echo "Program is Finished";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$age = -1;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if ($age &lt; 0)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throw new Exception("Invalid age entered!");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echo "Age: $age";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catch (Exception $e) 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echo "Error: " . $e-&gt;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getMessage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}finally{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echo "Program Finished";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1C07C-6F0E-65FA-0EAD-49D15E1E86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13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E021D-71DF-3724-75B5-CF4E8F8EC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6FDD30-EC90-0505-3755-12188E0E3D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6D4376-9497-A31F-6581-735886F7D9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DivisionByZeroError</a:t>
            </a:r>
            <a:r>
              <a:rPr lang="en-GB" dirty="0"/>
              <a:t> for arithmetic logic</a:t>
            </a:r>
          </a:p>
          <a:p>
            <a:r>
              <a:rPr lang="en-GB" dirty="0" err="1"/>
              <a:t>TypeError</a:t>
            </a:r>
            <a:r>
              <a:rPr lang="en-GB" dirty="0"/>
              <a:t> for function argument checks</a:t>
            </a:r>
          </a:p>
          <a:p>
            <a:r>
              <a:rPr lang="en-GB" dirty="0"/>
              <a:t>Exception for custom error handling</a:t>
            </a:r>
          </a:p>
          <a:p>
            <a:r>
              <a:rPr lang="en-GB" dirty="0"/>
              <a:t>Then introduce Throwable to catch 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D682C-82BF-39EF-1FD0-3588874A88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73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DE412-091A-54B7-D09B-7CB527B49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8A3838-4ABC-CA2E-5B9A-2E2A93C225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C21DE7-349F-E817-D5ED-E547CB3688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&lt;?</a:t>
            </a:r>
            <a:r>
              <a:rPr lang="en-GB" dirty="0" err="1"/>
              <a:t>php</a:t>
            </a:r>
            <a:endParaRPr lang="en-GB" dirty="0"/>
          </a:p>
          <a:p>
            <a:r>
              <a:rPr lang="en-GB" dirty="0"/>
              <a:t>class </a:t>
            </a:r>
            <a:r>
              <a:rPr lang="en-GB" dirty="0" err="1"/>
              <a:t>UsernameTooShortException</a:t>
            </a:r>
            <a:r>
              <a:rPr lang="en-GB" dirty="0"/>
              <a:t> extends Exception {}</a:t>
            </a:r>
          </a:p>
          <a:p>
            <a:endParaRPr lang="en-GB" dirty="0"/>
          </a:p>
          <a:p>
            <a:r>
              <a:rPr lang="en-GB" dirty="0"/>
              <a:t>function </a:t>
            </a:r>
            <a:r>
              <a:rPr lang="en-GB" dirty="0" err="1"/>
              <a:t>checkUsername</a:t>
            </a:r>
            <a:r>
              <a:rPr lang="en-GB" dirty="0"/>
              <a:t>($username) {</a:t>
            </a:r>
          </a:p>
          <a:p>
            <a:r>
              <a:rPr lang="en-GB" dirty="0"/>
              <a:t>    if (</a:t>
            </a:r>
            <a:r>
              <a:rPr lang="en-GB" dirty="0" err="1"/>
              <a:t>strlen</a:t>
            </a:r>
            <a:r>
              <a:rPr lang="en-GB" dirty="0"/>
              <a:t>($username) &lt; 5) {</a:t>
            </a:r>
          </a:p>
          <a:p>
            <a:r>
              <a:rPr lang="en-GB" dirty="0"/>
              <a:t>        throw new </a:t>
            </a:r>
            <a:r>
              <a:rPr lang="en-GB" dirty="0" err="1"/>
              <a:t>UsernameTooShortException</a:t>
            </a:r>
            <a:r>
              <a:rPr lang="en-GB" dirty="0"/>
              <a:t>("Username must be at least 5 characters long.");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    return "Username accepted: $username";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/>
              <a:t>try {</a:t>
            </a:r>
          </a:p>
          <a:p>
            <a:r>
              <a:rPr lang="en-GB" dirty="0"/>
              <a:t>    echo </a:t>
            </a:r>
            <a:r>
              <a:rPr lang="en-GB" dirty="0" err="1"/>
              <a:t>checkUsername</a:t>
            </a:r>
            <a:r>
              <a:rPr lang="en-GB" dirty="0"/>
              <a:t>("Jay"); // Invalid, too short</a:t>
            </a:r>
          </a:p>
          <a:p>
            <a:r>
              <a:rPr lang="en-GB" dirty="0"/>
              <a:t>} catch (</a:t>
            </a:r>
            <a:r>
              <a:rPr lang="en-GB" dirty="0" err="1"/>
              <a:t>UsernameTooShortException</a:t>
            </a:r>
            <a:r>
              <a:rPr lang="en-GB" dirty="0"/>
              <a:t> $e) {</a:t>
            </a:r>
          </a:p>
          <a:p>
            <a:r>
              <a:rPr lang="en-GB" dirty="0"/>
              <a:t>    echo "Custom Error: " . $e-&gt;</a:t>
            </a:r>
            <a:r>
              <a:rPr lang="en-GB" dirty="0" err="1"/>
              <a:t>getMessage</a:t>
            </a:r>
            <a:r>
              <a:rPr lang="en-GB" dirty="0"/>
              <a:t>();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?&gt;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A72AE-D772-B54D-FD5E-00B42D64D5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35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DB328-4558-751A-5825-7CCD42FC3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F16311-4D89-3237-9DD8-6CB04B857D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F993A1-9253-433D-5118-CA271F782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DivisionByZeroError</a:t>
            </a:r>
            <a:r>
              <a:rPr lang="en-GB" dirty="0"/>
              <a:t> for arithmetic logic</a:t>
            </a:r>
          </a:p>
          <a:p>
            <a:r>
              <a:rPr lang="en-GB" dirty="0" err="1"/>
              <a:t>TypeError</a:t>
            </a:r>
            <a:r>
              <a:rPr lang="en-GB" dirty="0"/>
              <a:t> for function argument checks</a:t>
            </a:r>
          </a:p>
          <a:p>
            <a:r>
              <a:rPr lang="en-GB" dirty="0"/>
              <a:t>Exception for custom error handling</a:t>
            </a:r>
          </a:p>
          <a:p>
            <a:r>
              <a:rPr lang="en-GB" dirty="0"/>
              <a:t>Then introduce Throwable to catch 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12C91-788F-F111-619F-BD0E107AF9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52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4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2765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5413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0741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F7D84AA-0BCE-9C85-4510-34EBAE061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524" y="708955"/>
            <a:ext cx="12193526" cy="5463893"/>
            <a:chOff x="-1524" y="708955"/>
            <a:chExt cx="12193526" cy="54638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1002A6-9DB7-26A1-2425-8C496B953CA4}"/>
                </a:ext>
              </a:extLst>
            </p:cNvPr>
            <p:cNvSpPr/>
            <p:nvPr userDrawn="1"/>
          </p:nvSpPr>
          <p:spPr>
            <a:xfrm>
              <a:off x="-1524" y="709613"/>
              <a:ext cx="12192000" cy="5463235"/>
            </a:xfrm>
            <a:prstGeom prst="rect">
              <a:avLst/>
            </a:prstGeom>
            <a:solidFill>
              <a:schemeClr val="accent3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9F029623-B14D-1CDC-9D8F-47D563937B5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3670" t="-7182" r="-9886" b="52046"/>
            <a:stretch/>
          </p:blipFill>
          <p:spPr>
            <a:xfrm>
              <a:off x="-1" y="1162050"/>
              <a:ext cx="5568949" cy="5009032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B4D8031F-ED2A-8D7E-D369-6BF3256FE3F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56" t="-7183" r="44925" b="48899"/>
            <a:stretch/>
          </p:blipFill>
          <p:spPr>
            <a:xfrm rot="16200000">
              <a:off x="7239292" y="366674"/>
              <a:ext cx="4610430" cy="5294991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28D3FB-54EA-410D-A062-8F118E5D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93477A-1279-4BCC-8257-14CC2361F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7F04C86-E215-DFBB-8302-70BCCDFC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708956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29577F-647F-5850-5636-6ED05B995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9482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CBFB4F-DC16-FC59-E9E7-B92910449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16429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690604-E7DB-AFA3-7E13-CAFF46FF5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7968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2874C2-BA39-4778-DC11-487CC4FC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D6334D-FB4A-4843-F2FB-1CAC50021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8695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C043C06-5053-E291-E708-44B684DC52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8932" y="1115167"/>
            <a:ext cx="8534136" cy="4655385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68248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F9E0CFE-F27B-4D50-AA2F-7146CA90E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2138289"/>
            <a:ext cx="12188952" cy="4033912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2C488A36-B0CB-7B46-C2A6-BA57D39EC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860" r="37853" b="27738"/>
          <a:stretch/>
        </p:blipFill>
        <p:spPr>
          <a:xfrm>
            <a:off x="6962087" y="2143124"/>
            <a:ext cx="5226865" cy="403383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8614BA2-9387-F1B5-B7DB-B34DAE90F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7" y="365125"/>
            <a:ext cx="10778937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994EC89-4FAE-445C-A6E8-D55E4A34DE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2899" y="2350108"/>
            <a:ext cx="10778221" cy="3609461"/>
          </a:xfrm>
        </p:spPr>
        <p:txBody>
          <a:bodyPr anchor="ctr" anchorCtr="0">
            <a:normAutofit/>
          </a:bodyPr>
          <a:lstStyle>
            <a:lvl1pPr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ECF93F-3E86-4C44-BAF1-ADE160CAD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A80DA6A-71F3-6286-F60A-EEEC91887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F98B46-5DFC-3487-EB05-148905CA6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138288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768F8E-3DFF-8D92-E3CF-5AE5F6DA5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045761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83A1EA-5EE3-D81A-D135-860F481F6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64727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EA58FF-2FB1-3B78-FDCF-E5DC2EFE5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3267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77B93E-437F-D9D6-D3D1-6DE5F025A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44200" y="1"/>
            <a:ext cx="75198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74AAE1C-171A-32A3-E6FD-75252CAB8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96" t="12194" r="49125" b="12256"/>
          <a:stretch/>
        </p:blipFill>
        <p:spPr>
          <a:xfrm>
            <a:off x="10732660" y="-5609"/>
            <a:ext cx="763524" cy="686360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581E4B7-6D97-63BF-7E87-5E71F8BD8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8" y="365125"/>
            <a:ext cx="9733538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630934-DBD2-4535-961F-B198ABA2D05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6" y="2198915"/>
            <a:ext cx="9741183" cy="3345316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aseline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20D2A6-7700-487F-AC7E-A5A2C30DC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C30D6A-6415-42E1-89E9-EF806C3FE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05DBF26-BAB3-D5FD-5EA7-310263D4C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40584B-2A03-52F7-B667-9CD1A2BD7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3C0872-DC48-53B1-8569-7A913D92D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074420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35D700-0F05-E0E7-FB42-2FC890C26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063077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C00B3F-62BE-8535-5239-46279DF1B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052457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541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9BDEB7A-D103-487A-8C1B-9145FB24B6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897" y="539496"/>
            <a:ext cx="5228393" cy="269719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z="4800" dirty="0"/>
              <a:t>Click to add title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017A3E-25F7-41D5-AABB-24D0E2673A6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2897" y="3354749"/>
            <a:ext cx="5228392" cy="258247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5C0C26-4C66-47DC-B079-5B94C22F1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7E30B1-7066-9D31-7A11-7B81B65D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72E672D-C862-C853-0730-15E3C4953D67}"/>
              </a:ext>
            </a:extLst>
          </p:cNvPr>
          <p:cNvSpPr/>
          <p:nvPr userDrawn="1"/>
        </p:nvSpPr>
        <p:spPr>
          <a:xfrm>
            <a:off x="9884230" y="1"/>
            <a:ext cx="161195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0336ED-3DCB-4524-8A3F-9FBBD0B18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15F86B-1A6A-ECD5-F63A-4280BADEF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88423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5534F0-444E-1FA5-FC8F-F04505FC0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768622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19972F-DA18-8749-FF59-A83CA1E1F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372495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67D80A1-B7E7-2F80-975E-2E87C591BB67}"/>
              </a:ext>
            </a:extLst>
          </p:cNvPr>
          <p:cNvSpPr/>
          <p:nvPr userDrawn="1"/>
        </p:nvSpPr>
        <p:spPr>
          <a:xfrm>
            <a:off x="7760541" y="1"/>
            <a:ext cx="161195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88F6AB-6890-F7DE-7C01-CE237F778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481352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6575E3-45E3-206E-9037-D8FD562B7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77605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E4BC31-600E-ECD3-1E7F-FE4F6F720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7644933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3F8CA839-B327-1ECD-C35D-02164F5BBD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706" t="12194" r="49126" b="12256"/>
          <a:stretch/>
        </p:blipFill>
        <p:spPr>
          <a:xfrm>
            <a:off x="9884229" y="-5609"/>
            <a:ext cx="1611955" cy="6863608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E1A97957-D274-4D24-1862-D53BF72826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790" t="12194" r="70042" b="12256"/>
          <a:stretch/>
        </p:blipFill>
        <p:spPr>
          <a:xfrm>
            <a:off x="7753789" y="5610"/>
            <a:ext cx="1611955" cy="686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0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2729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490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1204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6545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0277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1472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5018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9915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8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9" r:id="rId14"/>
    <p:sldLayoutId id="2147483907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2107B0-826E-4E2E-390A-A0CBF1F8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Exception Handling and Error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1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89D8-CDAC-4215-96CD-8548432C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this lesson, you will be able to: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0502F-36D4-4E60-B6E9-08628B2C5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•	Understand what exceptions and errors are in PHP</a:t>
            </a:r>
          </a:p>
          <a:p>
            <a:r>
              <a:rPr lang="en-GB" dirty="0"/>
              <a:t>•	Use try, catch, and finally for safer code</a:t>
            </a:r>
          </a:p>
          <a:p>
            <a:r>
              <a:rPr lang="en-GB" dirty="0"/>
              <a:t>•	Create your own Exception</a:t>
            </a:r>
          </a:p>
          <a:p>
            <a:r>
              <a:rPr lang="en-GB" dirty="0"/>
              <a:t>•	Apply best practices for error handling</a:t>
            </a:r>
          </a:p>
          <a:p>
            <a:endParaRPr lang="en-GB" dirty="0"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86A23B90-D6E2-D980-7780-B6FC54FD8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E0FD4B5-4088-0CC7-E6CC-DEA779045EB0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0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Exception Handling?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403B-F6A5-4855-B204-4A9D1F5B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•	An exception is an unexpected event that interrupts normal program flow</a:t>
            </a:r>
          </a:p>
          <a:p>
            <a:r>
              <a:rPr lang="en-GB" sz="2800" dirty="0"/>
              <a:t>•	Example: file not found, division by zero, or database error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2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1241F-A780-0DB7-9B8D-11AF4AF00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EA10-EE9F-5BB4-58F4-C4E8090C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Syntax – try, catch, finally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C64F9-E4DE-73D6-B319-19D717378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178" y="1510145"/>
            <a:ext cx="4842549" cy="4003964"/>
          </a:xfrm>
        </p:spPr>
        <p:txBody>
          <a:bodyPr>
            <a:normAutofit/>
          </a:bodyPr>
          <a:lstStyle/>
          <a:p>
            <a:r>
              <a:rPr lang="en-GB" sz="2800" dirty="0"/>
              <a:t>•	try — place the code that might cause an error</a:t>
            </a:r>
          </a:p>
          <a:p>
            <a:r>
              <a:rPr lang="en-GB" sz="2800" dirty="0"/>
              <a:t>•	catch — handles the error if it happens</a:t>
            </a:r>
          </a:p>
          <a:p>
            <a:r>
              <a:rPr lang="en-GB" sz="2800" dirty="0"/>
              <a:t>•	finally — runs always, even if no error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C67A9F76-E00D-FBB8-23A0-17846B131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8CC03A7-17D7-2DAD-9349-D378B9AD8016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78684B-1662-5825-7FA4-3C4A6C799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512" y="1857155"/>
            <a:ext cx="6020640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8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31B6E-A651-983E-BD68-74B89371D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20AC-FE9E-6DF6-B07B-A7596DF2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905" y="-319882"/>
            <a:ext cx="9733538" cy="1325563"/>
          </a:xfrm>
        </p:spPr>
        <p:txBody>
          <a:bodyPr/>
          <a:lstStyle/>
          <a:p>
            <a:r>
              <a:rPr lang="en-US" b="1" dirty="0"/>
              <a:t>Built-in Exception</a:t>
            </a:r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4B73D3C2-E61F-25C0-E2D8-648324806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E217532-BCBC-A3EE-E9C2-7675D4CDF5C4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F91863-20A6-6B0A-7E51-94390A19C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74135"/>
              </p:ext>
            </p:extLst>
          </p:nvPr>
        </p:nvGraphicFramePr>
        <p:xfrm>
          <a:off x="939187" y="783171"/>
          <a:ext cx="9654720" cy="50446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8684">
                  <a:extLst>
                    <a:ext uri="{9D8B030D-6E8A-4147-A177-3AD203B41FA5}">
                      <a16:colId xmlns:a16="http://schemas.microsoft.com/office/drawing/2014/main" val="533156045"/>
                    </a:ext>
                  </a:extLst>
                </a:gridCol>
                <a:gridCol w="3768437">
                  <a:extLst>
                    <a:ext uri="{9D8B030D-6E8A-4147-A177-3AD203B41FA5}">
                      <a16:colId xmlns:a16="http://schemas.microsoft.com/office/drawing/2014/main" val="198556592"/>
                    </a:ext>
                  </a:extLst>
                </a:gridCol>
                <a:gridCol w="3657599">
                  <a:extLst>
                    <a:ext uri="{9D8B030D-6E8A-4147-A177-3AD203B41FA5}">
                      <a16:colId xmlns:a16="http://schemas.microsoft.com/office/drawing/2014/main" val="1281800466"/>
                    </a:ext>
                  </a:extLst>
                </a:gridCol>
              </a:tblGrid>
              <a:tr h="3604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Example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98109"/>
                  </a:ext>
                </a:extLst>
              </a:tr>
              <a:tr h="77982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Exception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Base class for all user-defined exceptions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throw new Exception("Error");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38020"/>
                  </a:ext>
                </a:extLst>
              </a:tr>
              <a:tr h="7798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DivisionByZeroError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Dividing a number by zero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$x = 10 / 0;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602648"/>
                  </a:ext>
                </a:extLst>
              </a:tr>
              <a:tr h="7798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TypeError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Passing the wrong data type to a 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greet(123); when expecting a string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3142515"/>
                  </a:ext>
                </a:extLst>
              </a:tr>
              <a:tr h="779821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ValueError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Valid type but invalid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str_repeat</a:t>
                      </a:r>
                      <a:r>
                        <a:rPr lang="en-US" dirty="0"/>
                        <a:t>("A", -1);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357989"/>
                  </a:ext>
                </a:extLst>
              </a:tr>
              <a:tr h="7798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ParseError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Syntax errors in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Missing ; or unmatched brackets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629486"/>
                  </a:ext>
                </a:extLst>
              </a:tr>
              <a:tr h="7798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/>
                        <a:t>Throwable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Parent of both Exception and Error — catches both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catch (Throwable $e) { ...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748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34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59554-ED35-5D40-9FAE-70E2856FD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39AA5-136E-BADA-9059-F8FAFDDD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Creating Custom Exceptions</a:t>
            </a:r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A0210E33-15E6-AC31-C406-CDC6078CC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16A9512-F313-AE93-E3FF-AC313EAD5037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893D6-C8E8-A348-8F48-5BE1149C0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284" y="1690688"/>
            <a:ext cx="7516274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88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A86B5-245C-C24B-EF35-89F9DF71E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9DE2-6F5B-04B7-FAE3-2726DAC4C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87" y="-297657"/>
            <a:ext cx="9733538" cy="1325563"/>
          </a:xfrm>
        </p:spPr>
        <p:txBody>
          <a:bodyPr/>
          <a:lstStyle/>
          <a:p>
            <a:r>
              <a:rPr lang="en-US" b="1" dirty="0"/>
              <a:t>Best Practices in Error Handling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0CAD87AE-5CFB-4B8F-8C29-EEB00A32B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16E849A-B3F0-3E5D-7318-F87CB57ECAC0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42E24F4-EA56-D285-FBA1-272E642C1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047628"/>
              </p:ext>
            </p:extLst>
          </p:nvPr>
        </p:nvGraphicFramePr>
        <p:xfrm>
          <a:off x="1747651" y="685800"/>
          <a:ext cx="8052412" cy="50446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8684">
                  <a:extLst>
                    <a:ext uri="{9D8B030D-6E8A-4147-A177-3AD203B41FA5}">
                      <a16:colId xmlns:a16="http://schemas.microsoft.com/office/drawing/2014/main" val="533156045"/>
                    </a:ext>
                  </a:extLst>
                </a:gridCol>
                <a:gridCol w="5823728">
                  <a:extLst>
                    <a:ext uri="{9D8B030D-6E8A-4147-A177-3AD203B41FA5}">
                      <a16:colId xmlns:a16="http://schemas.microsoft.com/office/drawing/2014/main" val="198556592"/>
                    </a:ext>
                  </a:extLst>
                </a:gridCol>
              </a:tblGrid>
              <a:tr h="36040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Practice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98109"/>
                  </a:ext>
                </a:extLst>
              </a:tr>
              <a:tr h="77982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Use specific exception classes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Create different custom exceptions for different errors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38020"/>
                  </a:ext>
                </a:extLst>
              </a:tr>
              <a:tr h="7798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Catch only what you can handle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Avoid catching exceptions if you can’t handle them properly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602648"/>
                  </a:ext>
                </a:extLst>
              </a:tr>
              <a:tr h="7798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 Use finally for cleanup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Always use finally to close files, DB, or show a message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3142515"/>
                  </a:ext>
                </a:extLst>
              </a:tr>
              <a:tr h="7798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Avoid silent fails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Never catch errors without logging or notifying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357989"/>
                  </a:ext>
                </a:extLst>
              </a:tr>
              <a:tr h="7798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Use Throwable if needed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Syntax errors in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629486"/>
                  </a:ext>
                </a:extLst>
              </a:tr>
              <a:tr h="7798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/>
                        <a:t>Throwable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Catch any type of error/exception in one block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748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9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1F15-46F5-4A2B-AF38-34F3B802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1534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B37DAF-AFAF-4561-A80B-C76198EBD31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B665E41-66EB-401D-940D-8E7024721B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9436BC-77AE-4AEE-A282-4E162A1CAA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{87F65210-684D-4F0F-AACC-142B8FB2114B}TF6ea1097e-8114-4abb-8578-efc1cea4ec3c79c3debc_win32-15e8df654485</Template>
  <TotalTime>129</TotalTime>
  <Words>642</Words>
  <Application>Microsoft Office PowerPoint</Application>
  <PresentationFormat>Widescreen</PresentationFormat>
  <Paragraphs>133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Dante</vt:lpstr>
      <vt:lpstr>Dante (Headings)2</vt:lpstr>
      <vt:lpstr>Wingdings 2</vt:lpstr>
      <vt:lpstr>OffsetVTI</vt:lpstr>
      <vt:lpstr>Exception Handling and Error Management</vt:lpstr>
      <vt:lpstr>After this lesson, you will be able to:</vt:lpstr>
      <vt:lpstr>What Is Exception Handling?</vt:lpstr>
      <vt:lpstr>Basic Syntax – try, catch, finally</vt:lpstr>
      <vt:lpstr>Built-in Exception</vt:lpstr>
      <vt:lpstr>Creating Custom Exceptions</vt:lpstr>
      <vt:lpstr>Best Practices in Error Handling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Laptop-K1</dc:creator>
  <cp:lastModifiedBy>Laptop-K1</cp:lastModifiedBy>
  <cp:revision>1</cp:revision>
  <dcterms:created xsi:type="dcterms:W3CDTF">2025-07-15T00:34:20Z</dcterms:created>
  <dcterms:modified xsi:type="dcterms:W3CDTF">2025-07-15T02:43:29Z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