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7" r:id="rId3"/>
    <p:sldId id="262" r:id="rId4"/>
    <p:sldId id="271" r:id="rId5"/>
    <p:sldId id="272" r:id="rId6"/>
    <p:sldId id="274" r:id="rId7"/>
    <p:sldId id="27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78625" autoAdjust="0"/>
  </p:normalViewPr>
  <p:slideViewPr>
    <p:cSldViewPr snapToGrid="0">
      <p:cViewPr varScale="1">
        <p:scale>
          <a:sx n="87" d="100"/>
          <a:sy n="87" d="100"/>
        </p:scale>
        <p:origin x="1506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7152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Two Types of Recon:</a:t>
            </a:r>
            <a:endParaRPr lang="en-US" dirty="0"/>
          </a:p>
          <a:p>
            <a:r>
              <a:rPr lang="en-US" b="1" dirty="0"/>
              <a:t>Passive Recon:</a:t>
            </a:r>
            <a:r>
              <a:rPr lang="en-US" dirty="0"/>
              <a:t> Observing without interaction (e.g., WHOIS, Google </a:t>
            </a:r>
            <a:r>
              <a:rPr lang="en-US" dirty="0" err="1"/>
              <a:t>dorking</a:t>
            </a:r>
            <a:r>
              <a:rPr lang="en-US" dirty="0"/>
              <a:t>)</a:t>
            </a:r>
          </a:p>
          <a:p>
            <a:r>
              <a:rPr lang="en-US" b="1" dirty="0"/>
              <a:t>Active Recon:</a:t>
            </a:r>
            <a:r>
              <a:rPr lang="en-US" dirty="0"/>
              <a:t> Directly interacting with the network (e.g., ping, </a:t>
            </a:r>
            <a:r>
              <a:rPr lang="en-US" dirty="0" err="1"/>
              <a:t>nmap</a:t>
            </a:r>
            <a:r>
              <a:rPr lang="en-US" dirty="0"/>
              <a:t>)</a:t>
            </a:r>
          </a:p>
          <a:p>
            <a:r>
              <a:rPr lang="en-US" dirty="0"/>
              <a:t>🔹 </a:t>
            </a:r>
            <a:r>
              <a:rPr lang="en-US" b="1" dirty="0"/>
              <a:t>Why It Matters:</a:t>
            </a:r>
            <a:br>
              <a:rPr lang="en-US" dirty="0"/>
            </a:br>
            <a:r>
              <a:rPr lang="en-US" dirty="0"/>
              <a:t>Understanding network layout helps in detecting potential vulnerabilities or misconfigurations.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3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9B5B7-22B9-48D6-714D-3DD11B7D0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4CA371-D244-F388-B5F7-5432356D1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9B641-C656-4EB8-4773-C9E7B4E29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1716F-8703-02A4-4CFC-76CFF4305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591DE-A6F6-8E48-42DD-998DA832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00ED7-C53A-4827-57E8-B471350E9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5F898-07E1-498B-B19C-23485EB42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Hands-On:</a:t>
            </a:r>
            <a:br>
              <a:rPr lang="en-US" dirty="0"/>
            </a:br>
            <a:r>
              <a:rPr lang="en-US" dirty="0"/>
              <a:t>Scan your local network and identify:</a:t>
            </a:r>
          </a:p>
          <a:p>
            <a:r>
              <a:rPr lang="en-US" dirty="0"/>
              <a:t>Live hosts</a:t>
            </a:r>
          </a:p>
          <a:p>
            <a:r>
              <a:rPr lang="en-US" dirty="0"/>
              <a:t>Open ports</a:t>
            </a:r>
          </a:p>
          <a:p>
            <a:r>
              <a:rPr lang="en-US" dirty="0"/>
              <a:t>OS guesses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33BC6-2442-0A70-43AE-571C076EF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813B-D4A5-73E4-3623-361B03B2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30C86-5301-108A-A0BD-16718B0CD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E09AE-9D0E-21B1-9ED7-DF61FA66A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Hands-On Activities</a:t>
            </a:r>
          </a:p>
          <a:p>
            <a:r>
              <a:rPr lang="en-US" dirty="0"/>
              <a:t>💻 </a:t>
            </a:r>
            <a:r>
              <a:rPr lang="en-US" b="1" dirty="0"/>
              <a:t>Lab: Discover Network Topology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netdiscover</a:t>
            </a:r>
            <a:r>
              <a:rPr lang="en-US" dirty="0"/>
              <a:t> and write down live IPs.</a:t>
            </a:r>
          </a:p>
          <a:p>
            <a:r>
              <a:rPr lang="en-US" dirty="0"/>
              <a:t>Use </a:t>
            </a:r>
            <a:r>
              <a:rPr lang="en-US" dirty="0" err="1"/>
              <a:t>nmap</a:t>
            </a:r>
            <a:r>
              <a:rPr lang="en-US" dirty="0"/>
              <a:t> on 3 IPs and check open ports.</a:t>
            </a:r>
          </a:p>
          <a:p>
            <a:r>
              <a:rPr lang="en-US" dirty="0"/>
              <a:t>Use </a:t>
            </a:r>
            <a:r>
              <a:rPr lang="en-US" dirty="0" err="1"/>
              <a:t>nmap</a:t>
            </a:r>
            <a:r>
              <a:rPr lang="en-US" dirty="0"/>
              <a:t> -A and analyze service versions.</a:t>
            </a:r>
          </a:p>
          <a:p>
            <a:r>
              <a:rPr lang="en-US" dirty="0"/>
              <a:t>Use </a:t>
            </a:r>
            <a:r>
              <a:rPr lang="en-US" dirty="0" err="1"/>
              <a:t>arp</a:t>
            </a:r>
            <a:r>
              <a:rPr lang="en-US" dirty="0"/>
              <a:t>-scan to cross-verify live devices.</a:t>
            </a:r>
          </a:p>
          <a:p>
            <a:r>
              <a:rPr lang="en-US" dirty="0"/>
              <a:t>📋 </a:t>
            </a:r>
            <a:r>
              <a:rPr lang="en-US" b="1" dirty="0"/>
              <a:t>Observation:</a:t>
            </a:r>
            <a:endParaRPr lang="en-US" dirty="0"/>
          </a:p>
          <a:p>
            <a:r>
              <a:rPr lang="en-US" dirty="0"/>
              <a:t>Are there unnecessary open ports?</a:t>
            </a:r>
          </a:p>
          <a:p>
            <a:r>
              <a:rPr lang="en-US" dirty="0"/>
              <a:t>Are there strange hostnames or MAC vendors?</a:t>
            </a:r>
          </a:p>
          <a:p>
            <a:r>
              <a:rPr lang="en-US" dirty="0"/>
              <a:t>Are services revealing version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2B588-569F-97A8-E6F5-5650679F5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B21A-1858-223B-521D-CE4FE4B2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1D31D9-A1F7-117A-CA7B-449D0EC6E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CD2D90-9E7C-A6C0-2145-A61A445E7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credentials</a:t>
            </a:r>
          </a:p>
          <a:p>
            <a:r>
              <a:rPr lang="en-US" dirty="0"/>
              <a:t>Services leaking version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08A99-D738-0F0F-E593-77048F1A4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5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Hands-On Lab: Identifying Hosts and Network Vulnerabilities</a:t>
            </a:r>
          </a:p>
          <a:p>
            <a:r>
              <a:rPr lang="en-US" b="1" dirty="0"/>
              <a:t>🧰 What You Need:</a:t>
            </a:r>
          </a:p>
          <a:p>
            <a:r>
              <a:rPr lang="en-US" dirty="0"/>
              <a:t>A Linux VM (Kali Linux recommended)</a:t>
            </a:r>
          </a:p>
          <a:p>
            <a:r>
              <a:rPr lang="en-US" dirty="0"/>
              <a:t>A virtual or local network (use VirtualBox NAT Network or Host-Only Adapter)</a:t>
            </a:r>
          </a:p>
          <a:p>
            <a:r>
              <a:rPr lang="en-US" dirty="0"/>
              <a:t>Target machine: Another Linux VM or Metasploitable2 (for vulnerability testing)</a:t>
            </a:r>
          </a:p>
          <a:p>
            <a:r>
              <a:rPr lang="en-US" b="1" dirty="0"/>
              <a:t>🧩 Part 1: Discovering Active Hosts in the Network</a:t>
            </a:r>
          </a:p>
          <a:p>
            <a:r>
              <a:rPr lang="en-US" b="1" dirty="0"/>
              <a:t>Goal: Identify live devices in your network.</a:t>
            </a:r>
          </a:p>
          <a:p>
            <a:r>
              <a:rPr lang="en-US" b="1" dirty="0"/>
              <a:t>Step 1: Discover Hosts Using </a:t>
            </a:r>
            <a:r>
              <a:rPr lang="en-US" b="1" dirty="0" err="1"/>
              <a:t>netdiscover</a:t>
            </a:r>
            <a:endParaRPr lang="en-US" b="1" dirty="0"/>
          </a:p>
          <a:p>
            <a:r>
              <a:rPr lang="en-US" dirty="0"/>
              <a:t>bash</a:t>
            </a:r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netdiscover</a:t>
            </a:r>
            <a:r>
              <a:rPr lang="en-US" dirty="0"/>
              <a:t> </a:t>
            </a:r>
          </a:p>
          <a:p>
            <a:r>
              <a:rPr lang="en-US" dirty="0"/>
              <a:t>📌 </a:t>
            </a:r>
            <a:r>
              <a:rPr lang="en-US" b="1" dirty="0"/>
              <a:t>What to do:</a:t>
            </a:r>
            <a:endParaRPr lang="en-US" dirty="0"/>
          </a:p>
          <a:p>
            <a:r>
              <a:rPr lang="en-US" dirty="0"/>
              <a:t>Let the tool run for 30–60 seconds.</a:t>
            </a:r>
          </a:p>
          <a:p>
            <a:r>
              <a:rPr lang="en-US" dirty="0"/>
              <a:t>Note all live IPs, MAC addresses, and vendors.</a:t>
            </a:r>
          </a:p>
          <a:p>
            <a:r>
              <a:rPr lang="en-US" dirty="0"/>
              <a:t>Identify your own IP using </a:t>
            </a:r>
            <a:r>
              <a:rPr lang="en-US" dirty="0" err="1"/>
              <a:t>ip</a:t>
            </a:r>
            <a:r>
              <a:rPr lang="en-US" dirty="0"/>
              <a:t> a and exclude it.</a:t>
            </a:r>
          </a:p>
          <a:p>
            <a:r>
              <a:rPr lang="en-US" dirty="0"/>
              <a:t>📝 </a:t>
            </a:r>
            <a:r>
              <a:rPr lang="en-US" b="1" dirty="0"/>
              <a:t>Tasks:</a:t>
            </a:r>
            <a:endParaRPr lang="en-US" dirty="0"/>
          </a:p>
          <a:p>
            <a:r>
              <a:rPr lang="en-US" dirty="0"/>
              <a:t>Write down 3 discovered IP addresses (not yours).</a:t>
            </a:r>
          </a:p>
          <a:p>
            <a:r>
              <a:rPr lang="en-US" dirty="0"/>
              <a:t>Note the corresponding MAC and Vendor.</a:t>
            </a:r>
          </a:p>
          <a:p>
            <a:r>
              <a:rPr lang="en-US" b="1" dirty="0"/>
              <a:t>Step 2: Scan the Subnet with </a:t>
            </a:r>
            <a:r>
              <a:rPr lang="en-US" b="1" dirty="0" err="1"/>
              <a:t>nmap</a:t>
            </a:r>
            <a:r>
              <a:rPr lang="en-US" b="1" dirty="0"/>
              <a:t> Ping Scan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sn</a:t>
            </a:r>
            <a:r>
              <a:rPr lang="en-US" dirty="0"/>
              <a:t> 192.168.1.0/24 </a:t>
            </a:r>
          </a:p>
          <a:p>
            <a:r>
              <a:rPr lang="en-US" dirty="0"/>
              <a:t>🔍 This sends ping requests to all IPs in the range.</a:t>
            </a:r>
          </a:p>
          <a:p>
            <a:r>
              <a:rPr lang="en-US" dirty="0"/>
              <a:t>📝 </a:t>
            </a:r>
            <a:r>
              <a:rPr lang="en-US" b="1" dirty="0"/>
              <a:t>Tasks:</a:t>
            </a:r>
            <a:endParaRPr lang="en-US" dirty="0"/>
          </a:p>
          <a:p>
            <a:r>
              <a:rPr lang="en-US" dirty="0"/>
              <a:t>Compare results with </a:t>
            </a:r>
            <a:r>
              <a:rPr lang="en-US" dirty="0" err="1"/>
              <a:t>netdiscover</a:t>
            </a:r>
            <a:r>
              <a:rPr lang="en-US" dirty="0"/>
              <a:t>.</a:t>
            </a:r>
          </a:p>
          <a:p>
            <a:r>
              <a:rPr lang="en-US" dirty="0"/>
              <a:t>Are there hosts that </a:t>
            </a:r>
            <a:r>
              <a:rPr lang="en-US" dirty="0" err="1"/>
              <a:t>nmap</a:t>
            </a:r>
            <a:r>
              <a:rPr lang="en-US" dirty="0"/>
              <a:t> sees but </a:t>
            </a:r>
            <a:r>
              <a:rPr lang="en-US" dirty="0" err="1"/>
              <a:t>netdiscover</a:t>
            </a:r>
            <a:r>
              <a:rPr lang="en-US" dirty="0"/>
              <a:t> missed (or vice versa)?</a:t>
            </a:r>
          </a:p>
          <a:p>
            <a:r>
              <a:rPr lang="en-US" b="1" dirty="0"/>
              <a:t>Step 3: Use </a:t>
            </a:r>
            <a:r>
              <a:rPr lang="en-US" b="1" dirty="0" err="1"/>
              <a:t>arp</a:t>
            </a:r>
            <a:r>
              <a:rPr lang="en-US" b="1" dirty="0"/>
              <a:t>-scan to List LAN Devices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arp</a:t>
            </a:r>
            <a:r>
              <a:rPr lang="en-US" dirty="0"/>
              <a:t>-scan --</a:t>
            </a:r>
            <a:r>
              <a:rPr lang="en-US" dirty="0" err="1"/>
              <a:t>localnet</a:t>
            </a:r>
            <a:r>
              <a:rPr lang="en-US" dirty="0"/>
              <a:t> </a:t>
            </a:r>
          </a:p>
          <a:p>
            <a:r>
              <a:rPr lang="en-US" dirty="0"/>
              <a:t>🧠 </a:t>
            </a:r>
            <a:r>
              <a:rPr lang="en-US" dirty="0" err="1"/>
              <a:t>arp</a:t>
            </a:r>
            <a:r>
              <a:rPr lang="en-US" dirty="0"/>
              <a:t>-scan shows active devices based on ARP response.</a:t>
            </a:r>
          </a:p>
          <a:p>
            <a:r>
              <a:rPr lang="en-US" dirty="0"/>
              <a:t>📝 </a:t>
            </a:r>
            <a:r>
              <a:rPr lang="en-US" b="1" dirty="0"/>
              <a:t>Tasks:</a:t>
            </a:r>
            <a:endParaRPr lang="en-US" dirty="0"/>
          </a:p>
          <a:p>
            <a:r>
              <a:rPr lang="en-US" dirty="0"/>
              <a:t>Identify new devices that </a:t>
            </a:r>
            <a:r>
              <a:rPr lang="en-US" dirty="0" err="1"/>
              <a:t>netdiscover</a:t>
            </a:r>
            <a:r>
              <a:rPr lang="en-US" dirty="0"/>
              <a:t> and </a:t>
            </a:r>
            <a:r>
              <a:rPr lang="en-US" dirty="0" err="1"/>
              <a:t>nmap</a:t>
            </a:r>
            <a:r>
              <a:rPr lang="en-US" dirty="0"/>
              <a:t> may have skipped.</a:t>
            </a:r>
          </a:p>
          <a:p>
            <a:r>
              <a:rPr lang="en-US" dirty="0"/>
              <a:t>Write down their IP, MAC, and hardware vendor.</a:t>
            </a:r>
          </a:p>
          <a:p>
            <a:r>
              <a:rPr lang="en-US" b="1" dirty="0"/>
              <a:t>🧩 Part 2: Identify Open Ports and Services</a:t>
            </a:r>
          </a:p>
          <a:p>
            <a:r>
              <a:rPr lang="en-US" b="1" dirty="0"/>
              <a:t>Goal: Check open ports, running services, and OS fingerprints.</a:t>
            </a:r>
          </a:p>
          <a:p>
            <a:r>
              <a:rPr lang="en-US" b="1" dirty="0"/>
              <a:t>Step 4: Scan a Host with Nmap</a:t>
            </a:r>
          </a:p>
          <a:p>
            <a:r>
              <a:rPr lang="en-US" dirty="0"/>
              <a:t>Choose one of the IPs you found earlier.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sV</a:t>
            </a:r>
            <a:r>
              <a:rPr lang="en-US" dirty="0"/>
              <a:t> -O 192.168.1.101 </a:t>
            </a:r>
          </a:p>
          <a:p>
            <a:r>
              <a:rPr lang="en-US" dirty="0"/>
              <a:t>🧠 </a:t>
            </a:r>
            <a:r>
              <a:rPr lang="en-US" b="1" dirty="0"/>
              <a:t>Flags: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sV</a:t>
            </a:r>
            <a:r>
              <a:rPr lang="en-US" dirty="0"/>
              <a:t>: Detect service version</a:t>
            </a:r>
          </a:p>
          <a:p>
            <a:r>
              <a:rPr lang="en-US" dirty="0"/>
              <a:t>-O: OS fingerprinting</a:t>
            </a:r>
          </a:p>
          <a:p>
            <a:r>
              <a:rPr lang="en-US" dirty="0"/>
              <a:t>📝 </a:t>
            </a:r>
            <a:r>
              <a:rPr lang="en-US" b="1" dirty="0"/>
              <a:t>Tasks:</a:t>
            </a:r>
            <a:endParaRPr lang="en-US" dirty="0"/>
          </a:p>
          <a:p>
            <a:r>
              <a:rPr lang="en-US" dirty="0"/>
              <a:t>List all open ports.</a:t>
            </a:r>
          </a:p>
          <a:p>
            <a:r>
              <a:rPr lang="en-US" dirty="0"/>
              <a:t>List detected services (e.g., Apache, OpenSSH).</a:t>
            </a:r>
          </a:p>
          <a:p>
            <a:r>
              <a:rPr lang="en-US" dirty="0"/>
              <a:t>Note any OS guess (e.g., Linux 2.6.X)</a:t>
            </a:r>
          </a:p>
          <a:p>
            <a:r>
              <a:rPr lang="en-US" b="1" dirty="0"/>
              <a:t>Step 5: Aggressive Scan with Script Detection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 err="1"/>
              <a:t>nmap</a:t>
            </a:r>
            <a:r>
              <a:rPr lang="en-US" dirty="0"/>
              <a:t> -A 192.168.1.101 </a:t>
            </a:r>
          </a:p>
          <a:p>
            <a:r>
              <a:rPr lang="en-US" dirty="0"/>
              <a:t>📝 </a:t>
            </a:r>
            <a:r>
              <a:rPr lang="en-US" b="1" dirty="0"/>
              <a:t>Tasks:</a:t>
            </a:r>
            <a:endParaRPr lang="en-US" dirty="0"/>
          </a:p>
          <a:p>
            <a:r>
              <a:rPr lang="en-US" dirty="0"/>
              <a:t>Check for HTTP titles, software versions, or SSL info.</a:t>
            </a:r>
          </a:p>
          <a:p>
            <a:r>
              <a:rPr lang="en-US" dirty="0"/>
              <a:t>Is the web server exposing its version?</a:t>
            </a:r>
          </a:p>
          <a:p>
            <a:r>
              <a:rPr lang="en-US" dirty="0"/>
              <a:t>Are services using outdated versions?</a:t>
            </a:r>
          </a:p>
          <a:p>
            <a:r>
              <a:rPr lang="en-US" b="1" dirty="0"/>
              <a:t>🧩 Part 3: Basic Vulnerability Scanning</a:t>
            </a:r>
          </a:p>
          <a:p>
            <a:r>
              <a:rPr lang="en-US" b="1" dirty="0"/>
              <a:t>Goal: Identify vulnerabilities using safe scripts.</a:t>
            </a:r>
          </a:p>
          <a:p>
            <a:r>
              <a:rPr lang="en-US" b="1" dirty="0"/>
              <a:t>Step 6: Vulnerability Scan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sV</a:t>
            </a:r>
            <a:r>
              <a:rPr lang="en-US" dirty="0"/>
              <a:t> --script vuln 192.168.1.101 </a:t>
            </a:r>
          </a:p>
          <a:p>
            <a:r>
              <a:rPr lang="en-US" dirty="0"/>
              <a:t>🧠 This uses Nmap’s default vulnerability scripts.</a:t>
            </a:r>
          </a:p>
          <a:p>
            <a:r>
              <a:rPr lang="en-US" dirty="0"/>
              <a:t>📝 </a:t>
            </a:r>
            <a:r>
              <a:rPr lang="en-US" b="1" dirty="0"/>
              <a:t>Tasks:</a:t>
            </a:r>
            <a:endParaRPr lang="en-US" dirty="0"/>
          </a:p>
          <a:p>
            <a:r>
              <a:rPr lang="en-US" dirty="0"/>
              <a:t>List any CVE (Common Vulnerabilities and Exposures) reported.</a:t>
            </a:r>
          </a:p>
          <a:p>
            <a:r>
              <a:rPr lang="en-US" dirty="0"/>
              <a:t>What ports/services are vulnerable?</a:t>
            </a:r>
          </a:p>
          <a:p>
            <a:r>
              <a:rPr lang="en-US" dirty="0"/>
              <a:t>Which services are most at risk?</a:t>
            </a:r>
          </a:p>
          <a:p>
            <a:r>
              <a:rPr lang="en-US" b="1" dirty="0"/>
              <a:t>🧠 Reflection Questions:</a:t>
            </a:r>
          </a:p>
          <a:p>
            <a:r>
              <a:rPr lang="en-US" dirty="0"/>
              <a:t>Which tool gave you the most complete list of hosts?</a:t>
            </a:r>
          </a:p>
          <a:p>
            <a:r>
              <a:rPr lang="en-US" dirty="0"/>
              <a:t>Did you find unnecessary services running on the target?</a:t>
            </a:r>
          </a:p>
          <a:p>
            <a:r>
              <a:rPr lang="en-US" dirty="0"/>
              <a:t>What would happen if these vulnerabilities were exploited?</a:t>
            </a:r>
          </a:p>
          <a:p>
            <a:r>
              <a:rPr lang="en-US" b="1" dirty="0"/>
              <a:t>📝 Lab Output Sheet (Sample Format):</a:t>
            </a:r>
          </a:p>
          <a:p>
            <a:r>
              <a:rPr lang="en-US" dirty="0"/>
              <a:t>IP </a:t>
            </a:r>
            <a:r>
              <a:rPr lang="en-US" dirty="0" err="1"/>
              <a:t>AddressMAC</a:t>
            </a:r>
            <a:r>
              <a:rPr lang="en-US" dirty="0"/>
              <a:t> </a:t>
            </a:r>
            <a:r>
              <a:rPr lang="en-US" dirty="0" err="1"/>
              <a:t>AddressVendorOpen</a:t>
            </a:r>
            <a:r>
              <a:rPr lang="en-US" dirty="0"/>
              <a:t> </a:t>
            </a:r>
            <a:r>
              <a:rPr lang="en-US" dirty="0" err="1"/>
              <a:t>PortsDetected</a:t>
            </a:r>
            <a:r>
              <a:rPr lang="en-US" dirty="0"/>
              <a:t> </a:t>
            </a:r>
            <a:r>
              <a:rPr lang="en-US" dirty="0" err="1"/>
              <a:t>ServicesOS</a:t>
            </a:r>
            <a:r>
              <a:rPr lang="en-US" dirty="0"/>
              <a:t> </a:t>
            </a:r>
            <a:r>
              <a:rPr lang="en-US" dirty="0" err="1"/>
              <a:t>GuessVulnerabilities</a:t>
            </a:r>
            <a:r>
              <a:rPr lang="en-US" dirty="0"/>
              <a:t> Found192.168.1.10108:00:27:xx:xx:xxOracle VirtualBox22, 80, 139SSH, Apache, </a:t>
            </a:r>
            <a:r>
              <a:rPr lang="en-US" dirty="0" err="1"/>
              <a:t>SambaLinux</a:t>
            </a:r>
            <a:r>
              <a:rPr lang="en-US" dirty="0"/>
              <a:t> 2.6.XCVE-2007-2447 (SMB).....................</a:t>
            </a:r>
          </a:p>
          <a:p>
            <a:r>
              <a:rPr lang="en-US" b="1" dirty="0"/>
              <a:t>✅ Submission Requirements:</a:t>
            </a:r>
          </a:p>
          <a:p>
            <a:r>
              <a:rPr lang="en-US" dirty="0"/>
              <a:t>Screenshot of each scan (</a:t>
            </a:r>
            <a:r>
              <a:rPr lang="en-US" dirty="0" err="1"/>
              <a:t>netdiscover</a:t>
            </a:r>
            <a:r>
              <a:rPr lang="en-US" dirty="0"/>
              <a:t>, </a:t>
            </a:r>
            <a:r>
              <a:rPr lang="en-US" dirty="0" err="1"/>
              <a:t>nmap</a:t>
            </a:r>
            <a:r>
              <a:rPr lang="en-US" dirty="0"/>
              <a:t>, </a:t>
            </a:r>
            <a:r>
              <a:rPr lang="en-US" dirty="0" err="1"/>
              <a:t>arp</a:t>
            </a:r>
            <a:r>
              <a:rPr lang="en-US" dirty="0"/>
              <a:t>-scan)</a:t>
            </a:r>
          </a:p>
          <a:p>
            <a:r>
              <a:rPr lang="en-US" dirty="0"/>
              <a:t>Filled-out lab output sheet</a:t>
            </a:r>
          </a:p>
          <a:p>
            <a:r>
              <a:rPr lang="en-US"/>
              <a:t>Answer the reflection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7/20/2025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7/20/2025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10762167" cy="3383280"/>
          </a:xfrm>
        </p:spPr>
        <p:txBody>
          <a:bodyPr/>
          <a:lstStyle/>
          <a:p>
            <a:r>
              <a:rPr lang="en-US" dirty="0"/>
              <a:t>Linux Reconnaissance Basics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purpose of reconnaissance in network 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essential Linux tools for scanning networks and discovering hosts.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and interpret results from tools like </a:t>
            </a:r>
            <a:r>
              <a:rPr lang="en-US" dirty="0" err="1"/>
              <a:t>nmap</a:t>
            </a:r>
            <a:r>
              <a:rPr lang="en-US" dirty="0"/>
              <a:t>, </a:t>
            </a:r>
            <a:r>
              <a:rPr lang="en-US" dirty="0" err="1"/>
              <a:t>arp</a:t>
            </a:r>
            <a:r>
              <a:rPr lang="en-US" dirty="0"/>
              <a:t>-scan, and </a:t>
            </a:r>
            <a:r>
              <a:rPr lang="en-US" dirty="0" err="1"/>
              <a:t>netdiscover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potential vulnerabilities and open ports on hosts.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basic ethical network reconnaissance in a controlled lab environment.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75585"/>
            <a:ext cx="9601200" cy="1142385"/>
          </a:xfrm>
        </p:spPr>
        <p:txBody>
          <a:bodyPr/>
          <a:lstStyle/>
          <a:p>
            <a:r>
              <a:rPr lang="en-US" dirty="0"/>
              <a:t>Introduction to Reconnaissance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53661-9B7E-BBDE-724E-F7CFAF840E93}"/>
              </a:ext>
            </a:extLst>
          </p:cNvPr>
          <p:cNvSpPr txBox="1"/>
          <p:nvPr/>
        </p:nvSpPr>
        <p:spPr>
          <a:xfrm>
            <a:off x="1380175" y="1066800"/>
            <a:ext cx="8380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-Reconnaissance is the first phase in ethical hacking or penetration testing. It involves </a:t>
            </a:r>
            <a:r>
              <a:rPr lang="en-US" b="1" dirty="0"/>
              <a:t>gathering information</a:t>
            </a:r>
            <a:r>
              <a:rPr lang="en-US" dirty="0"/>
              <a:t> about a target system or 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43213-17FB-CDF4-5609-5CDE193C95D9}"/>
              </a:ext>
            </a:extLst>
          </p:cNvPr>
          <p:cNvSpPr txBox="1"/>
          <p:nvPr/>
        </p:nvSpPr>
        <p:spPr>
          <a:xfrm>
            <a:off x="1380175" y="2209185"/>
            <a:ext cx="6116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Two Types of Recon:</a:t>
            </a:r>
          </a:p>
          <a:p>
            <a:endParaRPr lang="en-US" dirty="0"/>
          </a:p>
          <a:p>
            <a:r>
              <a:rPr lang="en-US" b="1" dirty="0"/>
              <a:t>Passive Recon:</a:t>
            </a:r>
            <a:r>
              <a:rPr lang="en-US" dirty="0"/>
              <a:t> Observing without interaction (e.g., WHOIS, Google </a:t>
            </a:r>
            <a:r>
              <a:rPr lang="en-US" dirty="0" err="1"/>
              <a:t>dorking</a:t>
            </a:r>
            <a:r>
              <a:rPr lang="en-US" dirty="0"/>
              <a:t>)</a:t>
            </a:r>
          </a:p>
          <a:p>
            <a:r>
              <a:rPr lang="en-US" b="1" dirty="0"/>
              <a:t>Active Recon:</a:t>
            </a:r>
            <a:r>
              <a:rPr lang="en-US" dirty="0"/>
              <a:t> Directly interacting with the network (e.g., ping, </a:t>
            </a:r>
            <a:r>
              <a:rPr lang="en-US" dirty="0" err="1"/>
              <a:t>nmap</a:t>
            </a:r>
            <a:r>
              <a:rPr lang="en-US" dirty="0"/>
              <a:t>)</a:t>
            </a:r>
          </a:p>
          <a:p>
            <a:r>
              <a:rPr lang="en-US" b="1" dirty="0"/>
              <a:t>Why It Matters:</a:t>
            </a:r>
            <a:br>
              <a:rPr lang="en-US" dirty="0"/>
            </a:br>
            <a:r>
              <a:rPr lang="en-US" dirty="0"/>
              <a:t>Understanding network layout helps in detecting potential vulnerabilities or misconfigurations.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180AB-DBAA-8848-D60C-DF4D057DC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582C-087B-0984-C008-FC344C51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5585"/>
            <a:ext cx="9601200" cy="1142385"/>
          </a:xfrm>
        </p:spPr>
        <p:txBody>
          <a:bodyPr/>
          <a:lstStyle/>
          <a:p>
            <a:r>
              <a:rPr lang="en-US" dirty="0"/>
              <a:t>Common Linux Recon Tools to Reconnaissance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BBB1C6-F7FD-F9F5-5B8D-54F4211BC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90491"/>
              </p:ext>
            </p:extLst>
          </p:nvPr>
        </p:nvGraphicFramePr>
        <p:xfrm>
          <a:off x="1863916" y="1154935"/>
          <a:ext cx="8464168" cy="49114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34680543"/>
                    </a:ext>
                  </a:extLst>
                </a:gridCol>
                <a:gridCol w="2246523">
                  <a:extLst>
                    <a:ext uri="{9D8B030D-6E8A-4147-A177-3AD203B41FA5}">
                      <a16:colId xmlns:a16="http://schemas.microsoft.com/office/drawing/2014/main" val="2185722640"/>
                    </a:ext>
                  </a:extLst>
                </a:gridCol>
                <a:gridCol w="4693645">
                  <a:extLst>
                    <a:ext uri="{9D8B030D-6E8A-4147-A177-3AD203B41FA5}">
                      <a16:colId xmlns:a16="http://schemas.microsoft.com/office/drawing/2014/main" val="3925225867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 Command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25466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nmap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Network scanner, port scanner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nmap</a:t>
                      </a:r>
                      <a:r>
                        <a:rPr lang="en-US" dirty="0"/>
                        <a:t> 192.168.1.0/24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362564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netdiscover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Discover live hosts in 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sudo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netdiscover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516757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arp</a:t>
                      </a:r>
                      <a:r>
                        <a:rPr lang="en-US" dirty="0"/>
                        <a:t>-scan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Identify all hosts on a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sudo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arp</a:t>
                      </a:r>
                      <a:r>
                        <a:rPr lang="en-US" dirty="0"/>
                        <a:t>-scan --</a:t>
                      </a:r>
                      <a:r>
                        <a:rPr lang="en-US" dirty="0" err="1"/>
                        <a:t>localnet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34089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 host 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ping 192.168.1.1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29175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whois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Passive recon on a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whois</a:t>
                      </a:r>
                      <a:r>
                        <a:rPr lang="en-US" dirty="0"/>
                        <a:t> example.com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091604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dig / </a:t>
                      </a:r>
                      <a:r>
                        <a:rPr lang="en-US" dirty="0" err="1"/>
                        <a:t>nslookup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DNS info gathering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dig facebook.com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200708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traceroute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Trace path to a host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traceroute google.com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74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A394C-96F7-175C-BD6A-09C56DF2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7DC3-D46C-F05E-D481-07B545F3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5585"/>
            <a:ext cx="9601200" cy="1142385"/>
          </a:xfrm>
        </p:spPr>
        <p:txBody>
          <a:bodyPr/>
          <a:lstStyle/>
          <a:p>
            <a:r>
              <a:rPr lang="en-US" dirty="0"/>
              <a:t>Nmap – Network 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41A7F-A209-C11D-6F0C-AD1E92548598}"/>
              </a:ext>
            </a:extLst>
          </p:cNvPr>
          <p:cNvSpPr txBox="1"/>
          <p:nvPr/>
        </p:nvSpPr>
        <p:spPr>
          <a:xfrm>
            <a:off x="1295400" y="1297102"/>
            <a:ext cx="6108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nmap</a:t>
            </a:r>
            <a:r>
              <a:rPr lang="en-US" sz="2800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3A89C-6A3E-C39B-E4BB-53AD2767B209}"/>
              </a:ext>
            </a:extLst>
          </p:cNvPr>
          <p:cNvSpPr txBox="1"/>
          <p:nvPr/>
        </p:nvSpPr>
        <p:spPr>
          <a:xfrm>
            <a:off x="1732402" y="1820322"/>
            <a:ext cx="7664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powerful tool to scan IP ranges, find open ports, services, and OS types.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A8740-A615-DE84-971B-5425D7971835}"/>
              </a:ext>
            </a:extLst>
          </p:cNvPr>
          <p:cNvSpPr txBox="1"/>
          <p:nvPr/>
        </p:nvSpPr>
        <p:spPr>
          <a:xfrm>
            <a:off x="1295400" y="2573844"/>
            <a:ext cx="6108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Key Commands: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F25E7-5896-0264-E334-18FD1248C4BE}"/>
              </a:ext>
            </a:extLst>
          </p:cNvPr>
          <p:cNvSpPr txBox="1"/>
          <p:nvPr/>
        </p:nvSpPr>
        <p:spPr>
          <a:xfrm>
            <a:off x="1732402" y="3098686"/>
            <a:ext cx="61088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nmap</a:t>
            </a:r>
            <a:r>
              <a:rPr lang="en-US" dirty="0"/>
              <a:t> 192.168.1.1                  Scan a single host</a:t>
            </a:r>
          </a:p>
          <a:p>
            <a:endParaRPr lang="en-US" dirty="0"/>
          </a:p>
          <a:p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sP</a:t>
            </a:r>
            <a:r>
              <a:rPr lang="en-US" dirty="0"/>
              <a:t> 192.168.1.0/24       Ping scan (list live hosts)</a:t>
            </a:r>
          </a:p>
          <a:p>
            <a:endParaRPr lang="en-US" dirty="0"/>
          </a:p>
          <a:p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sV</a:t>
            </a:r>
            <a:r>
              <a:rPr lang="en-US" dirty="0"/>
              <a:t> 192.168.1.1            Detect service versions</a:t>
            </a:r>
          </a:p>
          <a:p>
            <a:endParaRPr lang="en-US" dirty="0"/>
          </a:p>
          <a:p>
            <a:r>
              <a:rPr lang="en-US" dirty="0" err="1"/>
              <a:t>nmap</a:t>
            </a:r>
            <a:r>
              <a:rPr lang="en-US" dirty="0"/>
              <a:t> -O 192.168.1.1             Detect operating system</a:t>
            </a:r>
          </a:p>
          <a:p>
            <a:endParaRPr lang="en-US" dirty="0"/>
          </a:p>
          <a:p>
            <a:r>
              <a:rPr lang="en-US" dirty="0" err="1"/>
              <a:t>nmap</a:t>
            </a:r>
            <a:r>
              <a:rPr lang="en-US" dirty="0"/>
              <a:t> -A 192.168.1.1              Aggressive scan</a:t>
            </a:r>
          </a:p>
        </p:txBody>
      </p:sp>
    </p:spTree>
    <p:extLst>
      <p:ext uri="{BB962C8B-B14F-4D97-AF65-F5344CB8AC3E}">
        <p14:creationId xmlns:p14="http://schemas.microsoft.com/office/powerpoint/2010/main" val="38147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C4EE4-4C2C-F681-3B20-2E2E5DFE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057E-F8D3-5CB4-DF63-6D6F056F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5585"/>
            <a:ext cx="9601200" cy="1142385"/>
          </a:xfrm>
        </p:spPr>
        <p:txBody>
          <a:bodyPr/>
          <a:lstStyle/>
          <a:p>
            <a:r>
              <a:rPr lang="en-US" dirty="0"/>
              <a:t>Finding Hosts in a Network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A8B805-F0AC-B8B0-3D2E-403B1CAF351F}"/>
              </a:ext>
            </a:extLst>
          </p:cNvPr>
          <p:cNvGrpSpPr/>
          <p:nvPr/>
        </p:nvGrpSpPr>
        <p:grpSpPr>
          <a:xfrm>
            <a:off x="1295400" y="1297102"/>
            <a:ext cx="8101987" cy="2046184"/>
            <a:chOff x="1295400" y="1297102"/>
            <a:chExt cx="8101987" cy="20461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CD4A6F-D9BE-450B-7477-008680566DD3}"/>
                </a:ext>
              </a:extLst>
            </p:cNvPr>
            <p:cNvSpPr txBox="1"/>
            <p:nvPr/>
          </p:nvSpPr>
          <p:spPr>
            <a:xfrm>
              <a:off x="1295400" y="1297102"/>
              <a:ext cx="610885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Using </a:t>
              </a:r>
              <a:r>
                <a:rPr lang="en-US" sz="2800" dirty="0" err="1"/>
                <a:t>netdiscover</a:t>
              </a:r>
              <a:r>
                <a:rPr lang="en-US" sz="2800" dirty="0"/>
                <a:t> </a:t>
              </a:r>
            </a:p>
            <a:p>
              <a:r>
                <a:rPr lang="en-US" sz="2800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DC4D28-4E3F-A000-EEC0-F67D3A13440F}"/>
                </a:ext>
              </a:extLst>
            </p:cNvPr>
            <p:cNvSpPr txBox="1"/>
            <p:nvPr/>
          </p:nvSpPr>
          <p:spPr>
            <a:xfrm>
              <a:off x="1732402" y="1820322"/>
              <a:ext cx="76649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/>
                <a:t>Fast, ARP-based live host discovery tool.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/>
                <a:t>Works best in local networks (LAN).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BC1D8C-3620-336F-7D31-1B74ADE53745}"/>
                </a:ext>
              </a:extLst>
            </p:cNvPr>
            <p:cNvSpPr txBox="1"/>
            <p:nvPr/>
          </p:nvSpPr>
          <p:spPr>
            <a:xfrm>
              <a:off x="1295400" y="2573844"/>
              <a:ext cx="61088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Key Commands: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5584A0-438F-D38B-05C2-3F5B67B52D13}"/>
                </a:ext>
              </a:extLst>
            </p:cNvPr>
            <p:cNvSpPr txBox="1"/>
            <p:nvPr/>
          </p:nvSpPr>
          <p:spPr>
            <a:xfrm>
              <a:off x="1732402" y="2973954"/>
              <a:ext cx="61088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sudo</a:t>
              </a:r>
              <a:r>
                <a:rPr lang="en-US" dirty="0"/>
                <a:t> </a:t>
              </a:r>
              <a:r>
                <a:rPr lang="en-US" dirty="0" err="1"/>
                <a:t>netdiscover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55E977-FBAF-055F-0087-15F0236E0A9D}"/>
              </a:ext>
            </a:extLst>
          </p:cNvPr>
          <p:cNvGrpSpPr/>
          <p:nvPr/>
        </p:nvGrpSpPr>
        <p:grpSpPr>
          <a:xfrm>
            <a:off x="1295400" y="3429000"/>
            <a:ext cx="8101987" cy="2170916"/>
            <a:chOff x="1295400" y="1297102"/>
            <a:chExt cx="8101987" cy="21709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37F915-C7F2-0A0D-CAAA-9778A99D13F4}"/>
                </a:ext>
              </a:extLst>
            </p:cNvPr>
            <p:cNvSpPr txBox="1"/>
            <p:nvPr/>
          </p:nvSpPr>
          <p:spPr>
            <a:xfrm>
              <a:off x="1295400" y="1297102"/>
              <a:ext cx="610885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Using </a:t>
              </a:r>
              <a:r>
                <a:rPr lang="en-US" sz="2800" dirty="0" err="1"/>
                <a:t>arp</a:t>
              </a:r>
              <a:r>
                <a:rPr lang="en-US" sz="2800" dirty="0"/>
                <a:t>-scan </a:t>
              </a:r>
            </a:p>
            <a:p>
              <a:r>
                <a:rPr lang="en-US" sz="2800" dirty="0"/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37870-03AB-71AA-2BA1-ADBD86241162}"/>
                </a:ext>
              </a:extLst>
            </p:cNvPr>
            <p:cNvSpPr txBox="1"/>
            <p:nvPr/>
          </p:nvSpPr>
          <p:spPr>
            <a:xfrm>
              <a:off x="1732402" y="1820322"/>
              <a:ext cx="76649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Scans and lists all IP addresses and MAC addresses on your subnet.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44C64A-F1C4-FAAC-E195-34200F4D5AC2}"/>
                </a:ext>
              </a:extLst>
            </p:cNvPr>
            <p:cNvSpPr txBox="1"/>
            <p:nvPr/>
          </p:nvSpPr>
          <p:spPr>
            <a:xfrm>
              <a:off x="1295400" y="2573844"/>
              <a:ext cx="61088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Key Commands: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2D7E71-F133-F694-64BC-974357C31F8E}"/>
                </a:ext>
              </a:extLst>
            </p:cNvPr>
            <p:cNvSpPr txBox="1"/>
            <p:nvPr/>
          </p:nvSpPr>
          <p:spPr>
            <a:xfrm>
              <a:off x="1732402" y="3098686"/>
              <a:ext cx="61088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sudo</a:t>
              </a:r>
              <a:r>
                <a:rPr lang="en-US" dirty="0"/>
                <a:t> </a:t>
              </a:r>
              <a:r>
                <a:rPr lang="en-US" dirty="0" err="1"/>
                <a:t>arp</a:t>
              </a:r>
              <a:r>
                <a:rPr lang="en-US" dirty="0"/>
                <a:t>-scan --interface=eth0 --</a:t>
              </a:r>
              <a:r>
                <a:rPr lang="en-US" dirty="0" err="1"/>
                <a:t>localnet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12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602AF-34E6-02A5-394F-BA9A29C7A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C1CD-5297-9292-132E-AB6E2CDF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5585"/>
            <a:ext cx="9601200" cy="1142385"/>
          </a:xfrm>
        </p:spPr>
        <p:txBody>
          <a:bodyPr/>
          <a:lstStyle/>
          <a:p>
            <a:r>
              <a:rPr lang="en-US" dirty="0"/>
              <a:t>Identifying Network Vulnerabilities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CA4465-D6C8-534D-478A-68E6647A90F0}"/>
              </a:ext>
            </a:extLst>
          </p:cNvPr>
          <p:cNvGrpSpPr/>
          <p:nvPr/>
        </p:nvGrpSpPr>
        <p:grpSpPr>
          <a:xfrm>
            <a:off x="1295400" y="1297102"/>
            <a:ext cx="6545854" cy="2046184"/>
            <a:chOff x="1295400" y="1297102"/>
            <a:chExt cx="6545854" cy="20461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80E840-88AE-E651-3D6C-34D040CDA862}"/>
                </a:ext>
              </a:extLst>
            </p:cNvPr>
            <p:cNvSpPr txBox="1"/>
            <p:nvPr/>
          </p:nvSpPr>
          <p:spPr>
            <a:xfrm>
              <a:off x="1295400" y="1297102"/>
              <a:ext cx="610885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What Are Vulnerabilities?</a:t>
              </a:r>
            </a:p>
            <a:p>
              <a:r>
                <a:rPr lang="en-US" sz="2800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6C05D6-DCF5-68F6-8D43-BFAB910D84CE}"/>
                </a:ext>
              </a:extLst>
            </p:cNvPr>
            <p:cNvSpPr txBox="1"/>
            <p:nvPr/>
          </p:nvSpPr>
          <p:spPr>
            <a:xfrm>
              <a:off x="1732403" y="1820322"/>
              <a:ext cx="38531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Misconfigurations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Open ports with old software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D74C6E-7BF5-6385-9E13-C7EE29177BAD}"/>
                </a:ext>
              </a:extLst>
            </p:cNvPr>
            <p:cNvSpPr txBox="1"/>
            <p:nvPr/>
          </p:nvSpPr>
          <p:spPr>
            <a:xfrm>
              <a:off x="1295400" y="2573844"/>
              <a:ext cx="61088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Key Commands: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643874-487C-EE0D-7780-67B08B69BD77}"/>
                </a:ext>
              </a:extLst>
            </p:cNvPr>
            <p:cNvSpPr txBox="1"/>
            <p:nvPr/>
          </p:nvSpPr>
          <p:spPr>
            <a:xfrm>
              <a:off x="1732402" y="2973954"/>
              <a:ext cx="61088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/>
                <a:t>nmap</a:t>
              </a:r>
              <a:r>
                <a:rPr lang="en-US" dirty="0"/>
                <a:t> -</a:t>
              </a:r>
              <a:r>
                <a:rPr lang="en-US" dirty="0" err="1"/>
                <a:t>sV</a:t>
              </a:r>
              <a:r>
                <a:rPr lang="en-US" dirty="0"/>
                <a:t> --script vuln [</a:t>
              </a:r>
              <a:r>
                <a:rPr lang="en-US" dirty="0" err="1"/>
                <a:t>ip</a:t>
              </a:r>
              <a:r>
                <a:rPr lang="en-US" dirty="0"/>
                <a:t> address]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8F9529-05F1-572D-FCD0-B5CBD3A6ECC9}"/>
              </a:ext>
            </a:extLst>
          </p:cNvPr>
          <p:cNvGrpSpPr/>
          <p:nvPr/>
        </p:nvGrpSpPr>
        <p:grpSpPr>
          <a:xfrm>
            <a:off x="1336716" y="3990708"/>
            <a:ext cx="8101987" cy="1446550"/>
            <a:chOff x="1295400" y="1297102"/>
            <a:chExt cx="8101987" cy="14465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CA81B3-0305-13F2-B02C-E7D1BCB4B5D9}"/>
                </a:ext>
              </a:extLst>
            </p:cNvPr>
            <p:cNvSpPr txBox="1"/>
            <p:nvPr/>
          </p:nvSpPr>
          <p:spPr>
            <a:xfrm>
              <a:off x="1295400" y="1297102"/>
              <a:ext cx="610885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What to Look For: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A41B7-D6D6-2AE9-848B-95363A7F4B00}"/>
                </a:ext>
              </a:extLst>
            </p:cNvPr>
            <p:cNvSpPr txBox="1"/>
            <p:nvPr/>
          </p:nvSpPr>
          <p:spPr>
            <a:xfrm>
              <a:off x="1732402" y="1820322"/>
              <a:ext cx="76649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Ports like 22 (SSH), 23 (Telnet), 80 (HTTP), 139/445 (SMB)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Services running outdated versions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Weak encryption (e.g., FTP, Telnet)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DC097C4-6C4F-E18B-E83B-2649F69F795B}"/>
              </a:ext>
            </a:extLst>
          </p:cNvPr>
          <p:cNvSpPr txBox="1"/>
          <p:nvPr/>
        </p:nvSpPr>
        <p:spPr>
          <a:xfrm>
            <a:off x="5585553" y="1803312"/>
            <a:ext cx="3853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Default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 leaking version info</a:t>
            </a:r>
          </a:p>
        </p:txBody>
      </p:sp>
    </p:spTree>
    <p:extLst>
      <p:ext uri="{BB962C8B-B14F-4D97-AF65-F5344CB8AC3E}">
        <p14:creationId xmlns:p14="http://schemas.microsoft.com/office/powerpoint/2010/main" val="1894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5DB31B5-E3CA-02D1-B9EF-9979E82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79" y="2831335"/>
            <a:ext cx="3001178" cy="7142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36</TotalTime>
  <Words>1090</Words>
  <Application>Microsoft Office PowerPoint</Application>
  <PresentationFormat>Widescreen</PresentationFormat>
  <Paragraphs>183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Linux Reconnaissance Basics Layout</vt:lpstr>
      <vt:lpstr>Learning Objectives</vt:lpstr>
      <vt:lpstr>Introduction to Reconnaissance</vt:lpstr>
      <vt:lpstr>Common Linux Recon Tools to Reconnaissance</vt:lpstr>
      <vt:lpstr>Nmap – Network Mapping</vt:lpstr>
      <vt:lpstr>Finding Hosts in a Network</vt:lpstr>
      <vt:lpstr>Identifying Network Vulnerabilities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2</cp:revision>
  <dcterms:created xsi:type="dcterms:W3CDTF">2025-07-20T03:11:59Z</dcterms:created>
  <dcterms:modified xsi:type="dcterms:W3CDTF">2025-07-20T03:58:20Z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