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6" r:id="rId4"/>
    <p:sldId id="264" r:id="rId5"/>
    <p:sldId id="265" r:id="rId6"/>
    <p:sldId id="262" r:id="rId7"/>
    <p:sldId id="263" r:id="rId8"/>
    <p:sldId id="267" r:id="rId9"/>
    <p:sldId id="26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A96D15-AD5F-4855-ADD7-A0DBBBEE3F0C}">
  <a:tblStyle styleId="{46A96D15-AD5F-4855-ADD7-A0DBBBEE3F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0DB16F-1947-486E-A01E-62E9081777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639" autoAdjust="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41CA1AE8-0930-958B-693F-CE7AE4105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ECBD1B04-4E64-E629-6D52-53ABE90FB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5701EF0F-8753-A080-B12E-D3C4D8CDF3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19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5005DBCA-3C0F-A7A3-D623-A64FE565A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C5DF3EF5-C199-8304-21FE-4496EE5BC6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8CB3271C-1AC3-2BEB-973A-9480959727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74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41EEFF72-071D-02BF-814E-7F2A36514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3459B385-4EFA-05DC-DE16-12BC0582CE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22758150-4D04-FF5F-D5FE-207C083E81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06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HINDI MO SYA PWEDENG I ACCESS OUTSIDE THE CLASS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LIKE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$student1= new Student();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$student1-&gt;name; </a:t>
            </a:r>
            <a:r>
              <a:rPr lang="en-US" dirty="0" err="1"/>
              <a:t>wil</a:t>
            </a:r>
            <a:r>
              <a:rPr lang="en-US" dirty="0"/>
              <a:t> be returning error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Prevents direct access to $name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Ensures validation if needed inside </a:t>
            </a:r>
            <a:r>
              <a:rPr lang="en-US" dirty="0" err="1"/>
              <a:t>setName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FBF02B4F-1281-FD4B-1130-F6288FB3B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7913A8A3-38F5-05B0-8E7B-2B7799AB23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5B32F5FD-EEBF-BBB1-219B-5FED85C469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&lt;?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php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BankAccount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private $balance;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public function __construct($amount)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$this-&gt;balance = $amount;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}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public function deposit($amount)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if ($amount &gt; 0)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    $this-&gt;balance += $amount;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}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}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public function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getBalance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return $this-&gt;balance;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}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$account = new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BankAccount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(1000);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$account-&gt;deposit(500);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echo $account-&gt;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getBalance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(); 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724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A1557F0B-18C2-08BC-21A1-A26F4EB7B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6C101B9D-DE80-DF93-F37B-A8C4A10DCB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D754C587-C906-F949-3FDE-96421D4BDF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&lt;?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php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BankAccount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private $balance;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public function __construct($amount)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$this-&gt;balance = $amount;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}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public function deposit($amount)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if ($amount &gt; 0)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    $this-&gt;balance += $amount;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}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}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public function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getBalance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return $this-&gt;balance;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}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$account = new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BankAccount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(1000);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$account-&gt;deposit(500);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echo $account-&gt;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getBalance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(); 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41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62" r:id="rId4"/>
    <p:sldLayoutId id="2147483665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Encapsulation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Learning Objectives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By the end of this lesson, students will be able to: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685800" lvl="1" indent="-228600" algn="l">
              <a:buFont typeface="+mj-lt"/>
              <a:buAutoNum type="arabicPeriod"/>
            </a:pPr>
            <a:r>
              <a:rPr lang="en-US" dirty="0"/>
              <a:t>Define encapsulation and its purpose in OOP.</a:t>
            </a:r>
          </a:p>
          <a:p>
            <a:pPr marL="685800" lvl="1" indent="-228600" algn="l">
              <a:buFont typeface="+mj-lt"/>
              <a:buAutoNum type="arabicPeriod"/>
            </a:pPr>
            <a:endParaRPr lang="en-US" dirty="0"/>
          </a:p>
          <a:p>
            <a:pPr marL="685800" lvl="1" indent="-228600" algn="l">
              <a:buFont typeface="+mj-lt"/>
              <a:buAutoNum type="arabicPeriod"/>
            </a:pPr>
            <a:r>
              <a:rPr lang="en-US" dirty="0"/>
              <a:t>Distinguish between composition and inheritance.</a:t>
            </a:r>
          </a:p>
          <a:p>
            <a:pPr marL="685800" lvl="1" indent="-228600" algn="l">
              <a:buFont typeface="+mj-lt"/>
              <a:buAutoNum type="arabicPeriod"/>
            </a:pPr>
            <a:endParaRPr lang="en-US" dirty="0"/>
          </a:p>
          <a:p>
            <a:pPr marL="685800" lvl="1" indent="-228600" algn="l">
              <a:buFont typeface="+mj-lt"/>
              <a:buAutoNum type="arabicPeriod"/>
            </a:pPr>
            <a:r>
              <a:rPr lang="en-US" dirty="0"/>
              <a:t>Apply getter and setter methods to protect data.</a:t>
            </a:r>
          </a:p>
          <a:p>
            <a:pPr marL="457200" lvl="1" indent="0" algn="l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F6FDF335-4884-03D4-8D36-719B53124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>
            <a:extLst>
              <a:ext uri="{FF2B5EF4-FFF2-40B4-BE49-F238E27FC236}">
                <a16:creationId xmlns:a16="http://schemas.microsoft.com/office/drawing/2014/main" id="{FA515431-E658-CE5B-6157-C3AF49EF3A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>
            <a:extLst>
              <a:ext uri="{FF2B5EF4-FFF2-40B4-BE49-F238E27FC236}">
                <a16:creationId xmlns:a16="http://schemas.microsoft.com/office/drawing/2014/main" id="{D8F95F4E-9ED7-43E8-647D-4FB602E0CF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Encapsulation means </a:t>
            </a:r>
            <a:r>
              <a:rPr lang="en-US" b="1" dirty="0"/>
              <a:t>hiding internal object details</a:t>
            </a:r>
            <a:r>
              <a:rPr lang="en-US" dirty="0"/>
              <a:t> and </a:t>
            </a:r>
            <a:r>
              <a:rPr lang="en-US" b="1" dirty="0"/>
              <a:t>restricting direct access</a:t>
            </a:r>
            <a:r>
              <a:rPr lang="en-US" dirty="0"/>
              <a:t> to data.</a:t>
            </a:r>
          </a:p>
          <a:p>
            <a:pPr marL="285750" indent="-285750"/>
            <a:r>
              <a:rPr lang="en-US" dirty="0"/>
              <a:t>Achieved by making properties </a:t>
            </a:r>
            <a:r>
              <a:rPr lang="en-US" b="1" dirty="0"/>
              <a:t>private</a:t>
            </a:r>
            <a:r>
              <a:rPr lang="en-US" dirty="0"/>
              <a:t> and using </a:t>
            </a:r>
            <a:r>
              <a:rPr lang="en-US" b="1" dirty="0"/>
              <a:t>methods</a:t>
            </a:r>
            <a:r>
              <a:rPr lang="en-US" dirty="0"/>
              <a:t> to access or modify them.</a:t>
            </a:r>
            <a:endParaRPr dirty="0"/>
          </a:p>
        </p:txBody>
      </p:sp>
      <p:sp>
        <p:nvSpPr>
          <p:cNvPr id="362" name="Google Shape;362;p30">
            <a:extLst>
              <a:ext uri="{FF2B5EF4-FFF2-40B4-BE49-F238E27FC236}">
                <a16:creationId xmlns:a16="http://schemas.microsoft.com/office/drawing/2014/main" id="{D9A62B12-7153-46B9-B388-27226DDB6B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442681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is Encapsulation?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DA514AE6-09ED-97E6-9E8B-FBBAFA8F194A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53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10342EA4-22B9-E6E9-7E56-E42AEFE03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>
            <a:extLst>
              <a:ext uri="{FF2B5EF4-FFF2-40B4-BE49-F238E27FC236}">
                <a16:creationId xmlns:a16="http://schemas.microsoft.com/office/drawing/2014/main" id="{1783BCD1-CC5E-F7FC-ACCA-69CAF0ACA9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6687594" cy="4056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Private properties: Prevent direct access to data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Validation and security: Add rules inside methods to protect the data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Loose coupling: Objects only interact through methods, not direct variables</a:t>
            </a:r>
            <a:endParaRPr dirty="0"/>
          </a:p>
        </p:txBody>
      </p:sp>
      <p:sp>
        <p:nvSpPr>
          <p:cNvPr id="362" name="Google Shape;362;p30">
            <a:extLst>
              <a:ext uri="{FF2B5EF4-FFF2-40B4-BE49-F238E27FC236}">
                <a16:creationId xmlns:a16="http://schemas.microsoft.com/office/drawing/2014/main" id="{3919B1EB-6CBB-F7C7-1258-7D9415DB43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442681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Encapsulation Principles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B56683C3-FC1C-DF2A-6879-52B3C18127FD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1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C6022091-DB6C-2E03-E763-A17F5DF65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>
            <a:extLst>
              <a:ext uri="{FF2B5EF4-FFF2-40B4-BE49-F238E27FC236}">
                <a16:creationId xmlns:a16="http://schemas.microsoft.com/office/drawing/2014/main" id="{B51C2C42-30AA-B85D-CA6C-21686683B9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6687594" cy="4056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Always declare properties as private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get and set methods to read/write values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Validate data in setter methods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Never expose sensitive data (e.g. passwords) directly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362" name="Google Shape;362;p30">
            <a:extLst>
              <a:ext uri="{FF2B5EF4-FFF2-40B4-BE49-F238E27FC236}">
                <a16:creationId xmlns:a16="http://schemas.microsoft.com/office/drawing/2014/main" id="{B1E80992-3874-8EEB-79D6-FFE572B08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565890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Best Practices in Encapsulation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9A151807-5847-6D2A-FACD-9E338896DCBE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62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-927651" y="1299164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Sample Code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225012-5C8C-0EC6-6766-9C1A13876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634" y="861326"/>
            <a:ext cx="5247437" cy="3420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Common Terms</a:t>
            </a:r>
            <a:endParaRPr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39F3200-61A1-8066-DDC9-261CDEC83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09168"/>
              </p:ext>
            </p:extLst>
          </p:nvPr>
        </p:nvGraphicFramePr>
        <p:xfrm>
          <a:off x="1042756" y="1490105"/>
          <a:ext cx="6660332" cy="2163290"/>
        </p:xfrm>
        <a:graphic>
          <a:graphicData uri="http://schemas.openxmlformats.org/drawingml/2006/table">
            <a:tbl>
              <a:tblPr firstRow="1" bandRow="1">
                <a:tableStyleId>{A90DB16F-1947-486E-A01E-62E90817772B}</a:tableStyleId>
              </a:tblPr>
              <a:tblGrid>
                <a:gridCol w="3330166">
                  <a:extLst>
                    <a:ext uri="{9D8B030D-6E8A-4147-A177-3AD203B41FA5}">
                      <a16:colId xmlns:a16="http://schemas.microsoft.com/office/drawing/2014/main" val="1884294249"/>
                    </a:ext>
                  </a:extLst>
                </a:gridCol>
                <a:gridCol w="3330166">
                  <a:extLst>
                    <a:ext uri="{9D8B030D-6E8A-4147-A177-3AD203B41FA5}">
                      <a16:colId xmlns:a16="http://schemas.microsoft.com/office/drawing/2014/main" val="1534264097"/>
                    </a:ext>
                  </a:extLst>
                </a:gridCol>
              </a:tblGrid>
              <a:tr h="43265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664345"/>
                  </a:ext>
                </a:extLst>
              </a:tr>
              <a:tr h="4326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Only accessible inside the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844572"/>
                  </a:ext>
                </a:extLst>
              </a:tr>
              <a:tr h="4326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Accessible from outside the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619838"/>
                  </a:ext>
                </a:extLst>
              </a:tr>
              <a:tr h="4326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get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Retrieves the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707772"/>
                  </a:ext>
                </a:extLst>
              </a:tr>
              <a:tr h="4326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set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Assigns/updates the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136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26170D6B-B570-4F29-70BF-C13540082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>
            <a:extLst>
              <a:ext uri="{FF2B5EF4-FFF2-40B4-BE49-F238E27FC236}">
                <a16:creationId xmlns:a16="http://schemas.microsoft.com/office/drawing/2014/main" id="{F9FBC3A3-A42B-310B-E266-05CB1263A6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774120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Real-World Example of Encapsulation Principles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61E4AE4C-1DA2-242C-94C8-652D1A2FF2A3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1813B-99E5-F61A-639E-501B60B7259C}"/>
              </a:ext>
            </a:extLst>
          </p:cNvPr>
          <p:cNvSpPr txBox="1"/>
          <p:nvPr/>
        </p:nvSpPr>
        <p:spPr>
          <a:xfrm>
            <a:off x="656377" y="1982874"/>
            <a:ext cx="613372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ATM Machine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-You insert your card and enter your PIN so you can see your Balance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-You don’t see how your account balance is calculated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-You just use a method: Withdraw() or </a:t>
            </a:r>
            <a:r>
              <a:rPr lang="en-US" dirty="0" err="1">
                <a:solidFill>
                  <a:schemeClr val="bg1"/>
                </a:solidFill>
              </a:rPr>
              <a:t>CheckBalance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➡️ The ATM hides the internal data (account details)</a:t>
            </a:r>
          </a:p>
          <a:p>
            <a:r>
              <a:rPr lang="en-US" dirty="0">
                <a:solidFill>
                  <a:schemeClr val="bg1"/>
                </a:solidFill>
              </a:rPr>
              <a:t>➡️ It only allows access through limited options (buttons/methods)</a:t>
            </a:r>
          </a:p>
        </p:txBody>
      </p:sp>
    </p:spTree>
    <p:extLst>
      <p:ext uri="{BB962C8B-B14F-4D97-AF65-F5344CB8AC3E}">
        <p14:creationId xmlns:p14="http://schemas.microsoft.com/office/powerpoint/2010/main" val="124604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DAACE7DC-B240-0269-A403-BC3B89AA7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>
            <a:extLst>
              <a:ext uri="{FF2B5EF4-FFF2-40B4-BE49-F238E27FC236}">
                <a16:creationId xmlns:a16="http://schemas.microsoft.com/office/drawing/2014/main" id="{215ABBF1-EFD5-8D09-F85B-1ABABC39F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1412" y="2309678"/>
            <a:ext cx="364383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6000" dirty="0"/>
              <a:t>Thank You</a:t>
            </a:r>
            <a:endParaRPr sz="6000" dirty="0">
              <a:solidFill>
                <a:schemeClr val="dk2"/>
              </a:solidFill>
            </a:endParaRPr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6E8DA404-7BB2-22F2-8CCB-203EBA076D17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048615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487</Words>
  <Application>Microsoft Office PowerPoint</Application>
  <PresentationFormat>On-screen Show (16:9)</PresentationFormat>
  <Paragraphs>99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Anaheim</vt:lpstr>
      <vt:lpstr>Arial</vt:lpstr>
      <vt:lpstr>Nunito Light</vt:lpstr>
      <vt:lpstr>Overpass Mono</vt:lpstr>
      <vt:lpstr>Raleway Thin</vt:lpstr>
      <vt:lpstr>Roboto</vt:lpstr>
      <vt:lpstr>Roboto Condensed Light</vt:lpstr>
      <vt:lpstr>Programming Lesson by Slidesgo</vt:lpstr>
      <vt:lpstr>Encapsulation</vt:lpstr>
      <vt:lpstr>Learning Objectives</vt:lpstr>
      <vt:lpstr>What is Encapsulation?</vt:lpstr>
      <vt:lpstr>Encapsulation Principles</vt:lpstr>
      <vt:lpstr>Best Practices in Encapsulation</vt:lpstr>
      <vt:lpstr>Sample Code</vt:lpstr>
      <vt:lpstr>Common Terms</vt:lpstr>
      <vt:lpstr>Real-World Example of Encapsulation Principles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Jerico PC</cp:lastModifiedBy>
  <cp:revision>2</cp:revision>
  <dcterms:modified xsi:type="dcterms:W3CDTF">2025-08-24T06:15:35Z</dcterms:modified>
</cp:coreProperties>
</file>