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57" r:id="rId3"/>
    <p:sldId id="263" r:id="rId4"/>
    <p:sldId id="279" r:id="rId5"/>
    <p:sldId id="271" r:id="rId6"/>
    <p:sldId id="272" r:id="rId7"/>
    <p:sldId id="277" r:id="rId8"/>
    <p:sldId id="264" r:id="rId9"/>
    <p:sldId id="278" r:id="rId10"/>
    <p:sldId id="273" r:id="rId11"/>
    <p:sldId id="274" r:id="rId12"/>
    <p:sldId id="275" r:id="rId13"/>
    <p:sldId id="267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66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/>
              <a:t> -y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7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EABBD-BC8D-82DA-2ED5-DC3ADEC8D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24FEE-060F-EDFB-1842-7A4E90077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D80C7-11E5-7629-7754-C3FC5D61A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pwd</a:t>
            </a:r>
            <a:r>
              <a:rPr lang="en-US" dirty="0"/>
              <a:t> shows you where you are in the file system.</a:t>
            </a:r>
          </a:p>
          <a:p>
            <a:r>
              <a:rPr lang="en-US" dirty="0"/>
              <a:t>cd </a:t>
            </a:r>
            <a:r>
              <a:rPr lang="en-US" dirty="0" err="1"/>
              <a:t>foldername</a:t>
            </a:r>
            <a:r>
              <a:rPr lang="en-US" dirty="0"/>
              <a:t> lets you move into folders.</a:t>
            </a:r>
          </a:p>
          <a:p>
            <a:r>
              <a:rPr lang="en-US" dirty="0"/>
              <a:t>ls lists contents in the current folder. Use ls -l for detailed view.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B5BFA-E578-661B-AF47-8389BB06B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4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12F3-08C9-0260-7304-5681AF47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8F4D28-1CEF-BDB9-9A57-9A31129A0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FCE9E-EE1E-1EA4-8C86-3C6A6807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permissions:</a:t>
            </a:r>
          </a:p>
          <a:p>
            <a:r>
              <a:rPr lang="en-US" dirty="0"/>
              <a:t>ls -l file.txt</a:t>
            </a:r>
          </a:p>
          <a:p>
            <a:endParaRPr lang="en-US" dirty="0"/>
          </a:p>
          <a:p>
            <a:r>
              <a:rPr lang="en-US" dirty="0"/>
              <a:t>Change permissions:</a:t>
            </a:r>
          </a:p>
          <a:p>
            <a:r>
              <a:rPr lang="en-US" dirty="0" err="1"/>
              <a:t>chmod</a:t>
            </a:r>
            <a:r>
              <a:rPr lang="en-US" dirty="0"/>
              <a:t> 755 script.sh</a:t>
            </a:r>
          </a:p>
          <a:p>
            <a:endParaRPr lang="en-US" dirty="0"/>
          </a:p>
          <a:p>
            <a:r>
              <a:rPr lang="en-US" dirty="0"/>
              <a:t>Change owner:</a:t>
            </a:r>
          </a:p>
          <a:p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user:group</a:t>
            </a:r>
            <a:r>
              <a:rPr lang="en-US" dirty="0"/>
              <a:t> file.txt</a:t>
            </a:r>
          </a:p>
          <a:p>
            <a:endParaRPr lang="en-US" dirty="0"/>
          </a:p>
          <a:p>
            <a:r>
              <a:rPr lang="en-US" dirty="0"/>
              <a:t>Permission Output Example:</a:t>
            </a:r>
          </a:p>
          <a:p>
            <a:endParaRPr lang="en-US" dirty="0"/>
          </a:p>
          <a:p>
            <a:r>
              <a:rPr lang="en-US" dirty="0"/>
              <a:t>-</a:t>
            </a:r>
            <a:r>
              <a:rPr lang="en-US" dirty="0" err="1"/>
              <a:t>rwxr-xr</a:t>
            </a:r>
            <a:r>
              <a:rPr lang="en-US" dirty="0"/>
              <a:t>--  1 user group  file.txt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break down how it works:</a:t>
            </a:r>
          </a:p>
          <a:p>
            <a:endParaRPr lang="en-US" dirty="0"/>
          </a:p>
          <a:p>
            <a:r>
              <a:rPr lang="en-US" dirty="0" err="1"/>
              <a:t>chmod</a:t>
            </a:r>
            <a:endParaRPr lang="en-US" dirty="0"/>
          </a:p>
          <a:p>
            <a:r>
              <a:rPr lang="en-US" dirty="0"/>
              <a:t>This is the command itself, short for "change mode." It's used to modify file permissions.</a:t>
            </a:r>
          </a:p>
          <a:p>
            <a:endParaRPr lang="en-US" dirty="0"/>
          </a:p>
          <a:p>
            <a:r>
              <a:rPr lang="en-US" dirty="0"/>
              <a:t>755</a:t>
            </a:r>
          </a:p>
          <a:p>
            <a:r>
              <a:rPr lang="en-US" dirty="0"/>
              <a:t>This is the octal representation of the permissions, and it's the core of the command. It's a three-digit number, where each digit corresponds to a specific set of permissions:</a:t>
            </a:r>
          </a:p>
          <a:p>
            <a:endParaRPr lang="en-US" dirty="0"/>
          </a:p>
          <a:p>
            <a:r>
              <a:rPr lang="en-US" dirty="0"/>
              <a:t>First Digit (7): Owner Permissions</a:t>
            </a:r>
          </a:p>
          <a:p>
            <a:endParaRPr lang="en-US" dirty="0"/>
          </a:p>
          <a:p>
            <a:r>
              <a:rPr lang="en-US" dirty="0"/>
              <a:t>This 7 means the owner of the file has read, write, and execute permissions.</a:t>
            </a:r>
          </a:p>
          <a:p>
            <a:endParaRPr lang="en-US" dirty="0"/>
          </a:p>
          <a:p>
            <a:r>
              <a:rPr lang="en-US" dirty="0"/>
              <a:t>Second Digit (5): Group Permissions</a:t>
            </a:r>
          </a:p>
          <a:p>
            <a:endParaRPr lang="en-US" dirty="0"/>
          </a:p>
          <a:p>
            <a:r>
              <a:rPr lang="en-US" dirty="0"/>
              <a:t>This 5 means users belonging to the file's group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Third Digit (5): Others Permissions</a:t>
            </a:r>
          </a:p>
          <a:p>
            <a:endParaRPr lang="en-US" dirty="0"/>
          </a:p>
          <a:p>
            <a:r>
              <a:rPr lang="en-US" dirty="0"/>
              <a:t>This 5 means all other users on the system (who are neither the owner nor in the file's group) have read and execute permissions, but not write permission.</a:t>
            </a:r>
          </a:p>
          <a:p>
            <a:endParaRPr lang="en-US" dirty="0"/>
          </a:p>
          <a:p>
            <a:r>
              <a:rPr lang="en-US" dirty="0"/>
              <a:t>How the Numbers Map to Permissions:</a:t>
            </a:r>
          </a:p>
          <a:p>
            <a:r>
              <a:rPr lang="en-US" dirty="0"/>
              <a:t>Each permission type has a numerical value:</a:t>
            </a:r>
          </a:p>
          <a:p>
            <a:endParaRPr lang="en-US" dirty="0"/>
          </a:p>
          <a:p>
            <a:r>
              <a:rPr lang="en-US" dirty="0"/>
              <a:t>r (read) = 4</a:t>
            </a:r>
          </a:p>
          <a:p>
            <a:endParaRPr lang="en-US" dirty="0"/>
          </a:p>
          <a:p>
            <a:r>
              <a:rPr lang="en-US" dirty="0"/>
              <a:t>w (write) = 2</a:t>
            </a:r>
          </a:p>
          <a:p>
            <a:endParaRPr lang="en-US" dirty="0"/>
          </a:p>
          <a:p>
            <a:r>
              <a:rPr lang="en-US" dirty="0"/>
              <a:t>x (execute) = 1</a:t>
            </a:r>
          </a:p>
          <a:p>
            <a:endParaRPr lang="en-US" dirty="0"/>
          </a:p>
          <a:p>
            <a:r>
              <a:rPr lang="en-US" dirty="0"/>
              <a:t>No permission = 0</a:t>
            </a:r>
          </a:p>
          <a:p>
            <a:endParaRPr lang="en-US" dirty="0"/>
          </a:p>
          <a:p>
            <a:r>
              <a:rPr lang="en-US" dirty="0"/>
              <a:t>To get the digit for each set of permissions, you add up the values for the desired permissions:</a:t>
            </a:r>
          </a:p>
          <a:p>
            <a:endParaRPr lang="en-US" dirty="0"/>
          </a:p>
          <a:p>
            <a:r>
              <a:rPr lang="en-US" dirty="0"/>
              <a:t>7 = r (4) + w (2) + x (1) = Read, Write, Execute</a:t>
            </a:r>
          </a:p>
          <a:p>
            <a:endParaRPr lang="en-US" dirty="0"/>
          </a:p>
          <a:p>
            <a:r>
              <a:rPr lang="en-US" dirty="0"/>
              <a:t>5 = r (4) + x (1) = Read, Execute</a:t>
            </a:r>
          </a:p>
          <a:p>
            <a:endParaRPr lang="en-US" dirty="0"/>
          </a:p>
          <a:p>
            <a:r>
              <a:rPr lang="en-US" dirty="0"/>
              <a:t>6 = r (4) + w (2) = Read, Write</a:t>
            </a:r>
          </a:p>
          <a:p>
            <a:endParaRPr lang="en-US" dirty="0"/>
          </a:p>
          <a:p>
            <a:r>
              <a:rPr lang="en-US" dirty="0"/>
              <a:t>4 = r (4) = Read only</a:t>
            </a:r>
          </a:p>
          <a:p>
            <a:endParaRPr lang="en-US" dirty="0"/>
          </a:p>
          <a:p>
            <a:r>
              <a:rPr lang="en-US" dirty="0"/>
              <a:t>So, 755 translates to:</a:t>
            </a:r>
          </a:p>
          <a:p>
            <a:endParaRPr lang="en-US" dirty="0"/>
          </a:p>
          <a:p>
            <a:r>
              <a:rPr lang="en-US" dirty="0"/>
              <a:t>Owner: Read, Write, Execute</a:t>
            </a:r>
          </a:p>
          <a:p>
            <a:endParaRPr lang="en-US" dirty="0"/>
          </a:p>
          <a:p>
            <a:r>
              <a:rPr lang="en-US" dirty="0"/>
              <a:t>Group: Read, Execute</a:t>
            </a:r>
          </a:p>
          <a:p>
            <a:endParaRPr lang="en-US" dirty="0"/>
          </a:p>
          <a:p>
            <a:r>
              <a:rPr lang="en-US" dirty="0"/>
              <a:t>Others: Read, Execute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4B489-A24F-5F24-7A3C-D9D8BF8668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6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E3D5-8F82-DE77-B2C8-0A272A3F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59ADA-C42F-122B-6270-3B3D7D2DC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61E8E-2C23-8C3D-DE0B-95E0E8D61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administrators manage access and privileges by grouping users and assigning permissions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26EA4-CDB9-DA49-2A4A-E6DDEEA6F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73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5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F534C-821D-5770-5894-F00FEABE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D8E0B-CC87-FC4B-2AE6-7ACE10891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7BB490-EAAC-2FBE-DF4E-19B0AE68D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Linux is a powerful OS known for stability and flexibility. Unlike Windows, it's open-source, meaning anyone can modify and distribute it. It's the backbone of most web servers and cloud systems. It uses a command-line interface (CLI) for many tasks, especially for administrators and developers.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8687E-CD14-3256-DE56-BF69CA25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115C-1CF4-598B-F0DA-25F15473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04C5B-DBDC-2DC0-023B-322E75D0B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BE951-E949-91BC-F586-21AB72EE2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isn’t one type of OS that fits all. For example, batch OS is used for jobs that require no user interaction, while real-time OS is used in devices like medical machines or robotics. Each type of OS is tailored for specific environment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Linux</a:t>
            </a:r>
            <a:r>
              <a:rPr lang="en-US" dirty="0"/>
              <a:t> is open-source — anyone can modify and distribute it.</a:t>
            </a:r>
          </a:p>
          <a:p>
            <a:r>
              <a:rPr lang="en-US" dirty="0"/>
              <a:t>This freedom leads to </a:t>
            </a:r>
            <a:r>
              <a:rPr lang="en-US" b="1" dirty="0"/>
              <a:t>different versions</a:t>
            </a:r>
            <a:r>
              <a:rPr lang="en-US" dirty="0"/>
              <a:t> or </a:t>
            </a:r>
            <a:r>
              <a:rPr lang="en-US" b="1" dirty="0"/>
              <a:t>"distributions" (distros)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b="1" dirty="0"/>
              <a:t>Kali Linux</a:t>
            </a:r>
            <a:r>
              <a:rPr lang="en-US" dirty="0"/>
              <a:t> – for cybersecurity and ethical hacking</a:t>
            </a:r>
          </a:p>
          <a:p>
            <a:r>
              <a:rPr lang="en-US" b="1" dirty="0"/>
              <a:t>Ubuntu</a:t>
            </a:r>
            <a:r>
              <a:rPr lang="en-US" dirty="0"/>
              <a:t> – general use, servers, and education</a:t>
            </a:r>
          </a:p>
          <a:p>
            <a:r>
              <a:rPr lang="en-US" b="1" dirty="0"/>
              <a:t>Debian</a:t>
            </a:r>
            <a:r>
              <a:rPr lang="en-US" dirty="0"/>
              <a:t> – very stable, base for Ubuntu</a:t>
            </a:r>
          </a:p>
          <a:p>
            <a:r>
              <a:rPr lang="en-US" b="1" dirty="0"/>
              <a:t>Arch Linux</a:t>
            </a:r>
            <a:r>
              <a:rPr lang="en-US" dirty="0"/>
              <a:t> – for advanced users who want full control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5677-105A-7A87-51C9-1787F1E4C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73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18A0-5F77-F259-FDBF-27B7684DE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AB0F6-47E0-6B4A-B1CD-3FDAAF6DF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1B9160-386F-0355-0E64-6F70F66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it’s best:</a:t>
            </a:r>
            <a:endParaRPr lang="en-US" dirty="0"/>
          </a:p>
          <a:p>
            <a:r>
              <a:rPr lang="en-US" dirty="0"/>
              <a:t>Beginner-friendly</a:t>
            </a:r>
          </a:p>
          <a:p>
            <a:r>
              <a:rPr lang="en-US" dirty="0"/>
              <a:t>Huge online community and support</a:t>
            </a:r>
          </a:p>
          <a:p>
            <a:r>
              <a:rPr lang="en-US" dirty="0"/>
              <a:t>Pre-installed basic tools for </a:t>
            </a:r>
            <a:r>
              <a:rPr lang="en-US" b="1" dirty="0"/>
              <a:t>scripting</a:t>
            </a:r>
            <a:r>
              <a:rPr lang="en-US" dirty="0"/>
              <a:t> (Bash, Python)</a:t>
            </a:r>
          </a:p>
          <a:p>
            <a:r>
              <a:rPr lang="en-US" dirty="0"/>
              <a:t>Easy to set up </a:t>
            </a:r>
            <a:r>
              <a:rPr lang="en-US" b="1" dirty="0"/>
              <a:t>Apache/Nginx web servers</a:t>
            </a:r>
            <a:endParaRPr lang="en-US" dirty="0"/>
          </a:p>
          <a:p>
            <a:r>
              <a:rPr lang="en-US" dirty="0"/>
              <a:t>Compatible with most networking and server tools</a:t>
            </a:r>
          </a:p>
          <a:p>
            <a:r>
              <a:rPr lang="en-US" b="1" dirty="0"/>
              <a:t>Use in classrooms, personal learning, or virtual machines (e.g., VirtualBox)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F7E0-A564-601D-2EEF-D2D6CDC68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4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78CA-5B08-E5BC-20F1-70931DFF5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9B2A1-98B4-FCE4-3191-17FDA357B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1038D-893A-A258-A204-D76919431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https://www.kali.org/docs/introduction/what-is-kali-linux/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0DC84-6BE5-C3D4-F5AA-A1E62519F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A2C36E-4514-46D1-9D76-0A014263E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48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https://www.kali.org/docs/installation/hard-disk-install/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What do these terms mean?</a:t>
            </a:r>
          </a:p>
          <a:p>
            <a:r>
              <a:rPr lang="en-US" b="1" dirty="0"/>
              <a:t>🔹 SSH Only</a:t>
            </a:r>
          </a:p>
          <a:p>
            <a:r>
              <a:rPr lang="en-US" dirty="0"/>
              <a:t>Stands for </a:t>
            </a:r>
            <a:r>
              <a:rPr lang="en-US" b="1" dirty="0"/>
              <a:t>Secure Shell</a:t>
            </a:r>
            <a:r>
              <a:rPr lang="en-US" dirty="0"/>
              <a:t> access only.</a:t>
            </a:r>
          </a:p>
          <a:p>
            <a:r>
              <a:rPr lang="en-US" b="1" dirty="0"/>
              <a:t>No desktop environment</a:t>
            </a:r>
            <a:r>
              <a:rPr lang="en-US" dirty="0"/>
              <a:t> (just terminal/command line).</a:t>
            </a:r>
          </a:p>
          <a:p>
            <a:r>
              <a:rPr lang="en-US" dirty="0"/>
              <a:t>Very lightweight – good for servers or virtual machines with low RAM.</a:t>
            </a:r>
          </a:p>
          <a:p>
            <a:r>
              <a:rPr lang="en-US" dirty="0"/>
              <a:t>Uses as little as </a:t>
            </a:r>
            <a:r>
              <a:rPr lang="en-US" b="1" dirty="0"/>
              <a:t>128 MB RAM</a:t>
            </a:r>
            <a:r>
              <a:rPr lang="en-US" dirty="0"/>
              <a:t> and </a:t>
            </a:r>
            <a:r>
              <a:rPr lang="en-US" b="1" dirty="0"/>
              <a:t>2 GB disk</a:t>
            </a:r>
            <a:r>
              <a:rPr lang="en-US" dirty="0"/>
              <a:t>.</a:t>
            </a:r>
          </a:p>
          <a:p>
            <a:r>
              <a:rPr lang="en-US" dirty="0"/>
              <a:t>You interact with it </a:t>
            </a:r>
            <a:r>
              <a:rPr lang="en-US" b="1" dirty="0"/>
              <a:t>via terminal</a:t>
            </a:r>
            <a:r>
              <a:rPr lang="en-US" dirty="0"/>
              <a:t> (locally or remotely).</a:t>
            </a:r>
          </a:p>
          <a:p>
            <a:r>
              <a:rPr lang="en-US" b="1" dirty="0"/>
              <a:t>🔹 </a:t>
            </a:r>
            <a:r>
              <a:rPr lang="en-US" b="1" dirty="0" err="1"/>
              <a:t>Xfce</a:t>
            </a:r>
            <a:r>
              <a:rPr lang="en-US" b="1" dirty="0"/>
              <a:t> (XFCE4)</a:t>
            </a:r>
          </a:p>
          <a:p>
            <a:r>
              <a:rPr lang="en-US" dirty="0"/>
              <a:t>A </a:t>
            </a:r>
            <a:r>
              <a:rPr lang="en-US" b="1" dirty="0"/>
              <a:t>desktop environment</a:t>
            </a:r>
            <a:r>
              <a:rPr lang="en-US" dirty="0"/>
              <a:t> for Linux — lightweight, fast, and beginner-friendly.</a:t>
            </a:r>
          </a:p>
          <a:p>
            <a:r>
              <a:rPr lang="en-US" dirty="0"/>
              <a:t>Gives you a </a:t>
            </a:r>
            <a:r>
              <a:rPr lang="en-US" b="1" dirty="0"/>
              <a:t>graphical interface</a:t>
            </a:r>
            <a:r>
              <a:rPr lang="en-US" dirty="0"/>
              <a:t> (like Windows-style).</a:t>
            </a:r>
          </a:p>
          <a:p>
            <a:r>
              <a:rPr lang="en-US" dirty="0"/>
              <a:t>Recommended for most users who want a GUI.</a:t>
            </a:r>
          </a:p>
          <a:p>
            <a:r>
              <a:rPr lang="en-US" dirty="0"/>
              <a:t>Needs </a:t>
            </a:r>
            <a:r>
              <a:rPr lang="en-US" b="1" dirty="0"/>
              <a:t>2 GB RAM</a:t>
            </a:r>
            <a:r>
              <a:rPr lang="en-US" dirty="0"/>
              <a:t> and </a:t>
            </a:r>
            <a:r>
              <a:rPr lang="en-US" b="1" dirty="0"/>
              <a:t>20 GB disk space</a:t>
            </a:r>
            <a:r>
              <a:rPr lang="en-US" dirty="0"/>
              <a:t>.</a:t>
            </a:r>
          </a:p>
          <a:p>
            <a:r>
              <a:rPr lang="en-US" b="1" dirty="0"/>
              <a:t>🔹 kali-</a:t>
            </a:r>
            <a:r>
              <a:rPr lang="en-US" b="1" dirty="0" err="1"/>
              <a:t>linux</a:t>
            </a:r>
            <a:r>
              <a:rPr lang="en-US" b="1" dirty="0"/>
              <a:t>-default metapackage</a:t>
            </a:r>
          </a:p>
          <a:p>
            <a:r>
              <a:rPr lang="en-US" dirty="0"/>
              <a:t>A </a:t>
            </a:r>
            <a:r>
              <a:rPr lang="en-US" b="1" dirty="0"/>
              <a:t>bundle of tools</a:t>
            </a:r>
            <a:r>
              <a:rPr lang="en-US" dirty="0"/>
              <a:t> that come pre-installed in Kali Linux.</a:t>
            </a:r>
          </a:p>
          <a:p>
            <a:r>
              <a:rPr lang="en-US" dirty="0"/>
              <a:t>Includes tools like Nmap, Wireshark, Metasploit, Burp Suite, etc.</a:t>
            </a:r>
          </a:p>
          <a:p>
            <a:r>
              <a:rPr lang="en-US" dirty="0"/>
              <a:t>If you install this, you're getting the </a:t>
            </a:r>
            <a:r>
              <a:rPr lang="en-US" b="1" dirty="0"/>
              <a:t>full Kali experience</a:t>
            </a:r>
            <a:r>
              <a:rPr lang="en-US" dirty="0"/>
              <a:t>.</a:t>
            </a:r>
          </a:p>
          <a:p>
            <a:r>
              <a:rPr lang="en-US" dirty="0"/>
              <a:t>Needs </a:t>
            </a:r>
            <a:r>
              <a:rPr lang="en-US" b="1" dirty="0"/>
              <a:t>more RAM</a:t>
            </a:r>
            <a:r>
              <a:rPr lang="en-US" dirty="0"/>
              <a:t> (especially if using heavy tools).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30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729AE-9E53-6B67-B175-77A921B3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363FB-3286-8435-7F9E-4857AA91C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F723C-5E1D-D3D2-C5F8-EADBF0A1B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C1B83-135B-CB6C-CD23-E8E6FB0EB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8/5/2025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8/5/2025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8/5/2025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8/5/2025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8/5/2025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l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kali.org/docs/policy/kali-linux-relationship-with-debian/" TargetMode="External"/><Relationship Id="rId5" Type="http://schemas.openxmlformats.org/officeDocument/2006/relationships/hyperlink" Target="https://www.kali.org/docs/policy/kali-linux-open-source-policy/" TargetMode="External"/><Relationship Id="rId4" Type="http://schemas.openxmlformats.org/officeDocument/2006/relationships/hyperlink" Target="https://www.backtrack-linux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ubuntu.com/community/Synaptic/PackageDownloadScrip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Basic Linux Commands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4C19-C511-AF73-801B-99E42AA9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B802-0AD0-CC01-C9E5-1FC51B97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Navigating Linux using CLI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41964-AF5A-33CF-A946-513D0AAE6DC3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 err="1"/>
              <a:t>pwd</a:t>
            </a:r>
            <a:r>
              <a:rPr lang="en-US" sz="2000" dirty="0"/>
              <a:t> – Print current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ls – List directory contents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cd – Change directory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clear – Clear the terminal</a:t>
            </a:r>
          </a:p>
        </p:txBody>
      </p:sp>
    </p:spTree>
    <p:extLst>
      <p:ext uri="{BB962C8B-B14F-4D97-AF65-F5344CB8AC3E}">
        <p14:creationId xmlns:p14="http://schemas.microsoft.com/office/powerpoint/2010/main" val="19144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204A5-3606-7FF7-A18E-41A782C4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1EBF-985A-B61F-9DC8-79CDF5C6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File and Directory Permissions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9F1E8-E645-D6AE-D3D9-BACF53389E44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Owner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Group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Others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F48B7-370F-1583-525D-F705B55D2918}"/>
              </a:ext>
            </a:extLst>
          </p:cNvPr>
          <p:cNvSpPr txBox="1"/>
          <p:nvPr/>
        </p:nvSpPr>
        <p:spPr>
          <a:xfrm>
            <a:off x="5557684" y="1854875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Permission Types:</a:t>
            </a:r>
          </a:p>
          <a:p>
            <a:endParaRPr lang="en-US" dirty="0"/>
          </a:p>
          <a:p>
            <a:r>
              <a:rPr lang="en-US" dirty="0"/>
              <a:t>r – read</a:t>
            </a:r>
          </a:p>
          <a:p>
            <a:endParaRPr lang="en-US" dirty="0"/>
          </a:p>
          <a:p>
            <a:r>
              <a:rPr lang="en-US" dirty="0"/>
              <a:t>w – write</a:t>
            </a:r>
          </a:p>
          <a:p>
            <a:endParaRPr lang="en-US" dirty="0"/>
          </a:p>
          <a:p>
            <a:r>
              <a:rPr lang="en-US" dirty="0"/>
              <a:t>x – execute</a:t>
            </a:r>
          </a:p>
        </p:txBody>
      </p:sp>
    </p:spTree>
    <p:extLst>
      <p:ext uri="{BB962C8B-B14F-4D97-AF65-F5344CB8AC3E}">
        <p14:creationId xmlns:p14="http://schemas.microsoft.com/office/powerpoint/2010/main" val="184961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1C23F-09DC-9233-2165-DCCEF50B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9A1-19D5-9891-001F-A67324EE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Managing Users and Groups</a:t>
            </a:r>
            <a:endParaRPr lang="en-US" b="1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01C3C-AE2D-59BE-BADD-EFA79B83ACF9}"/>
              </a:ext>
            </a:extLst>
          </p:cNvPr>
          <p:cNvSpPr txBox="1"/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Delete user: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deluser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addgroup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Add user to group: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usermod</a:t>
            </a:r>
            <a:r>
              <a:rPr lang="en-US" sz="2000" dirty="0"/>
              <a:t> -</a:t>
            </a:r>
            <a:r>
              <a:rPr lang="en-US" sz="2000" dirty="0" err="1"/>
              <a:t>aG</a:t>
            </a:r>
            <a:r>
              <a:rPr lang="en-US" sz="2000" dirty="0"/>
              <a:t> </a:t>
            </a:r>
            <a:r>
              <a:rPr lang="en-US" sz="2000" dirty="0" err="1"/>
              <a:t>devs</a:t>
            </a:r>
            <a:r>
              <a:rPr lang="en-US" sz="2000" dirty="0"/>
              <a:t> </a:t>
            </a:r>
            <a:r>
              <a:rPr lang="en-US" sz="2000" dirty="0" err="1"/>
              <a:t>newuser</a:t>
            </a:r>
            <a:endParaRPr lang="en-US" sz="20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2000" dirty="0"/>
              <a:t>cut -d: -f1 /</a:t>
            </a:r>
            <a:r>
              <a:rPr lang="en-US" sz="2000" dirty="0" err="1"/>
              <a:t>etc</a:t>
            </a:r>
            <a:r>
              <a:rPr lang="en-US" sz="2000" dirty="0"/>
              <a:t>/passwd – fetch </a:t>
            </a:r>
            <a:r>
              <a:rPr lang="en-US" sz="2000"/>
              <a:t>all account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720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Operations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C7B1A-43B8-5991-E5D1-8AEB34BA9E4E}"/>
              </a:ext>
            </a:extLst>
          </p:cNvPr>
          <p:cNvSpPr txBox="1"/>
          <p:nvPr/>
        </p:nvSpPr>
        <p:spPr>
          <a:xfrm>
            <a:off x="796412" y="1859339"/>
            <a:ext cx="61058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Commands:</a:t>
            </a:r>
          </a:p>
          <a:p>
            <a:endParaRPr lang="en-US" dirty="0"/>
          </a:p>
          <a:p>
            <a:r>
              <a:rPr lang="en-US" dirty="0"/>
              <a:t>Create file: touch file.txt</a:t>
            </a:r>
          </a:p>
          <a:p>
            <a:endParaRPr lang="en-US" dirty="0"/>
          </a:p>
          <a:p>
            <a:r>
              <a:rPr lang="en-US" dirty="0"/>
              <a:t>Edit file: nano file.txt or vim file.txt</a:t>
            </a:r>
          </a:p>
          <a:p>
            <a:endParaRPr lang="en-US" dirty="0"/>
          </a:p>
          <a:p>
            <a:r>
              <a:rPr lang="en-US" dirty="0"/>
              <a:t>Copy file: cp file.txt backup.txt</a:t>
            </a:r>
          </a:p>
          <a:p>
            <a:endParaRPr lang="en-US" dirty="0"/>
          </a:p>
          <a:p>
            <a:r>
              <a:rPr lang="en-US" dirty="0"/>
              <a:t>Move/Rename: mv file.txt /home/user/</a:t>
            </a:r>
          </a:p>
          <a:p>
            <a:endParaRPr lang="en-US" dirty="0"/>
          </a:p>
          <a:p>
            <a:r>
              <a:rPr lang="en-US" dirty="0"/>
              <a:t>Delete: rm file.txt</a:t>
            </a:r>
          </a:p>
          <a:p>
            <a:endParaRPr lang="en-US" dirty="0"/>
          </a:p>
          <a:p>
            <a:r>
              <a:rPr lang="en-US" dirty="0"/>
              <a:t>View File: cat </a:t>
            </a:r>
            <a:r>
              <a:rPr lang="en-US"/>
              <a:t>file.txt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DD1A-6E5F-C5A4-33FA-5F385A2E5A6C}"/>
              </a:ext>
            </a:extLst>
          </p:cNvPr>
          <p:cNvSpPr txBox="1"/>
          <p:nvPr/>
        </p:nvSpPr>
        <p:spPr>
          <a:xfrm>
            <a:off x="5692877" y="1859339"/>
            <a:ext cx="610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Directory Commands:</a:t>
            </a:r>
          </a:p>
          <a:p>
            <a:endParaRPr lang="en-US" dirty="0"/>
          </a:p>
          <a:p>
            <a:r>
              <a:rPr lang="en-US" dirty="0"/>
              <a:t>Make directory: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Remove directory: </a:t>
            </a:r>
            <a:r>
              <a:rPr lang="en-US" dirty="0" err="1"/>
              <a:t>rmdir</a:t>
            </a:r>
            <a:r>
              <a:rPr lang="en-US" dirty="0"/>
              <a:t> </a:t>
            </a:r>
            <a:r>
              <a:rPr lang="en-US" dirty="0" err="1"/>
              <a:t>newfolder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View hidden files: ls -a</a:t>
            </a:r>
          </a:p>
        </p:txBody>
      </p: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9518-3D0B-E2D9-AB7A-1E5921AB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3EF8-5277-FC0C-BDB9-E60074BF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1EBBE-94A6-C5AE-33CB-46594DFBFD6B}"/>
              </a:ext>
            </a:extLst>
          </p:cNvPr>
          <p:cNvSpPr txBox="1"/>
          <p:nvPr/>
        </p:nvSpPr>
        <p:spPr>
          <a:xfrm>
            <a:off x="2182760" y="2001315"/>
            <a:ext cx="87138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a folder named practice, enter it, create a file called test.txt, write a line inside it, and give it execute permission.</a:t>
            </a:r>
          </a:p>
        </p:txBody>
      </p:sp>
    </p:spTree>
    <p:extLst>
      <p:ext uri="{BB962C8B-B14F-4D97-AF65-F5344CB8AC3E}">
        <p14:creationId xmlns:p14="http://schemas.microsoft.com/office/powerpoint/2010/main" val="13040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role and importance of Linux in computing environments.</a:t>
            </a:r>
          </a:p>
          <a:p>
            <a:r>
              <a:rPr lang="en-US" dirty="0"/>
              <a:t>Navigate the Linux file system using common CLI commands.</a:t>
            </a:r>
          </a:p>
          <a:p>
            <a:r>
              <a:rPr lang="en-US" dirty="0"/>
              <a:t>Understand and modify file and directory permissions.</a:t>
            </a:r>
          </a:p>
          <a:p>
            <a:r>
              <a:rPr lang="en-US" dirty="0"/>
              <a:t>Manage users and groups effectively in a Linux environment.</a:t>
            </a:r>
          </a:p>
          <a:p>
            <a:r>
              <a:rPr lang="en-US" dirty="0"/>
              <a:t>Perform basic file and directory operations using the Linux terminal.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/>
          <a:p>
            <a:r>
              <a:rPr lang="en-US" dirty="0"/>
              <a:t>Linux is a free and open-source operating system.</a:t>
            </a:r>
          </a:p>
          <a:p>
            <a:r>
              <a:rPr lang="en-US" dirty="0"/>
              <a:t>It is widely used in servers, development, and networking.</a:t>
            </a:r>
          </a:p>
          <a:p>
            <a:r>
              <a:rPr lang="en-US" dirty="0"/>
              <a:t>Based on UNIX architecture.</a:t>
            </a:r>
          </a:p>
        </p:txBody>
      </p:sp>
      <p:pic>
        <p:nvPicPr>
          <p:cNvPr id="11" name="Picture 10" descr="A penguin with yellow feet&#10;&#10;AI-generated content may be incorrect.">
            <a:extLst>
              <a:ext uri="{FF2B5EF4-FFF2-40B4-BE49-F238E27FC236}">
                <a16:creationId xmlns:a16="http://schemas.microsoft.com/office/drawing/2014/main" id="{1F690CD3-D43B-C4E4-D832-16A06349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09" b="13857"/>
          <a:stretch>
            <a:fillRect/>
          </a:stretch>
        </p:blipFill>
        <p:spPr>
          <a:xfrm>
            <a:off x="6324600" y="1981199"/>
            <a:ext cx="4572000" cy="3810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7E18-63AB-E94A-FD3D-D42785AE9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4B49-903C-BAA9-79F7-9A3FB90D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About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38E0A-45FE-3961-E132-19F470613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10401300" cy="3810001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Kali Linux</a:t>
            </a:r>
            <a:r>
              <a:rPr lang="en-US" dirty="0"/>
              <a:t> </a:t>
            </a:r>
            <a:r>
              <a:rPr lang="en-US" i="1" dirty="0"/>
              <a:t>(formerly known as </a:t>
            </a:r>
            <a:r>
              <a:rPr lang="en-US" i="1" dirty="0" err="1">
                <a:hlinkClick r:id="rId4"/>
              </a:rPr>
              <a:t>BackTrack</a:t>
            </a:r>
            <a:r>
              <a:rPr lang="en-US" i="1" dirty="0">
                <a:hlinkClick r:id="rId4"/>
              </a:rPr>
              <a:t> Linux</a:t>
            </a:r>
            <a:r>
              <a:rPr lang="en-US" i="1" dirty="0"/>
              <a:t>)</a:t>
            </a:r>
            <a:r>
              <a:rPr lang="en-US" dirty="0"/>
              <a:t> is an </a:t>
            </a:r>
            <a:r>
              <a:rPr lang="en-US" dirty="0">
                <a:hlinkClick r:id="rId5"/>
              </a:rPr>
              <a:t>open-source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Debian-based Linux</a:t>
            </a:r>
            <a:r>
              <a:rPr lang="en-US" dirty="0"/>
              <a:t> distribution which allows users to perform advanced penetration testing and security auditing. It runs on multiple platforms and is freely available and accessible to both information security professionals and hobbyists.</a:t>
            </a:r>
          </a:p>
          <a:p>
            <a:r>
              <a:rPr lang="en-US" dirty="0"/>
              <a:t> It was officially launched on March 13, 2013.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4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909B-1055-3FEF-F4A1-013BEFB9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2F51CA86-4E1A-DEE2-FBD4-79B4F5B77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973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em preview, Debian logo designed and sold by Jugulaire.">
            <a:extLst>
              <a:ext uri="{FF2B5EF4-FFF2-40B4-BE49-F238E27FC236}">
                <a16:creationId xmlns:a16="http://schemas.microsoft.com/office/drawing/2014/main" id="{CB87F246-1B67-FF7E-C2F0-B3D759A47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0794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tem preview, Archlinux Logo designed and sold by rudash.">
            <a:extLst>
              <a:ext uri="{FF2B5EF4-FFF2-40B4-BE49-F238E27FC236}">
                <a16:creationId xmlns:a16="http://schemas.microsoft.com/office/drawing/2014/main" id="{718F6245-B9BB-E9E9-2079-2544E935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4496" y="2465807"/>
            <a:ext cx="1920240" cy="192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E4F1CC-B430-5165-10D0-5A3825C563C2}"/>
              </a:ext>
            </a:extLst>
          </p:cNvPr>
          <p:cNvGrpSpPr/>
          <p:nvPr/>
        </p:nvGrpSpPr>
        <p:grpSpPr>
          <a:xfrm>
            <a:off x="1887474" y="2465807"/>
            <a:ext cx="1920240" cy="2252116"/>
            <a:chOff x="363474" y="2107007"/>
            <a:chExt cx="2637839" cy="3093738"/>
          </a:xfrm>
        </p:grpSpPr>
        <p:pic>
          <p:nvPicPr>
            <p:cNvPr id="2054" name="Picture 6" descr="Kali Linux Logo PNG Vector">
              <a:extLst>
                <a:ext uri="{FF2B5EF4-FFF2-40B4-BE49-F238E27FC236}">
                  <a16:creationId xmlns:a16="http://schemas.microsoft.com/office/drawing/2014/main" id="{28FD88CF-62DE-EDC1-69ED-11CA9559D5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63474" y="2107007"/>
              <a:ext cx="2637839" cy="2637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455E58-3A7A-7064-C268-88904FC0C5BC}"/>
                </a:ext>
              </a:extLst>
            </p:cNvPr>
            <p:cNvSpPr txBox="1"/>
            <p:nvPr/>
          </p:nvSpPr>
          <p:spPr>
            <a:xfrm>
              <a:off x="591080" y="4221626"/>
              <a:ext cx="1652478" cy="979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329184">
                <a:spcAft>
                  <a:spcPts val="600"/>
                </a:spcAft>
              </a:pPr>
              <a:r>
                <a:rPr lang="en-US" sz="2016" b="1" dirty="0"/>
                <a:t>Kali Linux</a:t>
              </a:r>
              <a:endParaRPr lang="en-US" sz="28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0199EA-1F09-8E89-5E2B-C3BF8976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anchor="b">
            <a:normAutofit/>
          </a:bodyPr>
          <a:lstStyle/>
          <a:p>
            <a:r>
              <a:rPr lang="en-US" dirty="0"/>
              <a:t>Some of Linux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97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BDCAA-B6A8-88A5-8C2D-AA414A81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BB3BF-E289-96B2-78A1-14B4EA672049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Ubuntu</a:t>
            </a: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7BE-36EE-9F97-F24D-28F832F3C025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Beginner-friendly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Huge online community and support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Pre-installed basic tools for </a:t>
            </a:r>
            <a:r>
              <a:rPr lang="en-US" sz="1700" b="1" dirty="0"/>
              <a:t>scripting</a:t>
            </a:r>
            <a:r>
              <a:rPr lang="en-US" sz="1700" dirty="0"/>
              <a:t> (Bash, Python)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Easy to set up </a:t>
            </a:r>
            <a:r>
              <a:rPr lang="en-US" sz="1700" b="1" dirty="0"/>
              <a:t>Apache/Nginx web servers</a:t>
            </a:r>
            <a:endParaRPr lang="en-US" sz="1700" dirty="0"/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dirty="0"/>
              <a:t>Compatible with most networking and server tools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700" b="1" dirty="0"/>
              <a:t>Use in classrooms, personal learning, or virtual machines (e.g., VirtualBox)</a:t>
            </a:r>
            <a:endParaRPr lang="en-US" sz="1700" dirty="0"/>
          </a:p>
        </p:txBody>
      </p:sp>
      <p:pic>
        <p:nvPicPr>
          <p:cNvPr id="2056" name="Picture 8" descr="Ubuntu Logo PNG Vector">
            <a:extLst>
              <a:ext uri="{FF2B5EF4-FFF2-40B4-BE49-F238E27FC236}">
                <a16:creationId xmlns:a16="http://schemas.microsoft.com/office/drawing/2014/main" id="{4FF9B39E-A7A3-F917-1E47-71DFCF43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599" y="1981199"/>
            <a:ext cx="3810001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2045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250C46-244E-6B74-9904-00010D81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122C9C-760A-7E0F-A2BB-223675CD35A5}"/>
              </a:ext>
            </a:extLst>
          </p:cNvPr>
          <p:cNvSpPr txBox="1"/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Why We Use Kali?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1EFB3-4E26-864B-F926-14E7DC477D74}"/>
              </a:ext>
            </a:extLst>
          </p:cNvPr>
          <p:cNvSpPr txBox="1"/>
          <p:nvPr/>
        </p:nvSpPr>
        <p:spPr>
          <a:xfrm>
            <a:off x="1295400" y="1981199"/>
            <a:ext cx="4572000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Free and Always Will Be</a:t>
            </a:r>
            <a:r>
              <a:rPr lang="en-US" sz="1400"/>
              <a:t>: No cost, fully accessible to everyone.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Open Source</a:t>
            </a:r>
            <a:r>
              <a:rPr lang="en-US" sz="1400"/>
              <a:t>: Source code is public and customizable.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Standard-Compliant</a:t>
            </a:r>
            <a:r>
              <a:rPr lang="en-US" sz="1400"/>
              <a:t>: Follows Linux Filesystem Hierarchy for easy navigation.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Device Compatibility</a:t>
            </a:r>
            <a:r>
              <a:rPr lang="en-US" sz="1400"/>
              <a:t>: Supports a wide range of hardware and wireless devices.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Custom Kernel for Security Testing</a:t>
            </a:r>
            <a:r>
              <a:rPr lang="en-US" sz="1400"/>
              <a:t>: Built-in support for wireless injection.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400" b="1"/>
              <a:t>Secure Development</a:t>
            </a:r>
            <a:r>
              <a:rPr lang="en-US" sz="1400"/>
              <a:t>: Maintained by a trusted, security-focused team.</a:t>
            </a:r>
          </a:p>
        </p:txBody>
      </p:sp>
      <p:pic>
        <p:nvPicPr>
          <p:cNvPr id="2" name="Picture 6" descr="Kali Linux Logo PNG Vector">
            <a:extLst>
              <a:ext uri="{FF2B5EF4-FFF2-40B4-BE49-F238E27FC236}">
                <a16:creationId xmlns:a16="http://schemas.microsoft.com/office/drawing/2014/main" id="{1E8E0A40-C15A-A31A-33E6-A0A53D81E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>
            <a:fillRect/>
          </a:stretch>
        </p:blipFill>
        <p:spPr bwMode="auto">
          <a:xfrm>
            <a:off x="6324600" y="1771649"/>
            <a:ext cx="4572000" cy="381000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37595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078FC3-9FB1-84D3-E5B9-FE5B3205731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Minimal Setup (SSH only):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-128 MB RAM (512 MB recommended)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Standard Desktop (Xfce4 + tools):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2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-20 GB disk space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dirty="0"/>
              <a:t>For Heavy Tools (e.g., Burp Suite):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-At least 8 GB RAM</a:t>
            </a:r>
          </a:p>
          <a:p>
            <a:pPr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</a:pPr>
            <a:r>
              <a:rPr lang="en-US" sz="1900" dirty="0"/>
              <a:t>-More if running large apps or multiple tools simultaneously</a:t>
            </a:r>
            <a:endParaRPr lang="en-US" sz="19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C89B-694A-CF56-58D3-38705FFA3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5E2C-D4C1-ADF0-6F01-53A6D791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Let’s install it!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19C15-0BDF-DBE9-4EC2-3CC88540A482}"/>
              </a:ext>
            </a:extLst>
          </p:cNvPr>
          <p:cNvSpPr txBox="1"/>
          <p:nvPr/>
        </p:nvSpPr>
        <p:spPr>
          <a:xfrm>
            <a:off x="543197" y="571500"/>
            <a:ext cx="6217920" cy="5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Ubuntu Desktop Edition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 GHz dual-core processor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4096 MiB RAM (system memory) for physical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2048 MiB RAM for </a:t>
            </a:r>
            <a:r>
              <a:rPr lang="en-US" sz="1900" b="0" i="0" dirty="0" err="1">
                <a:effectLst/>
              </a:rPr>
              <a:t>virtualised</a:t>
            </a:r>
            <a:r>
              <a:rPr lang="en-US" sz="1900" b="0" i="0" dirty="0">
                <a:effectLst/>
              </a:rPr>
              <a:t> installs.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25 GB (8.6 GB for minimal) of hard-drive space (or USB stick, memory card or external drive but see </a:t>
            </a:r>
            <a:r>
              <a:rPr lang="en-US" sz="1900" b="0" i="0" dirty="0" err="1">
                <a:effectLst/>
              </a:rPr>
              <a:t>LiveCD</a:t>
            </a:r>
            <a:r>
              <a:rPr lang="en-US" sz="1900" b="0" i="0" dirty="0">
                <a:effectLst/>
              </a:rPr>
              <a:t> for an alternative approach)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3D acceleration-capable GPU with at least 256 MB of VRAM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1024x768 or higher resolution display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dirty="0">
                <a:effectLst/>
              </a:rPr>
              <a:t>USB flash drive or DVD drive or for the installer media</a:t>
            </a:r>
          </a:p>
          <a:p>
            <a:pPr marL="228600" indent="-228600" fontAlgn="base">
              <a:lnSpc>
                <a:spcPct val="90000"/>
              </a:lnSpc>
              <a:spcBef>
                <a:spcPts val="18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</a:pPr>
            <a:r>
              <a:rPr lang="en-US" sz="19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Internet access</a:t>
            </a:r>
            <a:r>
              <a:rPr lang="en-US" sz="1900" b="0" i="0" dirty="0">
                <a:effectLst/>
              </a:rPr>
              <a:t> is helpful</a:t>
            </a:r>
          </a:p>
        </p:txBody>
      </p:sp>
    </p:spTree>
    <p:extLst>
      <p:ext uri="{BB962C8B-B14F-4D97-AF65-F5344CB8AC3E}">
        <p14:creationId xmlns:p14="http://schemas.microsoft.com/office/powerpoint/2010/main" val="352310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285</TotalTime>
  <Words>1497</Words>
  <Application>Microsoft Office PowerPoint</Application>
  <PresentationFormat>Widescreen</PresentationFormat>
  <Paragraphs>219</Paragraphs>
  <Slides>14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Diamond Grid 16x9</vt:lpstr>
      <vt:lpstr> Basic Linux Commands</vt:lpstr>
      <vt:lpstr>Learning Objectives</vt:lpstr>
      <vt:lpstr>Introduction to Linux</vt:lpstr>
      <vt:lpstr>About Linux</vt:lpstr>
      <vt:lpstr>Some of Linux Distribution</vt:lpstr>
      <vt:lpstr>PowerPoint Presentation</vt:lpstr>
      <vt:lpstr>PowerPoint Presentation</vt:lpstr>
      <vt:lpstr>Let’s install it!</vt:lpstr>
      <vt:lpstr>Let’s install it!</vt:lpstr>
      <vt:lpstr>Navigating Linux using CLI</vt:lpstr>
      <vt:lpstr>File and Directory Permissions</vt:lpstr>
      <vt:lpstr>Managing Users and Groups</vt:lpstr>
      <vt:lpstr>Basic File Operations</vt:lpstr>
      <vt:lpstr>Practice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6</cp:revision>
  <dcterms:created xsi:type="dcterms:W3CDTF">2025-07-18T04:41:55Z</dcterms:created>
  <dcterms:modified xsi:type="dcterms:W3CDTF">2025-08-05T14:29:54Z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