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7" r:id="rId5"/>
    <p:sldId id="268" r:id="rId6"/>
    <p:sldId id="269" r:id="rId7"/>
    <p:sldId id="270" r:id="rId8"/>
    <p:sldId id="272" r:id="rId9"/>
    <p:sldId id="261" r:id="rId10"/>
    <p:sldId id="26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0218" autoAdjust="0"/>
  </p:normalViewPr>
  <p:slideViewPr>
    <p:cSldViewPr>
      <p:cViewPr varScale="1">
        <p:scale>
          <a:sx n="77" d="100"/>
          <a:sy n="77" d="100"/>
        </p:scale>
        <p:origin x="191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</dgm:ptLst>
  <dgm:cxnLst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7/19/2025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2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03A3-573E-F5D4-2F25-50FCCB1F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80681-E0F3-20B4-5D08-3BD93DA87C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5EC018-5A7D-0B45-B4CC-4C3CE0A29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-f is used </a:t>
            </a:r>
            <a:r>
              <a:rPr lang="en-US" b="1" dirty="0"/>
              <a:t>to check if a file exists and is a regular file</a:t>
            </a:r>
            <a:r>
              <a:rPr lang="en-US" dirty="0"/>
              <a:t> (not a directory or special file).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0DC52-2004-D5E2-1479-30041467B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60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CE0B5-A806-8692-F0E6-9C346306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F211A-74B6-66C9-B9A2-0BD6AA936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1C3D6-F66D-B263-1750-EBE0A0A415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1971-5B24-F660-3D51-41F393F62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8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92C8-B03A-D10C-E648-9BFC32A7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FBCBD-C32E-DE82-F5B2-3F90C6C34B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3A956-F7DC-8D21-70F0-5784C1AA5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34624-BF95-15E7-CADA-E0E7C2CB5A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37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86FE5-937A-371B-2247-10785D28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59453-D92F-6F2C-CDCA-15101B6952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F03E9-9201-BBA5-1337-0A0F54749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49F86-F4C3-A19F-4F44-6A4DD1E05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14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8AD0-59E3-BF02-7BF7-DF09E2BFF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13978-2BA8-B338-62EE-182D0B68C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70F7A-1AE7-03A7-5BB7-4212B5D19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51AFB-DEB5-A1CF-EFEA-DD846ADE8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38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54827-C557-1B58-1D7F-FB2BDE25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FB5A65-B8CF-D03B-E0C7-20DFBC786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00B88-5F8D-33FE-8D50-D007AC23AD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always in on done echo "Good day, $1!"echo prints the message to the terminal. $1 refers to the </a:t>
            </a:r>
            <a:r>
              <a:rPr lang="en-US" b="1" dirty="0"/>
              <a:t>first argument</a:t>
            </a:r>
            <a:r>
              <a:rPr lang="en-US" dirty="0"/>
              <a:t> passed to the function.</a:t>
            </a:r>
          </a:p>
          <a:p>
            <a:endParaRPr lang="en-US" dirty="0"/>
          </a:p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$1 is a </a:t>
            </a:r>
            <a:r>
              <a:rPr lang="en-US" b="1" dirty="0"/>
              <a:t>positional parameter</a:t>
            </a:r>
            <a:r>
              <a:rPr lang="en-US" dirty="0"/>
              <a:t> used to get arguments inside functions.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8DB6C-CB48-8CFE-3B7A-37676ACE1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18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D29D4-BB31-33B4-2B18-98565037F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852AE-2B6F-7BD8-084D-615B8656F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564B9-C525-3F5F-3C91-9C197394F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#!/bin/bash</a:t>
            </a:r>
          </a:p>
          <a:p>
            <a:endParaRPr lang="en-US" dirty="0"/>
          </a:p>
          <a:p>
            <a:r>
              <a:rPr lang="en-US" dirty="0" err="1"/>
              <a:t>src</a:t>
            </a:r>
            <a:r>
              <a:rPr lang="en-US" dirty="0"/>
              <a:t>="/home/user/documents"</a:t>
            </a:r>
          </a:p>
          <a:p>
            <a:r>
              <a:rPr lang="en-US" dirty="0" err="1"/>
              <a:t>dest</a:t>
            </a:r>
            <a:r>
              <a:rPr lang="en-US" dirty="0"/>
              <a:t>="/home/user/backup_$(date +%F)"</a:t>
            </a:r>
          </a:p>
          <a:p>
            <a:endParaRPr lang="en-US" dirty="0"/>
          </a:p>
          <a:p>
            <a:r>
              <a:rPr lang="en-US" dirty="0" err="1"/>
              <a:t>mkdir</a:t>
            </a:r>
            <a:r>
              <a:rPr lang="en-US" dirty="0"/>
              <a:t> -p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r>
              <a:rPr lang="en-US" dirty="0"/>
              <a:t>cp -r "$</a:t>
            </a:r>
            <a:r>
              <a:rPr lang="en-US" dirty="0" err="1"/>
              <a:t>src</a:t>
            </a:r>
            <a:r>
              <a:rPr lang="en-US" dirty="0"/>
              <a:t>"/* "$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echo "Backup completed to $</a:t>
            </a:r>
            <a:r>
              <a:rPr lang="en-US" dirty="0" err="1"/>
              <a:t>dest</a:t>
            </a:r>
            <a:r>
              <a:rPr lang="en-US" dirty="0"/>
              <a:t>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4B40E-654A-06B6-0AF8-8CEF2C48A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13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0FFC-A3CE-A420-348B-522FACB63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5722EA-AB99-98BD-72DC-2067C6D3B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A0344-A285-CC57-AEC6-409D03F51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&amp;&amp; 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C5FEC-F407-E115-DFCA-64DE914BE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15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60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shell (like Bash) acts as a command interpreter. Instead of typing commands one-by-one, you write them in a file (e.g., script.sh) and execute it to automate tasks like backups, file management, or software installations.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6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Shell scripts are widely used by developers and sysadmins to perform tasks like daily backups, package installations, user account setup, or even deploying apps automatically.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55DDB-0DE6-CA17-9939-BB47E6A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62EDFF-7772-4DC7-E393-86B5ED047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549F3-E0CC-7EC8-8520-97CC24B08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shebang is always the first line. Comments are ignored by the shell but helpful for documentation. Variables store data, and echo displays output.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22CB-C34D-872E-ECD3-304C82F4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73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chmod</a:t>
            </a:r>
            <a:r>
              <a:rPr lang="en-US" dirty="0"/>
              <a:t> +x hello.sh</a:t>
            </a:r>
          </a:p>
          <a:p>
            <a:r>
              <a:rPr lang="en-US" dirty="0"/>
              <a:t>./hello.sh</a:t>
            </a:r>
          </a:p>
          <a:p>
            <a:endParaRPr lang="en-US" dirty="0"/>
          </a:p>
          <a:p>
            <a:r>
              <a:rPr lang="en-US" dirty="0"/>
              <a:t>You give the script execute permission using </a:t>
            </a:r>
            <a:r>
              <a:rPr lang="en-US" dirty="0" err="1"/>
              <a:t>chmod</a:t>
            </a:r>
            <a:r>
              <a:rPr lang="en-US" dirty="0"/>
              <a:t> +x. Then run it with ./. This script prints a greeting using a 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02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93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AD6E1-8A18-F971-77BC-D8D362F4C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46C88-BAC2-318A-8E9A-EA2DDCE3D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23F22-B59F-F8A0-42B2-C4FDE39A0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4467E-E1DD-29BF-DC13-AAE3A2FB0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3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D2535-43C3-2F2E-4571-0B2DAD7A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426AE-7DEA-3610-BA1B-551EF2AE4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F30A6B-EEF5-B1A2-38D3-EFF65B546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0EBA3-7B79-5CCA-0DBB-F8A61A5EB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7/19/2025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7/19/2025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461962"/>
            <a:ext cx="1711966" cy="549275"/>
          </a:xfrm>
        </p:spPr>
        <p:txBody>
          <a:bodyPr>
            <a:normAutofit/>
          </a:bodyPr>
          <a:lstStyle/>
          <a:p>
            <a:r>
              <a:rPr lang="en-US" sz="1600" dirty="0"/>
              <a:t>Chapter 4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1A8CF8-D3A2-A771-3EC2-4D9097BB42D1}"/>
              </a:ext>
            </a:extLst>
          </p:cNvPr>
          <p:cNvSpPr txBox="1">
            <a:spLocks/>
          </p:cNvSpPr>
          <p:nvPr/>
        </p:nvSpPr>
        <p:spPr>
          <a:xfrm>
            <a:off x="2864278" y="1143000"/>
            <a:ext cx="8735325" cy="2000251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3906C-273B-5556-C0E2-41E67903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B1191A-E114-24F1-B0AB-B083CE34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(Logical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CCA9A-F3D8-CF9D-E87A-92EDB3549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09143"/>
              </p:ext>
            </p:extLst>
          </p:nvPr>
        </p:nvGraphicFramePr>
        <p:xfrm>
          <a:off x="2360612" y="1905000"/>
          <a:ext cx="7924800" cy="376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&amp;&amp;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AND</a:t>
                      </a:r>
                      <a:r>
                        <a:rPr lang="en-US" dirty="0"/>
                        <a:t> (both must be true)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&amp;&amp; [ $</a:t>
                      </a:r>
                      <a:r>
                        <a:rPr lang="en-US" dirty="0" err="1"/>
                        <a:t>filipinocitizen</a:t>
                      </a:r>
                      <a:r>
                        <a:rPr lang="en-US" dirty="0"/>
                        <a:t> = “yes"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||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atleast</a:t>
                      </a:r>
                      <a:r>
                        <a:rPr lang="en-US" dirty="0"/>
                        <a:t> one is true 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$age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18 ] || [ "$permit" = "yes"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NOT</a:t>
                      </a:r>
                      <a:r>
                        <a:rPr lang="en-US" dirty="0"/>
                        <a:t> (negates condition)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if [ ! -f file.txt ] → true if file </a:t>
                      </a:r>
                      <a:r>
                        <a:rPr lang="en-US" b="1" dirty="0"/>
                        <a:t>doesn't</a:t>
                      </a:r>
                      <a:r>
                        <a:rPr lang="en-US" dirty="0"/>
                        <a:t> exist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02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EB485-D703-0D86-F2D2-DEC9E674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5256-A064-2C2D-1610-8AEF920F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(if else Statement)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021CCD-647E-B2A5-DC51-34EAC6A50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4543325"/>
            <a:ext cx="5344271" cy="1428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B7225-8BD4-44E0-D36A-CEAB8B392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412" y="1600200"/>
            <a:ext cx="5744377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1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E3F6-A971-113E-7A4C-5F33790DC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5F7A1-465F-8E93-82BD-9D1B67E3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0C251E-D7F5-B5BB-4031-F3FAC57EF742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-For loop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DC646D-192E-C7ED-5268-92FE2F4FF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518" y="1966267"/>
            <a:ext cx="4887238" cy="21804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C81A871-1B67-9DAD-F604-0E1E032FE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518" y="4538897"/>
            <a:ext cx="5191850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9C3A6-2534-580F-C4CB-F5C441C74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8EA5D1-AF37-F2BF-6966-E290F0E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32F8C7-4292-8145-E297-C2B4A44C2478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F83200-7137-391A-2553-BD8CE9221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00591-F6D1-F176-5B71-F50F16968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00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11AB-227B-2CE5-EE69-007251794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5F787D-F552-032F-A20F-AF4FD6DB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(Loops)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9624E1-0658-58ED-7C64-BB38C6553565}"/>
              </a:ext>
            </a:extLst>
          </p:cNvPr>
          <p:cNvSpPr txBox="1"/>
          <p:nvPr/>
        </p:nvSpPr>
        <p:spPr>
          <a:xfrm>
            <a:off x="1751012" y="150460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-while  loop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6179EF-EFA1-0A6E-D60B-61F1C873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047" y="4724400"/>
            <a:ext cx="5506218" cy="16671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619804-85FD-D240-C069-8855811C6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047" y="2121816"/>
            <a:ext cx="4924729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0EF71-E078-4635-3EEC-D8C529E7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1D0E17-C40A-41BE-0296-DBEA2A53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AA511-7F4E-954F-6D92-2D20745F0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9812" y="1676400"/>
            <a:ext cx="5029200" cy="2825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598335-71D8-F095-7C75-D1AC3CC5F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9812" y="4876800"/>
            <a:ext cx="479174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190D-1989-2633-44AD-A0F90E11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0DB21-C93E-DC91-A562-46D8B316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533400"/>
            <a:ext cx="3048000" cy="1223963"/>
          </a:xfrm>
        </p:spPr>
        <p:txBody>
          <a:bodyPr>
            <a:normAutofit/>
          </a:bodyPr>
          <a:lstStyle/>
          <a:p>
            <a:r>
              <a:rPr lang="en-US" sz="5400" dirty="0"/>
              <a:t>Hands 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7EB862-13E8-799D-42AD-B25CC4FD5AFE}"/>
              </a:ext>
            </a:extLst>
          </p:cNvPr>
          <p:cNvSpPr txBox="1"/>
          <p:nvPr/>
        </p:nvSpPr>
        <p:spPr>
          <a:xfrm>
            <a:off x="3041193" y="1776152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Case</a:t>
            </a:r>
            <a:r>
              <a:rPr lang="en-US" dirty="0"/>
              <a:t>: Automatically back up a folder.</a:t>
            </a:r>
          </a:p>
        </p:txBody>
      </p:sp>
    </p:spTree>
    <p:extLst>
      <p:ext uri="{BB962C8B-B14F-4D97-AF65-F5344CB8AC3E}">
        <p14:creationId xmlns:p14="http://schemas.microsoft.com/office/powerpoint/2010/main" val="419946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FF84-9E68-17B2-C229-64430F5C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1DF-230C-95A0-5E0F-23CEF7091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3500" y="1415179"/>
            <a:ext cx="8735325" cy="200025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3789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the end of this lesson, students will be able to: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and importance of shell scripting in Linux.</a:t>
            </a:r>
          </a:p>
          <a:p>
            <a:r>
              <a:rPr lang="en-US" dirty="0"/>
              <a:t>Identify basic syntax and commands used in shell scripts.</a:t>
            </a:r>
          </a:p>
          <a:p>
            <a:r>
              <a:rPr lang="en-US" dirty="0"/>
              <a:t>Write and execute basic shell scripts.</a:t>
            </a:r>
          </a:p>
          <a:p>
            <a:r>
              <a:rPr lang="en-US" dirty="0"/>
              <a:t>Apply scripting to automate simple system tasks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anchor="b">
            <a:normAutofit/>
          </a:bodyPr>
          <a:lstStyle/>
          <a:p>
            <a:r>
              <a:rPr lang="en-US" dirty="0"/>
              <a:t>What is Shell Scripting?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/>
          <a:p>
            <a:r>
              <a:rPr lang="en-US" dirty="0"/>
              <a:t>Shell scripting is writing a series of Linux commands in a file to be executed like a program.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80AFE5-8E3A-D971-6208-29AF04B07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707" y="2333409"/>
            <a:ext cx="5078677" cy="3212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Shell Scripts?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55073" y="1752600"/>
            <a:ext cx="5078677" cy="4465320"/>
          </a:xfrm>
        </p:spPr>
        <p:txBody>
          <a:bodyPr/>
          <a:lstStyle/>
          <a:p>
            <a:r>
              <a:rPr lang="en-US" dirty="0"/>
              <a:t>Automate repetitive tasks</a:t>
            </a:r>
          </a:p>
          <a:p>
            <a:r>
              <a:rPr lang="en-US" dirty="0"/>
              <a:t>Save time and reduce human error</a:t>
            </a:r>
          </a:p>
          <a:p>
            <a:r>
              <a:rPr lang="en-US" dirty="0"/>
              <a:t>Perform system administration</a:t>
            </a:r>
          </a:p>
          <a:p>
            <a:r>
              <a:rPr lang="en-US" dirty="0"/>
              <a:t>Schedule </a:t>
            </a:r>
            <a:r>
              <a:rPr lang="en-US" dirty="0" err="1"/>
              <a:t>cron</a:t>
            </a:r>
            <a:r>
              <a:rPr lang="en-US" dirty="0"/>
              <a:t> jobs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58501148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2C1E-ABEF-1A5E-04E3-12E605E8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4C660-9B11-817F-1423-4D5EF484E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Scripting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03DD-3503-A4DC-1A7E-C3E3B2769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8212" y="2057400"/>
            <a:ext cx="8178139" cy="3733800"/>
          </a:xfrm>
        </p:spPr>
        <p:txBody>
          <a:bodyPr>
            <a:normAutofit/>
          </a:bodyPr>
          <a:lstStyle/>
          <a:p>
            <a:r>
              <a:rPr lang="en-US" dirty="0"/>
              <a:t>Shebang (#!/bin/bash): Tells the OS to use Bash to run the script.</a:t>
            </a:r>
          </a:p>
          <a:p>
            <a:r>
              <a:rPr lang="en-US" dirty="0"/>
              <a:t>Comments (#): Add notes in your code.</a:t>
            </a:r>
          </a:p>
          <a:p>
            <a:r>
              <a:rPr lang="en-US" dirty="0"/>
              <a:t>Variables: name="Jerico"</a:t>
            </a:r>
          </a:p>
          <a:p>
            <a:r>
              <a:rPr lang="en-US" dirty="0"/>
              <a:t>Echo: Output something → echo "Hello, $name"</a:t>
            </a:r>
          </a:p>
        </p:txBody>
      </p:sp>
    </p:spTree>
    <p:extLst>
      <p:ext uri="{BB962C8B-B14F-4D97-AF65-F5344CB8AC3E}">
        <p14:creationId xmlns:p14="http://schemas.microsoft.com/office/powerpoint/2010/main" val="259318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Your First Script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0372F-6685-D987-AF80-473A9FDF3351}"/>
              </a:ext>
            </a:extLst>
          </p:cNvPr>
          <p:cNvSpPr txBox="1"/>
          <p:nvPr/>
        </p:nvSpPr>
        <p:spPr>
          <a:xfrm>
            <a:off x="2741612" y="1905000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#!/bin/bash</a:t>
            </a:r>
          </a:p>
          <a:p>
            <a:r>
              <a:rPr lang="en-US" dirty="0"/>
              <a:t>name="Jerico"</a:t>
            </a:r>
          </a:p>
          <a:p>
            <a:r>
              <a:rPr lang="en-US" dirty="0"/>
              <a:t>echo "Hello, $name! Welcome to scripting."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EDF00-2B79-B056-D656-540BA7F95D35}"/>
              </a:ext>
            </a:extLst>
          </p:cNvPr>
          <p:cNvSpPr txBox="1"/>
          <p:nvPr/>
        </p:nvSpPr>
        <p:spPr>
          <a:xfrm>
            <a:off x="2710797" y="4146487"/>
            <a:ext cx="61064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chmod</a:t>
            </a:r>
            <a:r>
              <a:rPr lang="en-US" dirty="0"/>
              <a:t> +x hello.sh</a:t>
            </a:r>
          </a:p>
          <a:p>
            <a:r>
              <a:rPr lang="en-US" dirty="0"/>
              <a:t>./hello.sh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49EBE4-B483-C39C-3BDB-C1E032227AEA}"/>
              </a:ext>
            </a:extLst>
          </p:cNvPr>
          <p:cNvSpPr txBox="1"/>
          <p:nvPr/>
        </p:nvSpPr>
        <p:spPr>
          <a:xfrm>
            <a:off x="1218883" y="3411255"/>
            <a:ext cx="61064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run 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(Variables)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D051EF-B5D7-B6B2-A335-586C1209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53" y="2100263"/>
            <a:ext cx="5958918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CAF11-D0F1-0F21-51B1-3705503C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55ED1C-A38D-DEC1-C766-C9B6A2E7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(Output and Input)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66AB44-FB68-8266-614F-D300622A2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389" y="1676400"/>
            <a:ext cx="7524045" cy="2786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E23B2-0CA3-2619-BEAA-B1127C1AA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412" y="4466782"/>
            <a:ext cx="6324600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6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7C84-29E4-4C5D-B2F8-5CDAE39F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AFE344-92E3-DDFA-692E-C3C59974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Shell Scripting (Comparison Operators)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6736C1-78B9-A547-22B7-20EAE97F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569927"/>
              </p:ext>
            </p:extLst>
          </p:nvPr>
        </p:nvGraphicFramePr>
        <p:xfrm>
          <a:off x="2360612" y="1905000"/>
          <a:ext cx="7162800" cy="42067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8997924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4016717089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36051747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Operator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Example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087156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-eq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[ 5 -eq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02768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[ 5 -ne 3 ]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21838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[ 6 -</a:t>
                      </a:r>
                      <a:r>
                        <a:rPr lang="en-US" dirty="0" err="1"/>
                        <a:t>gt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248694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lt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</a:t>
                      </a:r>
                      <a:r>
                        <a:rPr lang="en-US" dirty="0" err="1"/>
                        <a:t>lt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088403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</a:t>
                      </a:r>
                      <a:r>
                        <a:rPr lang="en-US" dirty="0" err="1"/>
                        <a:t>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[ 5 -</a:t>
                      </a:r>
                      <a:r>
                        <a:rPr lang="en-US" dirty="0" err="1"/>
                        <a:t>ge</a:t>
                      </a:r>
                      <a:r>
                        <a:rPr lang="en-US" dirty="0"/>
                        <a:t>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01656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-le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[ 4 -le 5 ]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56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53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73</TotalTime>
  <Words>714</Words>
  <Application>Microsoft Office PowerPoint</Application>
  <PresentationFormat>Custom</PresentationFormat>
  <Paragraphs>116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Tech 16x9</vt:lpstr>
      <vt:lpstr>Chapter 4</vt:lpstr>
      <vt:lpstr>At the end of this lesson, students will be able to:</vt:lpstr>
      <vt:lpstr>What is Shell Scripting?</vt:lpstr>
      <vt:lpstr>Why Use Shell Scripts?</vt:lpstr>
      <vt:lpstr>Basic Scripting Concepts</vt:lpstr>
      <vt:lpstr>Writing Your First Script</vt:lpstr>
      <vt:lpstr>Basic Shell Scripting (Variables)</vt:lpstr>
      <vt:lpstr>Basic Shell Scripting (Output and Input)</vt:lpstr>
      <vt:lpstr>Basic Shell Scripting (Comparison Operators)</vt:lpstr>
      <vt:lpstr>Basic Shell Scripting (Logical Operators)</vt:lpstr>
      <vt:lpstr>Basic Shell Scripting (if else Statement)</vt:lpstr>
      <vt:lpstr>Basic Shell Scripting (Loops)</vt:lpstr>
      <vt:lpstr>Basic Shell Scripting (Loops)</vt:lpstr>
      <vt:lpstr>Basic Shell Scripting (Loops)</vt:lpstr>
      <vt:lpstr>Basic Shell Scripting (Function)</vt:lpstr>
      <vt:lpstr>Hands 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</cp:revision>
  <dcterms:created xsi:type="dcterms:W3CDTF">2025-07-18T12:02:10Z</dcterms:created>
  <dcterms:modified xsi:type="dcterms:W3CDTF">2025-07-19T08:46:59Z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