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83" r:id="rId9"/>
    <p:sldId id="285" r:id="rId10"/>
    <p:sldId id="272" r:id="rId11"/>
    <p:sldId id="284" r:id="rId12"/>
    <p:sldId id="282" r:id="rId13"/>
    <p:sldId id="28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7E88-D443-1630-B114-3CED201B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0C13E-7BCC-7A80-C28E-D6D01FBB1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9DD13-12AD-0E38-9560-2AE2AA77E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B2A1-3205-97C4-C658-5889B418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System processes</a:t>
            </a:r>
            <a:r>
              <a:rPr lang="en-US" dirty="0"/>
              <a:t> – Run by the OS.</a:t>
            </a:r>
          </a:p>
          <a:p>
            <a:r>
              <a:rPr lang="en-US" b="1" dirty="0"/>
              <a:t>User processes</a:t>
            </a:r>
            <a:r>
              <a:rPr lang="en-US" dirty="0"/>
              <a:t> – Launched by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3D7B-38E0-C628-6E5D-32EB6FD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DAF5E-B85B-E83C-F470-37731F9DE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BD032-1929-673E-3388-274A3B18B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%1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%1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C4D5-2E68-298B-0EBF-9BEF18BAF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D1A4-A86C-D8A8-8C3F-CDE5F329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B299D-4458-7F2B-4D8A-4FE4A1E7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97513-0F79-08BD-DA55-49F691051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Create:</a:t>
            </a:r>
          </a:p>
          <a:p>
            <a:pPr rtl="0"/>
            <a:r>
              <a:rPr lang="en-US" dirty="0" err="1"/>
              <a:t>gedit</a:t>
            </a:r>
            <a:r>
              <a:rPr lang="en-US" dirty="0"/>
              <a:t> &amp; </a:t>
            </a:r>
          </a:p>
          <a:p>
            <a:pPr rtl="0"/>
            <a:r>
              <a:rPr lang="en-US" dirty="0"/>
              <a:t>python3 server.py &amp; </a:t>
            </a:r>
          </a:p>
          <a:p>
            <a:r>
              <a:rPr lang="en-US" b="1" dirty="0"/>
              <a:t>✅ Read:</a:t>
            </a:r>
          </a:p>
          <a:p>
            <a:pPr rtl="0"/>
            <a:r>
              <a:rPr lang="en-US" dirty="0" err="1"/>
              <a:t>ps</a:t>
            </a:r>
            <a:r>
              <a:rPr lang="en-US" dirty="0"/>
              <a:t>, aux, top, </a:t>
            </a:r>
            <a:r>
              <a:rPr lang="en-US" dirty="0" err="1"/>
              <a:t>htop</a:t>
            </a:r>
            <a:r>
              <a:rPr lang="en-US" dirty="0"/>
              <a:t> </a:t>
            </a:r>
          </a:p>
          <a:p>
            <a:r>
              <a:rPr lang="en-US" b="1" dirty="0"/>
              <a:t>✅ Update:</a:t>
            </a:r>
          </a:p>
          <a:p>
            <a:pPr rtl="0"/>
            <a:r>
              <a:rPr lang="en-US" dirty="0"/>
              <a:t>renice -n 10 -p 1234 # Lower priority of PID 1234</a:t>
            </a:r>
          </a:p>
          <a:p>
            <a:pPr rtl="0"/>
            <a:r>
              <a:rPr lang="en-US" dirty="0"/>
              <a:t> kill -STOP 1234 # Pause </a:t>
            </a:r>
          </a:p>
          <a:p>
            <a:pPr rtl="0"/>
            <a:r>
              <a:rPr lang="en-US" dirty="0"/>
              <a:t>kill -CONT 1234 # Resume </a:t>
            </a:r>
          </a:p>
          <a:p>
            <a:r>
              <a:rPr lang="en-US" b="1" dirty="0"/>
              <a:t>✅ Delete:</a:t>
            </a:r>
          </a:p>
          <a:p>
            <a:pPr rtl="0"/>
            <a:r>
              <a:rPr lang="en-US" dirty="0"/>
              <a:t>kill 1234</a:t>
            </a:r>
          </a:p>
          <a:p>
            <a:pPr rtl="0"/>
            <a:r>
              <a:rPr lang="en-US" dirty="0"/>
              <a:t> kill -9 1234 </a:t>
            </a:r>
          </a:p>
          <a:p>
            <a:pPr rtl="0"/>
            <a:r>
              <a:rPr lang="en-US" dirty="0" err="1"/>
              <a:t>pkill</a:t>
            </a:r>
            <a:r>
              <a:rPr lang="en-US" dirty="0"/>
              <a:t> </a:t>
            </a:r>
            <a:r>
              <a:rPr lang="en-US" dirty="0" err="1"/>
              <a:t>firefox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F905-9911-3B85-F7A1-C63E96901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%1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%1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504A-83EF-31BC-0AE9-C87FF0440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41F21-E680-4A18-D042-115F465B3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FF3CF-4516-E508-7D6A-8CCFF5949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FEB4-2D87-65E3-5DD0-56A69D919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512" y="1143000"/>
            <a:ext cx="8735325" cy="2000251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6A1473-B8DB-8B96-227C-CB0703DFD8CC}"/>
              </a:ext>
            </a:extLst>
          </p:cNvPr>
          <p:cNvSpPr txBox="1">
            <a:spLocks/>
          </p:cNvSpPr>
          <p:nvPr/>
        </p:nvSpPr>
        <p:spPr>
          <a:xfrm>
            <a:off x="1751012" y="231774"/>
            <a:ext cx="1143000" cy="7048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8683-C2A2-D6C0-8F0D-34FA9B13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4E6-0B67-A4C7-3677-6E55A7E5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52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 process is in Linux.</a:t>
            </a:r>
          </a:p>
          <a:p>
            <a:r>
              <a:rPr lang="en-US" dirty="0"/>
              <a:t>Describe the different states of a process and its life cycle.</a:t>
            </a:r>
          </a:p>
          <a:p>
            <a:r>
              <a:rPr lang="en-US" dirty="0"/>
              <a:t>Learn how to view and manage processes using command-line tools.</a:t>
            </a:r>
          </a:p>
          <a:p>
            <a:r>
              <a:rPr lang="en-US" dirty="0"/>
              <a:t>Understand how background and foreground processes work in Linux.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1200129" cy="4465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is a Process?</a:t>
            </a:r>
          </a:p>
          <a:p>
            <a:pPr marL="0" indent="0">
              <a:buNone/>
            </a:pPr>
            <a:r>
              <a:rPr lang="en-US" dirty="0"/>
              <a:t>-A process is an instance of a program that is being executed.</a:t>
            </a:r>
          </a:p>
          <a:p>
            <a:pPr marL="0" indent="0">
              <a:buNone/>
            </a:pPr>
            <a:r>
              <a:rPr lang="en-US" dirty="0"/>
              <a:t>-Every command run in the terminal creates a process.</a:t>
            </a:r>
          </a:p>
          <a:p>
            <a:pPr marL="0" indent="0">
              <a:buNone/>
            </a:pPr>
            <a:r>
              <a:rPr lang="en-US" dirty="0"/>
              <a:t>-Each process is assigned a unique Process ID (PID).</a:t>
            </a:r>
          </a:p>
          <a:p>
            <a:pPr marL="0" indent="0">
              <a:buNone/>
            </a:pPr>
            <a:r>
              <a:rPr lang="en-US" b="1" dirty="0"/>
              <a:t>Types of Processes</a:t>
            </a:r>
          </a:p>
          <a:p>
            <a:r>
              <a:rPr lang="en-US" dirty="0"/>
              <a:t>Foreground Process– Runs directly in the terminal. You can’t type another command until it finishes.</a:t>
            </a:r>
          </a:p>
          <a:p>
            <a:r>
              <a:rPr lang="en-US" dirty="0"/>
              <a:t>Background Process – Runs in the background so you can use the terminal.</a:t>
            </a:r>
          </a:p>
          <a:p>
            <a:pPr marL="0" indent="0">
              <a:buNone/>
            </a:pPr>
            <a:r>
              <a:rPr lang="en-US" b="1" dirty="0"/>
              <a:t>Why It Matters</a:t>
            </a:r>
          </a:p>
          <a:p>
            <a:pPr marL="0" indent="0">
              <a:buNone/>
            </a:pPr>
            <a:r>
              <a:rPr lang="en-US" dirty="0"/>
              <a:t>Understanding processes helps monitor performance and troubleshoot problems in Linux systems.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and Life Cycle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DEC21F-15A8-BB72-BF04-685AC954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2712"/>
              </p:ext>
            </p:extLst>
          </p:nvPr>
        </p:nvGraphicFramePr>
        <p:xfrm>
          <a:off x="2360612" y="2154477"/>
          <a:ext cx="7162800" cy="333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5374483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118380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State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2081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Actively executing instructions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54906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Waiting for an event/resource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00295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Stopped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Process has been stop (e.g., with SIGSTOP)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1738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Zombie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Process completed but not yet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13272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F6A911-7419-301C-8CD8-5D4DF9CD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1478280"/>
            <a:ext cx="3656329" cy="65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B7E4-DD5E-45F4-D06F-AC0668CD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CDC7-4619-44AD-877B-E6B19D8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and Life Cycle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CFF148-0F50-1EE0-57C5-F79371C5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1478280"/>
            <a:ext cx="3656329" cy="65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Life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5E548-B9D8-28C4-F479-13455888A50A}"/>
              </a:ext>
            </a:extLst>
          </p:cNvPr>
          <p:cNvSpPr txBox="1"/>
          <p:nvPr/>
        </p:nvSpPr>
        <p:spPr>
          <a:xfrm>
            <a:off x="2007318" y="2106460"/>
            <a:ext cx="6952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Creation</a:t>
            </a:r>
            <a:r>
              <a:rPr lang="en-US" dirty="0"/>
              <a:t> – Process is started (e.g., fork() or command line).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Running</a:t>
            </a:r>
            <a:r>
              <a:rPr lang="en-US" dirty="0"/>
              <a:t> – Actively being processed by CPU.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Waiting</a:t>
            </a:r>
            <a:r>
              <a:rPr lang="en-US" dirty="0"/>
              <a:t> – Awaiting I/O or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Termination</a:t>
            </a:r>
            <a:r>
              <a:rPr lang="en-US" dirty="0"/>
              <a:t> – Process ends execution.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1186-779D-56BB-C918-5BC4F81F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4F4B-F36F-EE8B-B37C-0D72693F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533400"/>
            <a:ext cx="5637529" cy="660400"/>
          </a:xfrm>
        </p:spPr>
        <p:txBody>
          <a:bodyPr/>
          <a:lstStyle/>
          <a:p>
            <a:r>
              <a:rPr lang="en-US" dirty="0"/>
              <a:t>Managing Processes in Linux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939685-C312-231E-275F-CA277D3B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80797"/>
              </p:ext>
            </p:extLst>
          </p:nvPr>
        </p:nvGraphicFramePr>
        <p:xfrm>
          <a:off x="1370012" y="1889602"/>
          <a:ext cx="9448800" cy="307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986062872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661019403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064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Start a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Launch an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2377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View running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ps</a:t>
                      </a:r>
                      <a:r>
                        <a:rPr lang="en-US" dirty="0"/>
                        <a:t> aux, top, </a:t>
                      </a:r>
                      <a:r>
                        <a:rPr lang="en-US" dirty="0" err="1"/>
                        <a:t>htop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9295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Change process state or 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nice, renice, kill -STOP / -CONT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8689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Terminate a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dirty="0"/>
                        <a:t>kill PID, kill -9 PID, pkill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8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4882"/>
            <a:ext cx="10360501" cy="1223963"/>
          </a:xfrm>
        </p:spPr>
        <p:txBody>
          <a:bodyPr/>
          <a:lstStyle/>
          <a:p>
            <a:r>
              <a:rPr lang="en-US" dirty="0"/>
              <a:t>Foreground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0DB97-2C03-E869-7EB7-41610B0646AC}"/>
              </a:ext>
            </a:extLst>
          </p:cNvPr>
          <p:cNvSpPr txBox="1"/>
          <p:nvPr/>
        </p:nvSpPr>
        <p:spPr>
          <a:xfrm>
            <a:off x="1598533" y="1063446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3AB6B0-2EDF-13D5-A652-B3AC5561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043"/>
              </p:ext>
            </p:extLst>
          </p:nvPr>
        </p:nvGraphicFramePr>
        <p:xfrm>
          <a:off x="2322433" y="1525111"/>
          <a:ext cx="8153400" cy="52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31508177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284232899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912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nano myfile.txt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a text editor in the terminal, blocks further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69164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Python script and keeps the terminal engaged.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2187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ping google.com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Sends ping continuously in the terminal until interrupted.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1052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 largefile.txt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Displays contents of a large file until done.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687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Shows real-time system processes; blocks terminal until you quit (q).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844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htop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Displays real-time system metrics and list all running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4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DDA3-DFA9-A39A-2C1B-8B4E91309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6D94-6A96-95A3-6858-C075126D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4882"/>
            <a:ext cx="10360501" cy="1223963"/>
          </a:xfrm>
        </p:spPr>
        <p:txBody>
          <a:bodyPr/>
          <a:lstStyle/>
          <a:p>
            <a:r>
              <a:rPr lang="en-US" dirty="0" err="1"/>
              <a:t>Backround</a:t>
            </a:r>
            <a:r>
              <a:rPr lang="en-US" dirty="0"/>
              <a:t>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2F308-09D2-EBD6-4139-6CE7542641E6}"/>
              </a:ext>
            </a:extLst>
          </p:cNvPr>
          <p:cNvSpPr txBox="1"/>
          <p:nvPr/>
        </p:nvSpPr>
        <p:spPr>
          <a:xfrm>
            <a:off x="1598533" y="1063446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9B4958-9633-F4EF-1D13-D27014B2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37181"/>
              </p:ext>
            </p:extLst>
          </p:nvPr>
        </p:nvGraphicFramePr>
        <p:xfrm>
          <a:off x="2322433" y="1525111"/>
          <a:ext cx="8877379" cy="441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79">
                  <a:extLst>
                    <a:ext uri="{9D8B030D-6E8A-4147-A177-3AD203B41FA5}">
                      <a16:colId xmlns:a16="http://schemas.microsoft.com/office/drawing/2014/main" val="631508177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284232899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912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dirty="0"/>
                        <a:t>ping -c 100 google.com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a text editor in the terminal, blocks further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69164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 120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Python script and keeps the terminal engaged.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2187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firefox</a:t>
                      </a:r>
                      <a:r>
                        <a:rPr lang="en-US" dirty="0"/>
                        <a:t>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Launches Firefox without occupying the terminal.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1052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gnome-calculator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calculator GUI while leaving terminal usable.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687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sh</a:t>
                      </a:r>
                      <a:r>
                        <a:rPr lang="en-US" dirty="0"/>
                        <a:t> longscript.sh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shell script in the background.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8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304800"/>
            <a:ext cx="4774512" cy="105323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41789-4EA7-598D-D903-61FE57E77F0E}"/>
              </a:ext>
            </a:extLst>
          </p:cNvPr>
          <p:cNvSpPr txBox="1"/>
          <p:nvPr/>
        </p:nvSpPr>
        <p:spPr>
          <a:xfrm>
            <a:off x="2773979" y="1600200"/>
            <a:ext cx="61314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a command: sleep 30 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jobs to list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ps</a:t>
            </a:r>
            <a:r>
              <a:rPr lang="en-US" dirty="0"/>
              <a:t> to find its PID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Kill it with kill PID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210</TotalTime>
  <Words>691</Words>
  <Application>Microsoft Office PowerPoint</Application>
  <PresentationFormat>Custom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Process Management</vt:lpstr>
      <vt:lpstr>Learning Objectives</vt:lpstr>
      <vt:lpstr>Introduction to Processes</vt:lpstr>
      <vt:lpstr>Process States and Life Cycle</vt:lpstr>
      <vt:lpstr>Process States and Life Cycle</vt:lpstr>
      <vt:lpstr>Managing Processes in Linux</vt:lpstr>
      <vt:lpstr>Foreground Process</vt:lpstr>
      <vt:lpstr>Backround Process</vt:lpstr>
      <vt:lpstr>Practical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4</cp:revision>
  <dcterms:created xsi:type="dcterms:W3CDTF">2025-07-18T12:02:10Z</dcterms:created>
  <dcterms:modified xsi:type="dcterms:W3CDTF">2025-07-19T08:47:42Z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