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86" r:id="rId8"/>
    <p:sldId id="28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6416" autoAdjust="0"/>
  </p:normalViewPr>
  <p:slideViewPr>
    <p:cSldViewPr snapToGrid="0">
      <p:cViewPr varScale="1">
        <p:scale>
          <a:sx n="62" d="100"/>
          <a:sy n="62" d="100"/>
        </p:scale>
        <p:origin x="24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basic networking concepts (IP, DNS, Subnet, etc.)</a:t>
            </a:r>
          </a:p>
          <a:p>
            <a:r>
              <a:rPr lang="en-US" dirty="0"/>
              <a:t>Configure network interfaces in Linux</a:t>
            </a:r>
          </a:p>
          <a:p>
            <a:r>
              <a:rPr lang="en-US" dirty="0"/>
              <a:t>Use basic Linux networking utilities for diagnostics</a:t>
            </a:r>
          </a:p>
          <a:p>
            <a:r>
              <a:rPr lang="en-US" dirty="0"/>
              <a:t>Troubleshoot network issues using command-line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85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Hands-on Task</a:t>
            </a:r>
          </a:p>
          <a:p>
            <a:r>
              <a:rPr lang="en-US" dirty="0"/>
              <a:t>Open your terminal</a:t>
            </a:r>
          </a:p>
          <a:p>
            <a:r>
              <a:rPr lang="en-US" dirty="0"/>
              <a:t>Type:</a:t>
            </a:r>
          </a:p>
          <a:p>
            <a:r>
              <a:rPr lang="en-US" dirty="0"/>
              <a:t>bash</a:t>
            </a:r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 err="1"/>
              <a:t>ip</a:t>
            </a:r>
            <a:r>
              <a:rPr lang="en-US" dirty="0"/>
              <a:t> a </a:t>
            </a:r>
          </a:p>
          <a:p>
            <a:r>
              <a:rPr lang="en-US" b="1" dirty="0"/>
              <a:t>Observe:</a:t>
            </a:r>
            <a:endParaRPr lang="en-US" dirty="0"/>
          </a:p>
          <a:p>
            <a:pPr lvl="1"/>
            <a:r>
              <a:rPr lang="en-US" dirty="0"/>
              <a:t>The interface names (lo, eth0, wlan0)</a:t>
            </a:r>
          </a:p>
          <a:p>
            <a:pPr lvl="1"/>
            <a:r>
              <a:rPr lang="en-US" dirty="0"/>
              <a:t>IP addresses (both </a:t>
            </a:r>
            <a:r>
              <a:rPr lang="en-US" dirty="0" err="1"/>
              <a:t>inet</a:t>
            </a:r>
            <a:r>
              <a:rPr lang="en-US" dirty="0"/>
              <a:t> and inet6)</a:t>
            </a:r>
          </a:p>
          <a:p>
            <a:pPr lvl="1"/>
            <a:r>
              <a:rPr lang="en-US" dirty="0"/>
              <a:t>Status (UP or DOWN)</a:t>
            </a:r>
          </a:p>
          <a:p>
            <a:r>
              <a:rPr lang="en-US" dirty="0"/>
              <a:t>📝 </a:t>
            </a:r>
            <a:r>
              <a:rPr lang="en-US" b="1" dirty="0"/>
              <a:t>Question for class discussion:</a:t>
            </a:r>
            <a:endParaRPr lang="en-US" dirty="0"/>
          </a:p>
          <a:p>
            <a:r>
              <a:rPr lang="en-US" dirty="0"/>
              <a:t>What does lo stand for, and why is it important?</a:t>
            </a:r>
          </a:p>
          <a:p>
            <a:r>
              <a:rPr lang="en-US" dirty="0"/>
              <a:t>lo is a </a:t>
            </a:r>
            <a:r>
              <a:rPr lang="en-US" b="1" dirty="0"/>
              <a:t>special virtual network interface</a:t>
            </a:r>
            <a:r>
              <a:rPr lang="en-US" dirty="0"/>
              <a:t>.</a:t>
            </a:r>
          </a:p>
          <a:p>
            <a:r>
              <a:rPr lang="en-US" dirty="0"/>
              <a:t>It is used by your </a:t>
            </a:r>
            <a:r>
              <a:rPr lang="en-US" b="1" dirty="0"/>
              <a:t>system to communicate with itself</a:t>
            </a:r>
            <a:r>
              <a:rPr lang="en-US" dirty="0"/>
              <a:t>.</a:t>
            </a:r>
          </a:p>
          <a:p>
            <a:r>
              <a:rPr lang="en-US" dirty="0"/>
              <a:t>Commonly used for </a:t>
            </a:r>
            <a:r>
              <a:rPr lang="en-US" b="1" dirty="0"/>
              <a:t>testing</a:t>
            </a:r>
            <a:r>
              <a:rPr lang="en-US" dirty="0"/>
              <a:t>, </a:t>
            </a:r>
            <a:r>
              <a:rPr lang="en-US" b="1" dirty="0"/>
              <a:t>local servers</a:t>
            </a:r>
            <a:r>
              <a:rPr lang="en-US" dirty="0"/>
              <a:t>, and </a:t>
            </a:r>
            <a:r>
              <a:rPr lang="en-US" b="1" dirty="0"/>
              <a:t>internal networking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run:</a:t>
            </a:r>
          </a:p>
          <a:p>
            <a:r>
              <a:rPr lang="en-US" dirty="0"/>
              <a:t>bash</a:t>
            </a:r>
          </a:p>
          <a:p>
            <a:pPr rtl="0"/>
            <a:r>
              <a:rPr lang="en-US" dirty="0"/>
              <a:t>ping 127.0.0.1 </a:t>
            </a:r>
          </a:p>
          <a:p>
            <a:r>
              <a:rPr lang="en-US" dirty="0"/>
              <a:t>You are </a:t>
            </a:r>
            <a:r>
              <a:rPr lang="en-US" b="1" dirty="0"/>
              <a:t>pinging your own computer</a:t>
            </a:r>
            <a:r>
              <a:rPr lang="en-US" dirty="0"/>
              <a:t> through the lo interface.</a:t>
            </a:r>
          </a:p>
          <a:p>
            <a:r>
              <a:rPr lang="en-US" b="1" dirty="0"/>
              <a:t>🔍 Loopback IP Address:</a:t>
            </a:r>
          </a:p>
          <a:p>
            <a:r>
              <a:rPr lang="en-US" dirty="0"/>
              <a:t>Interface: 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IP Address :127.0.0.1</a:t>
            </a:r>
          </a:p>
          <a:p>
            <a:r>
              <a:rPr lang="en-US" dirty="0"/>
              <a:t>Purpose: Localhost (self network)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46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0E1E1-BCF2-1306-B41B-17BF563E8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A3D5CD-49CF-8D08-FC7F-4FF4C3D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6477E-A786-D39F-C340-FA29391C8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ifconfig</a:t>
            </a:r>
            <a:r>
              <a:rPr lang="en-US" dirty="0"/>
              <a:t> eth0 192.168.1.100 netmask 255.255.255.0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A37E-B8CB-EBF9-07BB-40B79CBEF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40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41400-6E4C-E073-8C04-F1D01BCC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4485B0-69F3-7BB3-212B-7A0716530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EE408-1397-E93C-C483-24058DDE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1ping – Test connectivity</a:t>
            </a:r>
          </a:p>
          <a:p>
            <a:r>
              <a:rPr lang="en-US" dirty="0"/>
              <a:t>Use -c to limit the number of pings:</a:t>
            </a:r>
          </a:p>
          <a:p>
            <a:r>
              <a:rPr lang="en-US" b="1" dirty="0"/>
              <a:t>Ping -c</a:t>
            </a:r>
          </a:p>
          <a:p>
            <a:r>
              <a:rPr lang="en-US" dirty="0"/>
              <a:t>ping google.com</a:t>
            </a:r>
          </a:p>
          <a:p>
            <a:r>
              <a:rPr lang="en-US" b="1" dirty="0"/>
              <a:t>2. traceroute – Show packet path</a:t>
            </a:r>
          </a:p>
          <a:p>
            <a:r>
              <a:rPr lang="en-US" dirty="0"/>
              <a:t>traceroute google.com</a:t>
            </a:r>
          </a:p>
          <a:p>
            <a:r>
              <a:rPr lang="en-US" b="1" dirty="0"/>
              <a:t>3. </a:t>
            </a:r>
            <a:r>
              <a:rPr lang="en-US" b="1" dirty="0" err="1"/>
              <a:t>nslookup</a:t>
            </a:r>
            <a:r>
              <a:rPr lang="en-US" b="1" dirty="0"/>
              <a:t> – DNS lookup</a:t>
            </a:r>
          </a:p>
          <a:p>
            <a:r>
              <a:rPr lang="en-US" dirty="0" err="1"/>
              <a:t>nslookup</a:t>
            </a:r>
            <a:r>
              <a:rPr lang="en-US" dirty="0"/>
              <a:t> google.com</a:t>
            </a:r>
          </a:p>
          <a:p>
            <a:r>
              <a:rPr lang="en-US" b="1" dirty="0"/>
              <a:t>netstat or ss – Show open ports &amp; connections</a:t>
            </a:r>
          </a:p>
          <a:p>
            <a:r>
              <a:rPr lang="en-US" b="0" dirty="0"/>
              <a:t>netstat -</a:t>
            </a:r>
            <a:r>
              <a:rPr lang="en-US" b="0" dirty="0" err="1"/>
              <a:t>tuln</a:t>
            </a:r>
            <a:endParaRPr lang="en-US" b="0" dirty="0"/>
          </a:p>
          <a:p>
            <a:r>
              <a:rPr lang="en-US" b="0" dirty="0"/>
              <a:t>ss -</a:t>
            </a:r>
            <a:r>
              <a:rPr lang="en-US" b="0" dirty="0" err="1"/>
              <a:t>tuln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26BF1-A942-86CD-8440-2BF7AA044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4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11848364" cy="1243584"/>
          </a:xfrm>
        </p:spPr>
        <p:txBody>
          <a:bodyPr/>
          <a:lstStyle/>
          <a:p>
            <a:r>
              <a:rPr lang="en-US" dirty="0"/>
              <a:t>Networking on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Learning Objectives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 basic networking concepts (IP, DNS, Subnet, etc.)</a:t>
            </a:r>
          </a:p>
          <a:p>
            <a:r>
              <a:rPr lang="en-US" dirty="0"/>
              <a:t>Configure network interfaces in Linux</a:t>
            </a:r>
          </a:p>
          <a:p>
            <a:r>
              <a:rPr lang="en-US" dirty="0"/>
              <a:t>Use basic Linux networking utilities for diagnostics</a:t>
            </a:r>
          </a:p>
          <a:p>
            <a:r>
              <a:rPr lang="en-US" dirty="0"/>
              <a:t>Troubleshoot network issues using command-line tools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Networking Concepts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3FB2477-C7E0-1121-E671-8B7E29E14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27042"/>
              </p:ext>
            </p:extLst>
          </p:nvPr>
        </p:nvGraphicFramePr>
        <p:xfrm>
          <a:off x="2145890" y="1805960"/>
          <a:ext cx="74485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4270008518"/>
                    </a:ext>
                  </a:extLst>
                </a:gridCol>
                <a:gridCol w="3158408">
                  <a:extLst>
                    <a:ext uri="{9D8B030D-6E8A-4147-A177-3AD203B41FA5}">
                      <a16:colId xmlns:a16="http://schemas.microsoft.com/office/drawing/2014/main" val="1950302838"/>
                    </a:ext>
                  </a:extLst>
                </a:gridCol>
                <a:gridCol w="1807292">
                  <a:extLst>
                    <a:ext uri="{9D8B030D-6E8A-4147-A177-3AD203B41FA5}">
                      <a16:colId xmlns:a16="http://schemas.microsoft.com/office/drawing/2014/main" val="416776996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Term 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Example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8868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IP Address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Unique identifier for a device on a network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192.168.1.10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3273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Subnet Mask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Determines the network and host portion of an IP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255.255.255.0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0752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Default Gateway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The router's IP address used to access the internet or another network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192.168.1.1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185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DNS (Domain Name System)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Translates domain names to IP addresses 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google.com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139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MAC Address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Physical address of a network adapter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+mn-lt"/>
                        </a:rPr>
                        <a:t>e4:5f:01:2d:3b:4c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504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5A4B9-31CA-085B-6771-65686F1A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DCE376-8718-AA3E-F4FA-969B562D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Network Interfaces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741E5-AE25-EC89-D27A-46C49C23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AE88B-7714-DA6A-5A27-1EA0E29136AC}"/>
              </a:ext>
            </a:extLst>
          </p:cNvPr>
          <p:cNvSpPr txBox="1"/>
          <p:nvPr/>
        </p:nvSpPr>
        <p:spPr>
          <a:xfrm>
            <a:off x="1019014" y="1428143"/>
            <a:ext cx="702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There are multiple ways to configure network settings in Linux: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90531-3104-8798-6F88-82CD11189277}"/>
              </a:ext>
            </a:extLst>
          </p:cNvPr>
          <p:cNvSpPr txBox="1"/>
          <p:nvPr/>
        </p:nvSpPr>
        <p:spPr>
          <a:xfrm>
            <a:off x="166608" y="2147162"/>
            <a:ext cx="33980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Using </a:t>
            </a:r>
            <a:r>
              <a:rPr lang="en-US" sz="2000" dirty="0" err="1">
                <a:solidFill>
                  <a:schemeClr val="bg1"/>
                </a:solidFill>
              </a:rPr>
              <a:t>ip</a:t>
            </a:r>
            <a:r>
              <a:rPr lang="en-US" sz="2000" dirty="0">
                <a:solidFill>
                  <a:schemeClr val="bg1"/>
                </a:solidFill>
              </a:rPr>
              <a:t> command (modern)</a:t>
            </a: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73EC6-A503-C08B-8F56-AAC37D7E3BC3}"/>
              </a:ext>
            </a:extLst>
          </p:cNvPr>
          <p:cNvSpPr txBox="1"/>
          <p:nvPr/>
        </p:nvSpPr>
        <p:spPr>
          <a:xfrm>
            <a:off x="1019014" y="2866181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addr</a:t>
            </a:r>
            <a:r>
              <a:rPr lang="en-US" dirty="0">
                <a:solidFill>
                  <a:schemeClr val="bg1"/>
                </a:solidFill>
              </a:rPr>
              <a:t> add 192.168.1.100/24 dev eth0</a:t>
            </a:r>
          </a:p>
          <a:p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r>
              <a:rPr lang="en-US" dirty="0">
                <a:solidFill>
                  <a:schemeClr val="bg1"/>
                </a:solidFill>
              </a:rPr>
              <a:t> link set eth0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D430D-1DDE-E023-FC04-17DBD64C25FC}"/>
              </a:ext>
            </a:extLst>
          </p:cNvPr>
          <p:cNvSpPr txBox="1"/>
          <p:nvPr/>
        </p:nvSpPr>
        <p:spPr>
          <a:xfrm>
            <a:off x="166608" y="3747715"/>
            <a:ext cx="6098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Using </a:t>
            </a:r>
            <a:r>
              <a:rPr lang="en-US" sz="2000" dirty="0" err="1">
                <a:solidFill>
                  <a:schemeClr val="bg1"/>
                </a:solidFill>
              </a:rPr>
              <a:t>ifconfig</a:t>
            </a:r>
            <a:r>
              <a:rPr lang="en-US" sz="2000" dirty="0">
                <a:solidFill>
                  <a:schemeClr val="bg1"/>
                </a:solidFill>
              </a:rPr>
              <a:t> (legacy)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D7A67-AE77-B09F-43FD-BB66BAA66770}"/>
              </a:ext>
            </a:extLst>
          </p:cNvPr>
          <p:cNvSpPr txBox="1"/>
          <p:nvPr/>
        </p:nvSpPr>
        <p:spPr>
          <a:xfrm>
            <a:off x="1019014" y="4290810"/>
            <a:ext cx="702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ifconfig</a:t>
            </a:r>
            <a:r>
              <a:rPr lang="en-US" dirty="0">
                <a:solidFill>
                  <a:schemeClr val="bg1"/>
                </a:solidFill>
              </a:rPr>
              <a:t> eth0 192.168.1.100 netmask 255.255.255.0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79390-AD4E-1C86-9DE6-7F7365717726}"/>
              </a:ext>
            </a:extLst>
          </p:cNvPr>
          <p:cNvSpPr txBox="1"/>
          <p:nvPr/>
        </p:nvSpPr>
        <p:spPr>
          <a:xfrm>
            <a:off x="109780" y="4895345"/>
            <a:ext cx="87397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 Using </a:t>
            </a:r>
            <a:r>
              <a:rPr lang="en-US" sz="2000" dirty="0" err="1">
                <a:solidFill>
                  <a:schemeClr val="bg1"/>
                </a:solidFill>
              </a:rPr>
              <a:t>nmtui</a:t>
            </a:r>
            <a:r>
              <a:rPr lang="en-US" sz="2000" dirty="0">
                <a:solidFill>
                  <a:schemeClr val="bg1"/>
                </a:solidFill>
              </a:rPr>
              <a:t> (Graphical Interface)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00FD00-A8B9-599C-3E5F-E59335AEDDFD}"/>
              </a:ext>
            </a:extLst>
          </p:cNvPr>
          <p:cNvSpPr txBox="1"/>
          <p:nvPr/>
        </p:nvSpPr>
        <p:spPr>
          <a:xfrm>
            <a:off x="962187" y="5438440"/>
            <a:ext cx="702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nmtui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2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74FC0-1944-ECB6-B4C3-28C08487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F1C42-B124-6070-5387-778E4B9F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Linux Networking Utilities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FFEE23-7F37-2B15-3825-86344C8D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017E7-D53B-121E-B40B-C3FB763BDE5D}"/>
              </a:ext>
            </a:extLst>
          </p:cNvPr>
          <p:cNvSpPr txBox="1"/>
          <p:nvPr/>
        </p:nvSpPr>
        <p:spPr>
          <a:xfrm>
            <a:off x="941522" y="1783618"/>
            <a:ext cx="6098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ping – Test connectivity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traceroute – Show packet path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nslookup</a:t>
            </a:r>
            <a:r>
              <a:rPr lang="en-US" dirty="0">
                <a:solidFill>
                  <a:schemeClr val="bg1"/>
                </a:solidFill>
              </a:rPr>
              <a:t> – DNS lookup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netstat or ss – Show open ports &amp; connections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6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189</TotalTime>
  <Words>428</Words>
  <Application>Microsoft Office PowerPoint</Application>
  <PresentationFormat>Widescreen</PresentationFormat>
  <Paragraphs>94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LT Pro</vt:lpstr>
      <vt:lpstr>Trebuchet MS</vt:lpstr>
      <vt:lpstr>Office Theme</vt:lpstr>
      <vt:lpstr>Networking on Linux</vt:lpstr>
      <vt:lpstr> Learning Objectives</vt:lpstr>
      <vt:lpstr>Basic Networking Concepts</vt:lpstr>
      <vt:lpstr>Configuring Network Interfaces</vt:lpstr>
      <vt:lpstr>Common Linux Networking Utilities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2</cp:revision>
  <dcterms:created xsi:type="dcterms:W3CDTF">2025-07-19T08:44:32Z</dcterms:created>
  <dcterms:modified xsi:type="dcterms:W3CDTF">2025-07-19T12:05:55Z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