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83" r:id="rId6"/>
    <p:sldId id="411" r:id="rId7"/>
    <p:sldId id="404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  <p:sldId id="420" r:id="rId17"/>
    <p:sldId id="421" r:id="rId18"/>
    <p:sldId id="256" r:id="rId19"/>
    <p:sldId id="422" r:id="rId20"/>
    <p:sldId id="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0" autoAdjust="0"/>
    <p:restoredTop sz="74092" autoAdjust="0"/>
  </p:normalViewPr>
  <p:slideViewPr>
    <p:cSldViewPr snapToGrid="0">
      <p:cViewPr varScale="1">
        <p:scale>
          <a:sx n="82" d="100"/>
          <a:sy n="82" d="100"/>
        </p:scale>
        <p:origin x="148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here……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42707-CE39-670D-A9E8-25280661F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EDC9B7-5F0A-2610-4AAA-27F9FB7515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0D4D9-E5F0-C494-0E98-5D5D981E7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Procedural</a:t>
            </a:r>
          </a:p>
          <a:p>
            <a:r>
              <a:rPr lang="en-US" b="1" dirty="0"/>
              <a:t>Explanation:</a:t>
            </a:r>
            <a:endParaRPr lang="en-US" dirty="0"/>
          </a:p>
          <a:p>
            <a:r>
              <a:rPr lang="en-US" dirty="0"/>
              <a:t>Data like $name and $age is declared globally.</a:t>
            </a:r>
          </a:p>
          <a:p>
            <a:r>
              <a:rPr lang="en-US" dirty="0"/>
              <a:t>Function greet() is separate from the data.</a:t>
            </a:r>
          </a:p>
          <a:p>
            <a:r>
              <a:rPr lang="en-US" dirty="0"/>
              <a:t>This approach is </a:t>
            </a:r>
            <a:r>
              <a:rPr lang="en-US" b="1" dirty="0"/>
              <a:t>simple but harder to manage</a:t>
            </a:r>
            <a:r>
              <a:rPr lang="en-US" dirty="0"/>
              <a:t> when the program gets bigger.</a:t>
            </a:r>
          </a:p>
          <a:p>
            <a:endParaRPr lang="en-US" dirty="0"/>
          </a:p>
          <a:p>
            <a:r>
              <a:rPr lang="en-US" dirty="0"/>
              <a:t>OOP</a:t>
            </a:r>
          </a:p>
          <a:p>
            <a:endParaRPr lang="en-US" dirty="0"/>
          </a:p>
          <a:p>
            <a:r>
              <a:rPr lang="en-US" dirty="0"/>
              <a:t>All student-related data and functions are </a:t>
            </a:r>
            <a:r>
              <a:rPr lang="en-US" b="1" dirty="0"/>
              <a:t>inside the class Student</a:t>
            </a:r>
            <a:r>
              <a:rPr lang="en-US" dirty="0"/>
              <a:t>.</a:t>
            </a:r>
          </a:p>
          <a:p>
            <a:r>
              <a:rPr lang="en-US" dirty="0"/>
              <a:t>__construct() automatically assigns values when the object is created.</a:t>
            </a:r>
          </a:p>
          <a:p>
            <a:r>
              <a:rPr lang="en-US" dirty="0"/>
              <a:t>greet() is a method that belongs to the Student class.</a:t>
            </a:r>
          </a:p>
          <a:p>
            <a:r>
              <a:rPr lang="en-US" dirty="0"/>
              <a:t>$student1 is an </a:t>
            </a:r>
            <a:r>
              <a:rPr lang="en-US" b="1" dirty="0"/>
              <a:t>object</a:t>
            </a:r>
            <a:r>
              <a:rPr lang="en-US" dirty="0"/>
              <a:t> of the class and contains its own data.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EC1A4-CF68-7BCF-80EA-8D601A8D9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780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3E1D7-2B48-B4D7-91BC-E9D497501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59902C-D9B6-9144-AED8-873367E16F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69B0CB-FF96-7D33-A919-568249975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4FD1A-D73F-2666-C9DB-FFA140FE70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426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BBDA5-B7BD-DA26-9690-3406773D6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087C8-610D-A0B7-C970-DE4D4D83E6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FEC30A-07E5-7CCE-9B77-6FB9E5B01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Encapsulation – </a:t>
            </a:r>
            <a:r>
              <a:rPr lang="en-US" b="1" i="1" dirty="0"/>
              <a:t>Data Protection -</a:t>
            </a:r>
            <a:r>
              <a:rPr lang="en-US" dirty="0"/>
              <a:t>Locking valuables in a box and giving access only through a key.</a:t>
            </a:r>
          </a:p>
          <a:p>
            <a:r>
              <a:rPr lang="en-US" b="1" dirty="0"/>
              <a:t>Abstraction</a:t>
            </a:r>
            <a:r>
              <a:rPr lang="en-US" dirty="0"/>
              <a:t> – </a:t>
            </a:r>
            <a:r>
              <a:rPr lang="en-US" i="1" dirty="0"/>
              <a:t>Hiding Complexity-</a:t>
            </a:r>
            <a:r>
              <a:rPr lang="en-US" dirty="0"/>
              <a:t>Driving a car — you use the steering wheel and pedals, without knowing how the engine works.</a:t>
            </a:r>
            <a:endParaRPr lang="en-US" i="1" dirty="0"/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D4E34B-358F-36AA-C37A-2ABE13EDD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8607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C801A-2784-EF23-2577-2C148BA4F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8BA8C5-A045-6187-3175-8FDAF6F49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80AF10-54B8-334D-284E-8FE9FFB0F1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r>
              <a:rPr lang="en-US" dirty="0"/>
              <a:t> – </a:t>
            </a:r>
            <a:r>
              <a:rPr lang="en-US" i="1" dirty="0"/>
              <a:t>Reusability -</a:t>
            </a:r>
            <a:r>
              <a:rPr lang="en-US" dirty="0"/>
              <a:t>A child inherits traits from their parents but can also have unique characteristics.</a:t>
            </a:r>
            <a:endParaRPr lang="en-US" i="1" dirty="0"/>
          </a:p>
          <a:p>
            <a:r>
              <a:rPr lang="en-US" b="1" dirty="0"/>
              <a:t>Polymorphism</a:t>
            </a:r>
            <a:r>
              <a:rPr lang="en-US" dirty="0"/>
              <a:t> – </a:t>
            </a:r>
            <a:r>
              <a:rPr lang="en-US" i="1" dirty="0"/>
              <a:t>Many Forms</a:t>
            </a:r>
          </a:p>
          <a:p>
            <a:r>
              <a:rPr lang="en-US" dirty="0"/>
              <a:t>The ability for different classes to respond to the same action (method) in their own way.</a:t>
            </a:r>
          </a:p>
          <a:p>
            <a:r>
              <a:rPr lang="en-US" dirty="0"/>
              <a:t>Lets you use the same interface or method name for different behaviors.</a:t>
            </a:r>
          </a:p>
          <a:p>
            <a:r>
              <a:rPr lang="en-US" b="1" dirty="0"/>
              <a:t>Analogy:</a:t>
            </a:r>
            <a:r>
              <a:rPr lang="en-US" dirty="0"/>
              <a:t> The word “run” means different things — a person can run, a program can run, a animals can run — same word, different actions.</a:t>
            </a:r>
          </a:p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538AA-BB3D-A5F2-7A3D-A661F1E68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8195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9563F-BF75-39C5-EB3C-81BA7C4CD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6C76B-F1DD-8E9C-D69A-421ED6DA3F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C8A92F-A79D-E601-4BBA-243860672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6025F-2269-06BD-205C-7BB8070914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691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853E3-ADA8-7014-9159-0193D23B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2B750B-0762-BAC9-06D2-E13E7EB7A4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5A642E-D8F5-DE3B-EA7C-2FCBF5927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506B8-286F-FCAD-1BB3-7AF76D65A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171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0" dirty="0"/>
              <a:t>Person</a:t>
            </a:r>
          </a:p>
          <a:p>
            <a:r>
              <a:rPr lang="en-US" b="1" dirty="0"/>
              <a:t>Object:</a:t>
            </a:r>
            <a:r>
              <a:rPr lang="en-US" dirty="0"/>
              <a:t> </a:t>
            </a:r>
            <a:r>
              <a:rPr lang="en-US" i="1" dirty="0"/>
              <a:t>Jerico</a:t>
            </a:r>
          </a:p>
          <a:p>
            <a:r>
              <a:rPr lang="en-US" b="1" dirty="0"/>
              <a:t>Attributes (Properties – What Person </a:t>
            </a:r>
            <a:r>
              <a:rPr lang="en-US" b="1" i="1" dirty="0"/>
              <a:t>has</a:t>
            </a:r>
            <a:r>
              <a:rPr lang="en-US" b="1" dirty="0"/>
              <a:t>):</a:t>
            </a:r>
          </a:p>
          <a:p>
            <a:r>
              <a:rPr lang="en-US" dirty="0"/>
              <a:t>Name Jerico B. Garcia</a:t>
            </a:r>
          </a:p>
          <a:p>
            <a:r>
              <a:rPr lang="en-US" dirty="0"/>
              <a:t>Age 25</a:t>
            </a:r>
          </a:p>
          <a:p>
            <a:r>
              <a:rPr lang="en-US" dirty="0"/>
              <a:t>Gender Male</a:t>
            </a:r>
          </a:p>
          <a:p>
            <a:r>
              <a:rPr lang="en-US" dirty="0"/>
              <a:t>Nationality Filipino</a:t>
            </a:r>
          </a:p>
          <a:p>
            <a:r>
              <a:rPr lang="en-US" dirty="0"/>
              <a:t>Occupation Faculty</a:t>
            </a:r>
          </a:p>
          <a:p>
            <a:r>
              <a:rPr lang="en-US" dirty="0"/>
              <a:t>Methods </a:t>
            </a:r>
            <a:r>
              <a:rPr lang="en-US" b="1" dirty="0"/>
              <a:t>(What Person Can do)</a:t>
            </a:r>
          </a:p>
          <a:p>
            <a:r>
              <a:rPr lang="en-US" dirty="0"/>
              <a:t>Introduces himself:</a:t>
            </a:r>
            <a:br>
              <a:rPr lang="en-US" dirty="0"/>
            </a:br>
            <a:r>
              <a:rPr lang="en-US" dirty="0"/>
              <a:t>“Hi, I’m Jerico, a 20-year-old IT Instructor from the Philippines.”</a:t>
            </a:r>
          </a:p>
          <a:p>
            <a:r>
              <a:rPr lang="en-US" dirty="0"/>
              <a:t>Talks:</a:t>
            </a:r>
            <a:br>
              <a:rPr lang="en-US" dirty="0"/>
            </a:br>
            <a:r>
              <a:rPr lang="en-US" dirty="0"/>
              <a:t>“Welcome to OOP!”</a:t>
            </a:r>
          </a:p>
          <a:p>
            <a:r>
              <a:rPr lang="en-US" dirty="0"/>
              <a:t>Celebrates birthday:</a:t>
            </a:r>
            <a:br>
              <a:rPr lang="en-US" dirty="0"/>
            </a:br>
            <a:r>
              <a:rPr lang="en-US" dirty="0"/>
              <a:t>His age becomes 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12636-7910-17DA-3B9F-910F7D1DD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B4FCE-1455-C8DE-7C39-E5335E896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639245-7AC8-06BA-EB66-606F00873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 Example: Person // Class (Blueprint)</a:t>
            </a:r>
          </a:p>
          <a:p>
            <a:r>
              <a:rPr lang="en-US" b="1" dirty="0"/>
              <a:t> Class: Person</a:t>
            </a:r>
          </a:p>
          <a:p>
            <a:r>
              <a:rPr lang="en-US" dirty="0"/>
              <a:t>Think of a </a:t>
            </a:r>
            <a:r>
              <a:rPr lang="en-US" b="1" dirty="0"/>
              <a:t>"Person" class</a:t>
            </a:r>
            <a:r>
              <a:rPr lang="en-US" dirty="0"/>
              <a:t> like a </a:t>
            </a:r>
            <a:r>
              <a:rPr lang="en-US" b="1" dirty="0"/>
              <a:t>template</a:t>
            </a:r>
            <a:r>
              <a:rPr lang="en-US" dirty="0"/>
              <a:t> or </a:t>
            </a:r>
            <a:r>
              <a:rPr lang="en-US" b="1" dirty="0"/>
              <a:t>blueprint</a:t>
            </a:r>
            <a:r>
              <a:rPr lang="en-US" dirty="0"/>
              <a:t> for people.</a:t>
            </a:r>
            <a:br>
              <a:rPr lang="en-US" dirty="0"/>
            </a:br>
            <a:r>
              <a:rPr lang="en-US" dirty="0"/>
              <a:t>It describes what all people have and can do.</a:t>
            </a:r>
          </a:p>
          <a:p>
            <a:r>
              <a:rPr lang="en-US" b="1" dirty="0"/>
              <a:t> What the Person Class Defines:</a:t>
            </a:r>
          </a:p>
          <a:p>
            <a:r>
              <a:rPr lang="en-US" dirty="0"/>
              <a:t> </a:t>
            </a:r>
            <a:r>
              <a:rPr lang="en-US" b="1" dirty="0"/>
              <a:t>Properties (What a person </a:t>
            </a:r>
            <a:r>
              <a:rPr lang="en-US" b="1" i="1" dirty="0"/>
              <a:t>has</a:t>
            </a:r>
            <a:r>
              <a:rPr lang="en-US" b="1" dirty="0"/>
              <a:t>):</a:t>
            </a:r>
            <a:endParaRPr lang="en-US" dirty="0"/>
          </a:p>
          <a:p>
            <a:r>
              <a:rPr lang="en-US" dirty="0"/>
              <a:t>Name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Gender</a:t>
            </a:r>
          </a:p>
          <a:p>
            <a:r>
              <a:rPr lang="en-US" dirty="0"/>
              <a:t>Nationality</a:t>
            </a:r>
          </a:p>
          <a:p>
            <a:r>
              <a:rPr lang="en-US" dirty="0"/>
              <a:t>Occupation</a:t>
            </a:r>
          </a:p>
          <a:p>
            <a:r>
              <a:rPr lang="en-US" dirty="0"/>
              <a:t> </a:t>
            </a:r>
            <a:r>
              <a:rPr lang="en-US" b="1" dirty="0"/>
              <a:t>Methods (What a person </a:t>
            </a:r>
            <a:r>
              <a:rPr lang="en-US" b="1" i="1" dirty="0"/>
              <a:t>can do</a:t>
            </a:r>
            <a:r>
              <a:rPr lang="en-US" b="1" dirty="0"/>
              <a:t>):</a:t>
            </a:r>
            <a:endParaRPr lang="en-US" dirty="0"/>
          </a:p>
          <a:p>
            <a:r>
              <a:rPr lang="en-US" dirty="0"/>
              <a:t>Introduce themselves</a:t>
            </a:r>
          </a:p>
          <a:p>
            <a:r>
              <a:rPr lang="en-US" dirty="0"/>
              <a:t>Talk</a:t>
            </a:r>
          </a:p>
          <a:p>
            <a:r>
              <a:rPr lang="en-US" dirty="0"/>
              <a:t>Celebrate birthday</a:t>
            </a:r>
          </a:p>
          <a:p>
            <a:r>
              <a:rPr lang="en-US" dirty="0"/>
              <a:t>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AFFA3-7D6E-CA50-1B39-EA9B081BC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930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CEF0A-1EDA-ECC1-481A-FC5E9D93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ECAD36-E9DB-C6FF-314B-A945B0438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2774DD-59D8-AD83-C0B6-A002AF0B8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Class </a:t>
            </a:r>
            <a:r>
              <a:rPr lang="en-US" b="0" dirty="0"/>
              <a:t>Person // Objects (Real Person created from the blueprint)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“Jerico”</a:t>
            </a:r>
            <a:r>
              <a:rPr lang="en-US"/>
              <a:t> is just the </a:t>
            </a:r>
            <a:r>
              <a:rPr lang="en-US" b="1"/>
              <a:t>label or identifier</a:t>
            </a:r>
            <a:r>
              <a:rPr lang="en-US"/>
              <a:t> for the object.</a:t>
            </a:r>
            <a:endParaRPr lang="en-US" b="0" dirty="0"/>
          </a:p>
          <a:p>
            <a:r>
              <a:rPr lang="en-US" b="1" dirty="0"/>
              <a:t>Object:</a:t>
            </a:r>
            <a:r>
              <a:rPr lang="en-US" dirty="0"/>
              <a:t> </a:t>
            </a:r>
            <a:r>
              <a:rPr lang="en-US" i="1" dirty="0"/>
              <a:t>Jerico</a:t>
            </a:r>
          </a:p>
          <a:p>
            <a:r>
              <a:rPr lang="en-US" b="1" dirty="0"/>
              <a:t>Attributes (Properties – What Person </a:t>
            </a:r>
            <a:r>
              <a:rPr lang="en-US" b="1" i="1" dirty="0"/>
              <a:t>has</a:t>
            </a:r>
            <a:r>
              <a:rPr lang="en-US" b="1" dirty="0"/>
              <a:t>):</a:t>
            </a:r>
          </a:p>
          <a:p>
            <a:r>
              <a:rPr lang="en-US" dirty="0"/>
              <a:t>Name Jerico B. Garcia</a:t>
            </a:r>
          </a:p>
          <a:p>
            <a:r>
              <a:rPr lang="en-US" dirty="0"/>
              <a:t>Age 25</a:t>
            </a:r>
          </a:p>
          <a:p>
            <a:r>
              <a:rPr lang="en-US" dirty="0"/>
              <a:t>Gender Male</a:t>
            </a:r>
          </a:p>
          <a:p>
            <a:r>
              <a:rPr lang="en-US" dirty="0"/>
              <a:t>Nationality Filipino</a:t>
            </a:r>
          </a:p>
          <a:p>
            <a:r>
              <a:rPr lang="en-US" dirty="0"/>
              <a:t>Occupation Faculty</a:t>
            </a:r>
          </a:p>
          <a:p>
            <a:r>
              <a:rPr lang="en-US" dirty="0"/>
              <a:t>Methods </a:t>
            </a:r>
            <a:r>
              <a:rPr lang="en-US" b="1" dirty="0"/>
              <a:t>(What Person Can do)</a:t>
            </a:r>
          </a:p>
          <a:p>
            <a:r>
              <a:rPr lang="en-US" dirty="0"/>
              <a:t>Introduces himself:</a:t>
            </a:r>
            <a:br>
              <a:rPr lang="en-US" dirty="0"/>
            </a:br>
            <a:r>
              <a:rPr lang="en-US" dirty="0"/>
              <a:t>“Hi, I’m Jerico, a 20-year-old IT Instructor from the Philippines.”</a:t>
            </a:r>
          </a:p>
          <a:p>
            <a:r>
              <a:rPr lang="en-US" dirty="0"/>
              <a:t>Talks:</a:t>
            </a:r>
            <a:br>
              <a:rPr lang="en-US" dirty="0"/>
            </a:br>
            <a:r>
              <a:rPr lang="en-US" dirty="0"/>
              <a:t>“Welcome to OOP!”</a:t>
            </a:r>
          </a:p>
          <a:p>
            <a:r>
              <a:rPr lang="en-US" dirty="0"/>
              <a:t>Celebrates birthday:</a:t>
            </a:r>
            <a:br>
              <a:rPr lang="en-US" dirty="0"/>
            </a:br>
            <a:r>
              <a:rPr lang="en-US" dirty="0"/>
              <a:t>His age becomes 21.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F9B74-E292-F714-205C-92D4780D08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153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8C3E-97B9-CA5A-AB76-20895BB82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2A5537-2818-B9EE-95DD-71F491B2E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EF07E8-DBD8-F4D4-2E5F-3578AD9630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Access Modifiers (OOP)</a:t>
            </a:r>
            <a:endParaRPr lang="en-US" dirty="0"/>
          </a:p>
          <a:p>
            <a:r>
              <a:rPr lang="en-US" dirty="0"/>
              <a:t>Control the visibility of class attributes and methods.</a:t>
            </a:r>
          </a:p>
          <a:p>
            <a:r>
              <a:rPr lang="en-US" b="1" dirty="0"/>
              <a:t>public</a:t>
            </a:r>
            <a:r>
              <a:rPr lang="en-US" dirty="0"/>
              <a:t> – Accessible from anywhere.</a:t>
            </a:r>
            <a:br>
              <a:rPr lang="en-US" dirty="0"/>
            </a:br>
            <a:r>
              <a:rPr lang="en-US" dirty="0"/>
              <a:t>Example: name, general methods.</a:t>
            </a:r>
          </a:p>
          <a:p>
            <a:r>
              <a:rPr lang="en-US" b="1" dirty="0"/>
              <a:t>private</a:t>
            </a:r>
            <a:r>
              <a:rPr lang="en-US" dirty="0"/>
              <a:t> – Accessible only inside the same class.</a:t>
            </a:r>
            <a:br>
              <a:rPr lang="en-US" dirty="0"/>
            </a:br>
            <a:r>
              <a:rPr lang="en-US" dirty="0"/>
              <a:t>Example: age, password.</a:t>
            </a:r>
          </a:p>
          <a:p>
            <a:r>
              <a:rPr lang="en-US" b="1" dirty="0"/>
              <a:t>protected</a:t>
            </a:r>
            <a:r>
              <a:rPr lang="en-US" dirty="0"/>
              <a:t> – Accessible within the class and its subclasses.</a:t>
            </a:r>
            <a:br>
              <a:rPr lang="en-US" dirty="0"/>
            </a:br>
            <a:r>
              <a:rPr lang="en-US" dirty="0"/>
              <a:t>Example: salary, inherited methods.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CF247-105E-85BE-703E-5D6B66785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360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ECBD3-8FB8-A9DC-5FF1-BD95F2A0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A52FDC-F9B5-7ACE-8421-3D730FE4D8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B71B89-F5F1-D0D4-E011-9CAE88F45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public $name;</a:t>
            </a:r>
          </a:p>
          <a:p>
            <a:pPr algn="l"/>
            <a:r>
              <a:rPr lang="en-US" dirty="0"/>
              <a:t>// Can be accessed anywhere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private $age;      // Only inside the class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protected $salary; // Inside class and subclasses only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C7387-DC66-E1F3-6413-21110A296E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360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6EF3C-D52D-1C9A-155E-90A0ECB88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30B36E-E39A-FD88-F1BD-55DA93AF7B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E3E4D6-1D87-1C23-5F93-995CACE77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94F3-E42A-E319-A807-16747395FF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55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13EDC-72B8-3C62-2907-5FF79C70B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D6ECF9-3096-6357-2A50-F42FC4B90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6B97D-5220-7F78-75D7-CCC3D8E4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F7DEF-A645-4978-8F38-B85BF88BCBA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9210-1EF2-14B3-2E9B-07F6EBFA2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D8AF7-18E9-9CAF-5AD6-6642253AD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81FF1-9DA2-40EB-938B-1509D5953B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51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  <p:sldLayoutId id="214748371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1805" y="581573"/>
            <a:ext cx="5486400" cy="3291840"/>
          </a:xfrm>
        </p:spPr>
        <p:txBody>
          <a:bodyPr/>
          <a:lstStyle/>
          <a:p>
            <a:pPr algn="ctr"/>
            <a:r>
              <a:rPr lang="en-US" sz="5400" dirty="0"/>
              <a:t>Overview of Object-Oriented Programming (OOP)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638F5-06F0-420F-6A50-A8B2D4F61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6000B81-D121-D547-ADD6-7AA1350B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Procedural vs. Object-Oriented Programming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BF447FC-A8C1-483D-825A-DE90E476A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054777"/>
              </p:ext>
            </p:extLst>
          </p:nvPr>
        </p:nvGraphicFramePr>
        <p:xfrm>
          <a:off x="404446" y="1772725"/>
          <a:ext cx="11383108" cy="17373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5691554">
                  <a:extLst>
                    <a:ext uri="{9D8B030D-6E8A-4147-A177-3AD203B41FA5}">
                      <a16:colId xmlns:a16="http://schemas.microsoft.com/office/drawing/2014/main" val="994273993"/>
                    </a:ext>
                  </a:extLst>
                </a:gridCol>
                <a:gridCol w="5691554">
                  <a:extLst>
                    <a:ext uri="{9D8B030D-6E8A-4147-A177-3AD203B41FA5}">
                      <a16:colId xmlns:a16="http://schemas.microsoft.com/office/drawing/2014/main" val="423986456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Procedural Programming</a:t>
                      </a:r>
                    </a:p>
                    <a:p>
                      <a:pPr>
                        <a:buNone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Uses functions and steps in order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Data is separate from logic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Harder to reuse and maintain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Object-Oriented Programming</a:t>
                      </a:r>
                    </a:p>
                    <a:p>
                      <a:pPr>
                        <a:buNone/>
                      </a:pP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Uses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classes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 and </a:t>
                      </a: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objects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Combines data and actions into reusable code blocks</a:t>
                      </a:r>
                    </a:p>
                    <a:p>
                      <a:pPr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Easier to update and organize</a:t>
                      </a: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647672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776B8D60-27AC-840B-47B3-CB176C50D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52" y="3644728"/>
            <a:ext cx="4186439" cy="26292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9F76E88-43C0-6B53-FB07-FE0B19007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3331283"/>
            <a:ext cx="4501662" cy="3492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784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5415AF-132F-8B57-BB39-966964C2F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2E102-1C8D-8237-4967-D54BF9974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9498" y="994138"/>
            <a:ext cx="8300810" cy="2434862"/>
          </a:xfrm>
        </p:spPr>
        <p:txBody>
          <a:bodyPr/>
          <a:lstStyle/>
          <a:p>
            <a:pPr algn="ctr"/>
            <a:r>
              <a:rPr lang="en-US" sz="5400" dirty="0"/>
              <a:t>The 4 Pillars of OOP</a:t>
            </a:r>
          </a:p>
        </p:txBody>
      </p:sp>
    </p:spTree>
    <p:extLst>
      <p:ext uri="{BB962C8B-B14F-4D97-AF65-F5344CB8AC3E}">
        <p14:creationId xmlns:p14="http://schemas.microsoft.com/office/powerpoint/2010/main" val="1062763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2A7C5-10A5-6DCD-43BC-2D56AAB8A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66D206-E028-9C1C-7FEF-46EC2BDE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37" y="3418501"/>
            <a:ext cx="10972800" cy="1188720"/>
          </a:xfrm>
        </p:spPr>
        <p:txBody>
          <a:bodyPr/>
          <a:lstStyle/>
          <a:p>
            <a:r>
              <a:rPr lang="en-US" dirty="0"/>
              <a:t>Abstraction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FD524AB-856A-E39B-3DAF-322306A66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7" y="4729549"/>
            <a:ext cx="100736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-Providing simple interfaces to interact with complex systems without exposing how they work inside.</a:t>
            </a: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93F39BFF-18AB-65CD-3E5C-464320EDD56C}"/>
              </a:ext>
            </a:extLst>
          </p:cNvPr>
          <p:cNvSpPr txBox="1">
            <a:spLocks/>
          </p:cNvSpPr>
          <p:nvPr/>
        </p:nvSpPr>
        <p:spPr>
          <a:xfrm>
            <a:off x="430237" y="2107453"/>
            <a:ext cx="10972800" cy="11887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Encapsulation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79F900EF-AA88-B612-13CB-539A04B62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37" y="3422320"/>
            <a:ext cx="10073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-Data and functions are kept inside the class, and data is protected from direct access.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743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E4470-0356-7CD4-85A5-1263BDDB5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DB30B34-AFBD-6593-898E-9F7E5E99B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99" y="3631607"/>
            <a:ext cx="10972800" cy="1188720"/>
          </a:xfrm>
        </p:spPr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F00E99F-E77D-C9F6-2C05-87FF1BD4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99" y="5022934"/>
            <a:ext cx="1007364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-Different classes can use the same function name, but each one behaves differently.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48FC9FBF-3D92-B7C6-3AFE-AFFABA3CEF75}"/>
              </a:ext>
            </a:extLst>
          </p:cNvPr>
          <p:cNvSpPr txBox="1">
            <a:spLocks/>
          </p:cNvSpPr>
          <p:nvPr/>
        </p:nvSpPr>
        <p:spPr>
          <a:xfrm>
            <a:off x="359899" y="2240280"/>
            <a:ext cx="10972800" cy="118872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Inheritance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C212F5DC-2D82-F10B-9B2D-DF2382D9D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899" y="3715705"/>
            <a:ext cx="1007364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bg1"/>
                </a:solidFill>
              </a:rPr>
              <a:t>-A class can get the properties and behaviors of another class.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272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D54F8-E5C0-2AC6-0FDB-691196C2F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18570-EA26-DAE2-1798-9509CCDB5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52637" y="1310661"/>
            <a:ext cx="8300810" cy="2434862"/>
          </a:xfrm>
        </p:spPr>
        <p:txBody>
          <a:bodyPr/>
          <a:lstStyle/>
          <a:p>
            <a:pPr algn="ctr"/>
            <a:r>
              <a:rPr lang="en-US" sz="5400" dirty="0"/>
              <a:t>Benefits of Object-Oriented Programming (OOP)</a:t>
            </a:r>
          </a:p>
        </p:txBody>
      </p:sp>
    </p:spTree>
    <p:extLst>
      <p:ext uri="{BB962C8B-B14F-4D97-AF65-F5344CB8AC3E}">
        <p14:creationId xmlns:p14="http://schemas.microsoft.com/office/powerpoint/2010/main" val="23607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54CA838-67D0-1AFF-2DA7-FA82270E0092}"/>
              </a:ext>
            </a:extLst>
          </p:cNvPr>
          <p:cNvSpPr txBox="1"/>
          <p:nvPr/>
        </p:nvSpPr>
        <p:spPr>
          <a:xfrm>
            <a:off x="422030" y="246416"/>
            <a:ext cx="11582401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1. Reusable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Once a class is created, it can be reused anywhere in your program or in future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can make many objects from a single class without rewriting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Example: A User class can be used for login, profile, and account management without rewriting functions.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2. Easier to Maintain and Debug</a:t>
            </a:r>
          </a:p>
          <a:p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Since OOP keeps code organized into classes, it's easier to find and fix problems.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class handles its own part, so bugs are easier to locate and fix without affecting the whole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Example: If your login system has an error, you only check the Authentication class, not the whole application.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279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E03F2-AD9D-879D-9D57-BC850499C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52837C2-B1B5-00E7-F09A-862FD38E7EC4}"/>
              </a:ext>
            </a:extLst>
          </p:cNvPr>
          <p:cNvSpPr txBox="1"/>
          <p:nvPr/>
        </p:nvSpPr>
        <p:spPr>
          <a:xfrm>
            <a:off x="304799" y="281586"/>
            <a:ext cx="11582401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3. Scalable and Extendable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OOP makes it easy to add new features without changing existing code too much.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You can extend classes or add new ones as the system grows.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Example: Start with a User class, and later add Admin or Customer classes using inheritance.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+mj-lt"/>
              </a:rPr>
              <a:t>4. Easier to Maintain and Debug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1" dirty="0">
              <a:solidFill>
                <a:schemeClr val="bg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Classes help group related data and actions together.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Code becomes more readable, especially in big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Developers can understand the system faster because it's well-structured.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2801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C78D9C3-676E-135C-7DC5-1CA6E941DCA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594360" y="2646117"/>
            <a:ext cx="7352334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Define what Object-Oriented Programming (OOP) 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Differentiate procedural and object-oriented approaches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the 4 main principles of 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Recognize the benefits and purpose of OOP in software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1766A-F707-27E6-6690-6960EB3E0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10857-8F3B-C31C-6862-C59E39084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9836" y="1492369"/>
            <a:ext cx="5486400" cy="2357597"/>
          </a:xfrm>
        </p:spPr>
        <p:txBody>
          <a:bodyPr/>
          <a:lstStyle/>
          <a:p>
            <a:pPr algn="ctr"/>
            <a:r>
              <a:rPr lang="en-US" sz="5400" dirty="0"/>
              <a:t>What is Object-Oriented Programming?</a:t>
            </a:r>
          </a:p>
        </p:txBody>
      </p:sp>
    </p:spTree>
    <p:extLst>
      <p:ext uri="{BB962C8B-B14F-4D97-AF65-F5344CB8AC3E}">
        <p14:creationId xmlns:p14="http://schemas.microsoft.com/office/powerpoint/2010/main" val="993402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What is Object-Oriented Programming?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D0B4AB-3F44-F90A-D129-CF6C65A8AB0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591831" cy="2258890"/>
          </a:xfrm>
        </p:spPr>
        <p:txBody>
          <a:bodyPr>
            <a:normAutofit/>
          </a:bodyPr>
          <a:lstStyle/>
          <a:p>
            <a:r>
              <a:rPr lang="en-US" b="1" dirty="0"/>
              <a:t>Object-Oriented Programming (OOP)</a:t>
            </a:r>
            <a:r>
              <a:rPr lang="en-US" dirty="0"/>
              <a:t> is a programming paradigm based on the concept of </a:t>
            </a:r>
            <a:r>
              <a:rPr lang="en-US" b="1" dirty="0"/>
              <a:t>objects</a:t>
            </a:r>
            <a:r>
              <a:rPr lang="en-US" dirty="0"/>
              <a:t>, which represent real-world entities. These objects contain data in the form of </a:t>
            </a:r>
            <a:r>
              <a:rPr lang="en-US" b="1" dirty="0"/>
              <a:t>attributes</a:t>
            </a:r>
            <a:r>
              <a:rPr lang="en-US" dirty="0"/>
              <a:t> (also called properties) and behavior in the form of </a:t>
            </a:r>
            <a:r>
              <a:rPr lang="en-US" b="1" dirty="0"/>
              <a:t>methods</a:t>
            </a:r>
            <a:r>
              <a:rPr lang="en-US" dirty="0"/>
              <a:t> (functions).</a:t>
            </a:r>
            <a:endParaRPr lang="en-PH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766A-1C71-9D02-481C-F75EBD932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801A3-E993-956F-C3F4-495AA0F9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627A3D-BC6F-4850-3A5A-A469A7F4F4A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591831" cy="225889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is a blueprint for creating objects, which are specific instances of the class. It defines properties (attributes) and behaviors (methods) that the objects of the class will have.</a:t>
            </a:r>
          </a:p>
        </p:txBody>
      </p:sp>
    </p:spTree>
    <p:extLst>
      <p:ext uri="{BB962C8B-B14F-4D97-AF65-F5344CB8AC3E}">
        <p14:creationId xmlns:p14="http://schemas.microsoft.com/office/powerpoint/2010/main" val="230637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294BA-9DF3-AF63-88E5-34172EE6B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69C48-20CC-40C9-4101-81BDFACA6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OBJECT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AF3D89-EAAF-5B14-3666-0BFD9DD2F3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591831" cy="2258890"/>
          </a:xfrm>
        </p:spPr>
        <p:txBody>
          <a:bodyPr>
            <a:normAutofit/>
          </a:bodyPr>
          <a:lstStyle/>
          <a:p>
            <a:r>
              <a:rPr lang="en-US" b="1" dirty="0"/>
              <a:t>Objects</a:t>
            </a:r>
            <a:r>
              <a:rPr lang="en-US" dirty="0"/>
              <a:t> are instances of a class in object-oriented programming (OOP). They represent real-world entities or abstract concepts that contain both </a:t>
            </a:r>
            <a:r>
              <a:rPr lang="en-US" b="1" dirty="0"/>
              <a:t>data</a:t>
            </a:r>
            <a:r>
              <a:rPr lang="en-US" dirty="0"/>
              <a:t> (attributes) and </a:t>
            </a:r>
            <a:r>
              <a:rPr lang="en-US" b="1" dirty="0"/>
              <a:t>behavior</a:t>
            </a:r>
            <a:r>
              <a:rPr lang="en-US" dirty="0"/>
              <a:t> (methods).</a:t>
            </a:r>
          </a:p>
        </p:txBody>
      </p:sp>
    </p:spTree>
    <p:extLst>
      <p:ext uri="{BB962C8B-B14F-4D97-AF65-F5344CB8AC3E}">
        <p14:creationId xmlns:p14="http://schemas.microsoft.com/office/powerpoint/2010/main" val="1819603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530E4-1B5A-EBFF-9D78-9F79359B8E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E466E-A84F-663F-7FDA-701A4ED4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2F9B6-E8AF-D119-D936-A1BD892B7DF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2" y="2676525"/>
            <a:ext cx="9591831" cy="2258890"/>
          </a:xfrm>
        </p:spPr>
        <p:txBody>
          <a:bodyPr>
            <a:normAutofit/>
          </a:bodyPr>
          <a:lstStyle/>
          <a:p>
            <a:r>
              <a:rPr lang="en-US" b="1" dirty="0"/>
              <a:t>Access modifiers</a:t>
            </a:r>
            <a:r>
              <a:rPr lang="en-US" dirty="0"/>
              <a:t> are keywords in object-oriented programming (OOP) that control the visibility and accessibility of class members (attributes and methods). They define whether other parts of the program can access or modify these members.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4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0AC0A-A164-063F-1398-DF5588405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41A4F34-E946-837D-6FD8-CC02EC4A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ACCESS MODIFIERS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049512CE-B462-C06E-581F-B4ED9EA972A8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069814156"/>
              </p:ext>
            </p:extLst>
          </p:nvPr>
        </p:nvGraphicFramePr>
        <p:xfrm>
          <a:off x="593725" y="2628900"/>
          <a:ext cx="8243310" cy="28151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MODIFIERS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VISIBILITY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 $name;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kern="100" dirty="0">
                          <a:effectLst/>
                        </a:rPr>
                        <a:t>Accessible from anywhere</a:t>
                      </a:r>
                      <a:endParaRPr lang="en-PH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 $age;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kern="100" dirty="0">
                          <a:effectLst/>
                        </a:rPr>
                        <a:t>Accessible only within the class</a:t>
                      </a:r>
                      <a:endParaRPr lang="en-PH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 $salary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800" kern="100" dirty="0">
                          <a:effectLst/>
                        </a:rPr>
                        <a:t>Accessible within the class and its subclasses</a:t>
                      </a:r>
                      <a:endParaRPr lang="en-PH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155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FAF19-3C41-1E12-831B-10344A1D8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AAD0-0464-84CB-ABD5-B080B97B3D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63652" y="1363415"/>
            <a:ext cx="8300810" cy="2434862"/>
          </a:xfrm>
        </p:spPr>
        <p:txBody>
          <a:bodyPr/>
          <a:lstStyle/>
          <a:p>
            <a:pPr algn="ctr"/>
            <a:r>
              <a:rPr lang="en-US" sz="5400" dirty="0"/>
              <a:t>Differentiate procedural and object-oriented approaches</a:t>
            </a:r>
          </a:p>
        </p:txBody>
      </p:sp>
    </p:spTree>
    <p:extLst>
      <p:ext uri="{BB962C8B-B14F-4D97-AF65-F5344CB8AC3E}">
        <p14:creationId xmlns:p14="http://schemas.microsoft.com/office/powerpoint/2010/main" val="231685323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{BD21B94C-38BA-4854-8CA9-764AA3443E8A}TFd3b75063-ff25-434d-b12c-efeaf07d16c3292f62b5_win32-75a75c970d8e</Template>
  <TotalTime>177</TotalTime>
  <Words>1130</Words>
  <Application>Microsoft Office PowerPoint</Application>
  <PresentationFormat>Widescreen</PresentationFormat>
  <Paragraphs>169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Consolas</vt:lpstr>
      <vt:lpstr>Franklin Gothic Book</vt:lpstr>
      <vt:lpstr>Franklin Gothic Demi</vt:lpstr>
      <vt:lpstr>Custom</vt:lpstr>
      <vt:lpstr>Overview of Object-Oriented Programming (OOP)</vt:lpstr>
      <vt:lpstr>Learning Objectives</vt:lpstr>
      <vt:lpstr>What is Object-Oriented Programming?</vt:lpstr>
      <vt:lpstr>What is Object-Oriented Programming?</vt:lpstr>
      <vt:lpstr>Classes</vt:lpstr>
      <vt:lpstr>OBJECT</vt:lpstr>
      <vt:lpstr>ACCESS MODIFIERS</vt:lpstr>
      <vt:lpstr>ACCESS MODIFIERS</vt:lpstr>
      <vt:lpstr>Differentiate procedural and object-oriented approaches</vt:lpstr>
      <vt:lpstr>Procedural vs. Object-Oriented Programming</vt:lpstr>
      <vt:lpstr>The 4 Pillars of OOP</vt:lpstr>
      <vt:lpstr>Abstraction</vt:lpstr>
      <vt:lpstr>Polymorphism</vt:lpstr>
      <vt:lpstr>Benefits of Object-Oriented Programming (OOP)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8</cp:revision>
  <dcterms:created xsi:type="dcterms:W3CDTF">2025-07-12T10:08:18Z</dcterms:created>
  <dcterms:modified xsi:type="dcterms:W3CDTF">2025-08-13T13:46:09Z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