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685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10C1-54DB-6986-C7FD-1AAA67030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82AEB-57A2-53DF-4EF2-AE312238D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50E44-88E2-72C2-79E1-5448BF34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8249-1CC6-AA73-4808-54B50C78D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77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54057-D952-D28C-6218-CA1D87D8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05F0F-5004-1FC6-41E5-6207C1044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30555-E132-9099-FA68-75ED626F0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9678-A6F2-2DA7-855A-270D9608D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10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entury Gothic" panose="020B0502020202020204" pitchFamily="34" charset="0"/>
              </a:rPr>
              <a:t>Inheritance in </a:t>
            </a:r>
            <a:r>
              <a:rPr lang="en-US" sz="4800" dirty="0">
                <a:latin typeface="Century Gothic" panose="020B0502020202020204" pitchFamily="34" charset="0"/>
              </a:rPr>
              <a:t>PHP (OOP)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D4E8D-8833-B216-806A-77ADD19B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8409D8-7983-F7AF-C4CE-56A588B9105B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134A1-C5B6-0854-577D-EEE63097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93192-B282-7A59-1085-B6D548AF0135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Multi Level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D1D957-7CD6-9491-BAE6-570F6F33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16" y="1600376"/>
            <a:ext cx="63921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7914-617C-155F-60E0-AE010A65A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89CA28-9214-04FC-75AD-2FCB992E363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13876-CF20-EE2C-EF23-14F51FFE9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227D6-0FC8-BF30-76DB-975516A298A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Hierarchical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C591E-CCA5-0AC1-3018-78A6C0A8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1" y="1591277"/>
            <a:ext cx="667956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BA26-1C2B-2D07-089E-8C8391E2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B16C88-EE9F-6A81-DF74-BEFF17B6E2C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63B8-5903-9EBC-69BE-DBDAD51A2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FA49A-26F9-5B9A-35E8-2221A8A9BC5B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parent::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63865-2CFD-12BB-A4E0-924084F9ADE2}"/>
              </a:ext>
            </a:extLst>
          </p:cNvPr>
          <p:cNvSpPr txBox="1"/>
          <p:nvPr/>
        </p:nvSpPr>
        <p:spPr>
          <a:xfrm>
            <a:off x="2269957" y="2318471"/>
            <a:ext cx="7275095" cy="222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Use parent::</a:t>
            </a:r>
            <a:r>
              <a:rPr lang="en-GB" dirty="0" err="1">
                <a:latin typeface="Century Gothic" panose="020B0502020202020204" pitchFamily="34" charset="0"/>
              </a:rPr>
              <a:t>methodName</a:t>
            </a:r>
            <a:r>
              <a:rPr lang="en-GB" dirty="0">
                <a:latin typeface="Century Gothic" panose="020B0502020202020204" pitchFamily="34" charset="0"/>
              </a:rPr>
              <a:t>() to call the original method from the parent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Useful when the child needs to extend, not fully replace, the </a:t>
            </a:r>
            <a:r>
              <a:rPr lang="en-GB" dirty="0" err="1">
                <a:latin typeface="Century Gothic" panose="020B0502020202020204" pitchFamily="34" charset="0"/>
              </a:rPr>
              <a:t>behavior</a:t>
            </a:r>
            <a:r>
              <a:rPr lang="en-GB" dirty="0">
                <a:latin typeface="Century Gothic" panose="020B0502020202020204" pitchFamily="34" charset="0"/>
              </a:rPr>
              <a:t>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6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EE8E-3C0B-466D-D004-1CE8CC47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39981-EB14-F665-D3D2-9F36ECF2C995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F2109-C279-78F2-7CD7-2C077630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43672-2DC5-C492-161D-9224DD5FE339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C07262-2CBB-2072-F30B-B7F5DA5E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1" y="2050134"/>
            <a:ext cx="66493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CADBC-7021-1B4A-7BE6-EAD830579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6A5161-5AE4-479B-3189-3696DC5D75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D3DB1-A0FD-C06B-5C2D-4317DDB5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9EECC-026C-7061-26A0-20E47923D1DD}"/>
              </a:ext>
            </a:extLst>
          </p:cNvPr>
          <p:cNvSpPr txBox="1"/>
          <p:nvPr/>
        </p:nvSpPr>
        <p:spPr>
          <a:xfrm>
            <a:off x="2477729" y="534081"/>
            <a:ext cx="83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Inheritance with constructors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6FB11-5ED8-7AED-652D-8C674573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73" y="1440003"/>
            <a:ext cx="6368054" cy="49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ADF93-4609-9F6C-C373-9E35343FF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113F9-F169-41A3-B880-42941B3ABE4E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C99FD-679B-2ED0-E7F1-820216573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164A1-6E20-1B2A-97F9-95A35022D118}"/>
              </a:ext>
            </a:extLst>
          </p:cNvPr>
          <p:cNvSpPr txBox="1"/>
          <p:nvPr/>
        </p:nvSpPr>
        <p:spPr>
          <a:xfrm>
            <a:off x="2477729" y="534081"/>
            <a:ext cx="83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Inheritance with constructors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D2353-0410-E494-A86C-3BA9EF5B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73" y="1440003"/>
            <a:ext cx="6368054" cy="49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1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31A6B-86B8-A6F7-448A-35AF26DC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9AF52A-69AC-E64F-13B2-D108E91EA9B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D0A6F-E240-C701-28AB-048735DB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207D1-9844-5932-1041-7DF9C0C6CD50}"/>
              </a:ext>
            </a:extLst>
          </p:cNvPr>
          <p:cNvSpPr txBox="1"/>
          <p:nvPr/>
        </p:nvSpPr>
        <p:spPr>
          <a:xfrm>
            <a:off x="2477729" y="534081"/>
            <a:ext cx="83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Summary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1E22CD-A4F5-6A5D-3141-1ABC7487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4505"/>
              </p:ext>
            </p:extLst>
          </p:nvPr>
        </p:nvGraphicFramePr>
        <p:xfrm>
          <a:off x="842837" y="2136521"/>
          <a:ext cx="10473668" cy="24241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6834">
                  <a:extLst>
                    <a:ext uri="{9D8B030D-6E8A-4147-A177-3AD203B41FA5}">
                      <a16:colId xmlns:a16="http://schemas.microsoft.com/office/drawing/2014/main" val="2232290746"/>
                    </a:ext>
                  </a:extLst>
                </a:gridCol>
                <a:gridCol w="5236834">
                  <a:extLst>
                    <a:ext uri="{9D8B030D-6E8A-4147-A177-3AD203B41FA5}">
                      <a16:colId xmlns:a16="http://schemas.microsoft.com/office/drawing/2014/main" val="1951020972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j-lt"/>
                        </a:rPr>
                        <a:t>escription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54383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 and reuse code using base and derived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22349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Method 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Redefine inherited methods to customize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049455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parent::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Extend inherited method logic using the parent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21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1. By the end of this lesson, you should be able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2. Understand the concept and purpose of inheritance in OOP.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3. Understand the relationship between base and derived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4. Demonstrate method overriding to customize inherited behavior.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5. Use the parent:: keyword to enhance inherited methods in derived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Inheritance?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Inheritance allows a class to reuse the properties and methods of another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base class is also called the parent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derived class is also called the child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Promotes code reuse and modularity.</a:t>
            </a:r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50" y="1440003"/>
            <a:ext cx="7911700" cy="49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1EF8A-2C64-06C8-3E7A-8E12C59E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972573-8D40-A7BD-0CBF-20526F2C45D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A51FD-3EBE-FD06-3404-BE54F88C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2ED34-0197-DAEF-C167-11DAEE077AFE}"/>
              </a:ext>
            </a:extLst>
          </p:cNvPr>
          <p:cNvSpPr txBox="1"/>
          <p:nvPr/>
        </p:nvSpPr>
        <p:spPr>
          <a:xfrm>
            <a:off x="2477729" y="534081"/>
            <a:ext cx="818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Method Overriding?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EE095-64DD-9F8F-570F-0A5DABC0E1AB}"/>
              </a:ext>
            </a:extLst>
          </p:cNvPr>
          <p:cNvSpPr txBox="1"/>
          <p:nvPr/>
        </p:nvSpPr>
        <p:spPr>
          <a:xfrm>
            <a:off x="1658437" y="1997839"/>
            <a:ext cx="8480174" cy="222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Method overriding allows a child class to redefine a method from the parent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Used to customize or change inherited behavior.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CB3B-0E72-26DD-63D7-1E4AAB43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09787E-6E49-80B0-D032-4CFB81415C7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80E25-A562-C414-5183-11C29D39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2F5AF-0C6A-3C8D-031E-BEF37EFBE1D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15481-A76A-5EB4-67A6-FB647E6A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29" y="1440003"/>
            <a:ext cx="6506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1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DF4C7-3885-F714-B3AF-2BC09890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3AB87B-CDC9-5A3F-AD3E-DC1E40AF42D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DF2D7-94C1-EC35-4E6E-BAF310BD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0A4C8-792D-FE26-FF65-788861BEE078}"/>
              </a:ext>
            </a:extLst>
          </p:cNvPr>
          <p:cNvSpPr txBox="1"/>
          <p:nvPr/>
        </p:nvSpPr>
        <p:spPr>
          <a:xfrm>
            <a:off x="2477729" y="534081"/>
            <a:ext cx="958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Role of Base and Derived Classes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3CD855-1B2E-6D06-A6C6-37651954E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62078"/>
              </p:ext>
            </p:extLst>
          </p:nvPr>
        </p:nvGraphicFramePr>
        <p:xfrm>
          <a:off x="3348230" y="2756751"/>
          <a:ext cx="5495540" cy="18748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318112628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599101253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86873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2618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43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F3EC3-DB7B-D7B2-F845-798EE1C3E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E7E5CB-C32C-A5BB-C79C-1D1ADE64469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DE5BE-4D0C-69BF-B738-F2CC4BA4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ED71-48B5-6A0B-214F-AA7FB80F651D}"/>
              </a:ext>
            </a:extLst>
          </p:cNvPr>
          <p:cNvSpPr txBox="1"/>
          <p:nvPr/>
        </p:nvSpPr>
        <p:spPr>
          <a:xfrm>
            <a:off x="2477729" y="534081"/>
            <a:ext cx="958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Types of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2E2710-07F6-203F-8749-E5CD430E6AD6}"/>
              </a:ext>
            </a:extLst>
          </p:cNvPr>
          <p:cNvGrpSpPr/>
          <p:nvPr/>
        </p:nvGrpSpPr>
        <p:grpSpPr>
          <a:xfrm>
            <a:off x="1524369" y="2390103"/>
            <a:ext cx="9559344" cy="2360261"/>
            <a:chOff x="1790826" y="2518440"/>
            <a:chExt cx="9559344" cy="2360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5CDBA4-6BF8-1BB2-5C59-D29E78BB2C8B}"/>
                </a:ext>
              </a:extLst>
            </p:cNvPr>
            <p:cNvGrpSpPr/>
            <p:nvPr/>
          </p:nvGrpSpPr>
          <p:grpSpPr>
            <a:xfrm>
              <a:off x="1790826" y="2518440"/>
              <a:ext cx="6830660" cy="969496"/>
              <a:chOff x="1790826" y="2518440"/>
              <a:chExt cx="6830660" cy="96949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71C69-A6AC-6319-4CC8-700A434B91CC}"/>
                  </a:ext>
                </a:extLst>
              </p:cNvPr>
              <p:cNvSpPr txBox="1"/>
              <p:nvPr/>
            </p:nvSpPr>
            <p:spPr>
              <a:xfrm>
                <a:off x="1790826" y="2518440"/>
                <a:ext cx="29988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entury Gothic" panose="020B0502020202020204" pitchFamily="34" charset="0"/>
                  </a:rPr>
                  <a:t>1. Single Inheritance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15B3C-3F91-1529-3821-5E06B764271A}"/>
                  </a:ext>
                </a:extLst>
              </p:cNvPr>
              <p:cNvSpPr txBox="1"/>
              <p:nvPr/>
            </p:nvSpPr>
            <p:spPr>
              <a:xfrm>
                <a:off x="2525486" y="284160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entury Gothic" panose="020B0502020202020204" pitchFamily="34" charset="0"/>
                  </a:rPr>
                  <a:t>-A child class </a:t>
                </a:r>
                <a:r>
                  <a:rPr lang="en-US" sz="1600" dirty="0">
                    <a:latin typeface="Century Gothic" panose="020B0502020202020204" pitchFamily="34" charset="0"/>
                  </a:rPr>
                  <a:t>inherits</a:t>
                </a:r>
                <a:r>
                  <a:rPr lang="en-US" dirty="0">
                    <a:latin typeface="Century Gothic" panose="020B0502020202020204" pitchFamily="34" charset="0"/>
                  </a:rPr>
                  <a:t> from only one parent class.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629B59-28DE-BA59-B096-34E946454DD8}"/>
                </a:ext>
              </a:extLst>
            </p:cNvPr>
            <p:cNvGrpSpPr/>
            <p:nvPr/>
          </p:nvGrpSpPr>
          <p:grpSpPr>
            <a:xfrm>
              <a:off x="1790826" y="3253800"/>
              <a:ext cx="9559344" cy="969496"/>
              <a:chOff x="1790826" y="2518440"/>
              <a:chExt cx="9559344" cy="96949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74878F-490B-E1B3-5E62-0D88EE741B33}"/>
                  </a:ext>
                </a:extLst>
              </p:cNvPr>
              <p:cNvSpPr txBox="1"/>
              <p:nvPr/>
            </p:nvSpPr>
            <p:spPr>
              <a:xfrm>
                <a:off x="1790826" y="2518440"/>
                <a:ext cx="3681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entury Gothic" panose="020B0502020202020204" pitchFamily="34" charset="0"/>
                  </a:rPr>
                  <a:t>2. Multilevel Inheritance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CE4EE-6866-A072-AE9D-641CADFF97F4}"/>
                  </a:ext>
                </a:extLst>
              </p:cNvPr>
              <p:cNvSpPr txBox="1"/>
              <p:nvPr/>
            </p:nvSpPr>
            <p:spPr>
              <a:xfrm>
                <a:off x="2525485" y="2841605"/>
                <a:ext cx="88246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latin typeface="Century Gothic" panose="020B0502020202020204" pitchFamily="34" charset="0"/>
                  </a:rPr>
                  <a:t>-A class inherits from another class, and then another class inherits from it (a chain).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AFFFD8-48EB-2DAF-E1E0-D2BBDB585E01}"/>
                </a:ext>
              </a:extLst>
            </p:cNvPr>
            <p:cNvGrpSpPr/>
            <p:nvPr/>
          </p:nvGrpSpPr>
          <p:grpSpPr>
            <a:xfrm>
              <a:off x="1790826" y="4186204"/>
              <a:ext cx="9559344" cy="692497"/>
              <a:chOff x="1790826" y="2518440"/>
              <a:chExt cx="9559344" cy="6924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4F025C-3FFF-A8E4-56D1-87C1D1D1A03A}"/>
                  </a:ext>
                </a:extLst>
              </p:cNvPr>
              <p:cNvSpPr txBox="1"/>
              <p:nvPr/>
            </p:nvSpPr>
            <p:spPr>
              <a:xfrm>
                <a:off x="1790826" y="2518440"/>
                <a:ext cx="3681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entury Gothic" panose="020B0502020202020204" pitchFamily="34" charset="0"/>
                  </a:rPr>
                  <a:t>3. Hierarchical Inheritance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448718-4C79-2F0C-0B1C-403F9606BEF8}"/>
                  </a:ext>
                </a:extLst>
              </p:cNvPr>
              <p:cNvSpPr txBox="1"/>
              <p:nvPr/>
            </p:nvSpPr>
            <p:spPr>
              <a:xfrm>
                <a:off x="2525485" y="2841605"/>
                <a:ext cx="88246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latin typeface="Century Gothic" panose="020B0502020202020204" pitchFamily="34" charset="0"/>
                  </a:rPr>
                  <a:t>-Multiple child classes inherit from the same parent class.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A82C94-78A4-65B7-641B-54C60B586F77}"/>
              </a:ext>
            </a:extLst>
          </p:cNvPr>
          <p:cNvGrpSpPr/>
          <p:nvPr/>
        </p:nvGrpSpPr>
        <p:grpSpPr>
          <a:xfrm>
            <a:off x="1790826" y="2518440"/>
            <a:ext cx="6830660" cy="969496"/>
            <a:chOff x="1790826" y="2518440"/>
            <a:chExt cx="6830660" cy="9694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6B3AB9-DDDD-6971-1522-410AA2B496A8}"/>
                </a:ext>
              </a:extLst>
            </p:cNvPr>
            <p:cNvSpPr txBox="1"/>
            <p:nvPr/>
          </p:nvSpPr>
          <p:spPr>
            <a:xfrm>
              <a:off x="1790826" y="2518440"/>
              <a:ext cx="2998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 Single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73168-886B-E00A-F88E-8E711E8EE6EB}"/>
                </a:ext>
              </a:extLst>
            </p:cNvPr>
            <p:cNvSpPr txBox="1"/>
            <p:nvPr/>
          </p:nvSpPr>
          <p:spPr>
            <a:xfrm>
              <a:off x="2525486" y="2841605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-A child class </a:t>
              </a:r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inherits</a:t>
              </a: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from only one parent class.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37BF6C-0AF6-D7A8-EDB5-0EFDC588FCCF}"/>
              </a:ext>
            </a:extLst>
          </p:cNvPr>
          <p:cNvGrpSpPr/>
          <p:nvPr/>
        </p:nvGrpSpPr>
        <p:grpSpPr>
          <a:xfrm>
            <a:off x="1790826" y="3253800"/>
            <a:ext cx="9559344" cy="969496"/>
            <a:chOff x="1790826" y="2518440"/>
            <a:chExt cx="9559344" cy="9694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F2296-6DBB-AFFB-B87A-0F42481E0CF5}"/>
                </a:ext>
              </a:extLst>
            </p:cNvPr>
            <p:cNvSpPr txBox="1"/>
            <p:nvPr/>
          </p:nvSpPr>
          <p:spPr>
            <a:xfrm>
              <a:off x="1790826" y="2518440"/>
              <a:ext cx="36810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2. Multilevel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1D94D-C732-19CC-F19E-7F627E2DD024}"/>
                </a:ext>
              </a:extLst>
            </p:cNvPr>
            <p:cNvSpPr txBox="1"/>
            <p:nvPr/>
          </p:nvSpPr>
          <p:spPr>
            <a:xfrm>
              <a:off x="2525485" y="2841605"/>
              <a:ext cx="88246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-A class inherits from another class, and then another class inherits from it (a chain).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560C98-45B8-3452-80AE-25A5CC884127}"/>
              </a:ext>
            </a:extLst>
          </p:cNvPr>
          <p:cNvGrpSpPr/>
          <p:nvPr/>
        </p:nvGrpSpPr>
        <p:grpSpPr>
          <a:xfrm>
            <a:off x="1790826" y="4186204"/>
            <a:ext cx="9559344" cy="692497"/>
            <a:chOff x="1790826" y="2518440"/>
            <a:chExt cx="9559344" cy="6924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69F8AD-F3E8-7CA7-EDFE-C01D27E693B2}"/>
                </a:ext>
              </a:extLst>
            </p:cNvPr>
            <p:cNvSpPr txBox="1"/>
            <p:nvPr/>
          </p:nvSpPr>
          <p:spPr>
            <a:xfrm>
              <a:off x="1790826" y="2518440"/>
              <a:ext cx="36810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 Hierarchical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7A569F-162D-0697-AF6B-7B90D6B89EA0}"/>
                </a:ext>
              </a:extLst>
            </p:cNvPr>
            <p:cNvSpPr txBox="1"/>
            <p:nvPr/>
          </p:nvSpPr>
          <p:spPr>
            <a:xfrm>
              <a:off x="2525485" y="2841605"/>
              <a:ext cx="88246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-Multiple child classes inherit from the same parent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22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8120-1D2B-EBA3-4443-631A4064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F2D81B-CAE5-E60A-EB01-EBFF714BC635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736A-6693-868E-70A3-A2540EDF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3F95E-5F55-E736-04E5-8E6C106928B8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Single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95B62-0ACE-FE3A-7BCE-4B6D3CBC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57" y="1620002"/>
            <a:ext cx="6487886" cy="47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385</Words>
  <Application>Microsoft Office PowerPoint</Application>
  <PresentationFormat>Widescreen</PresentationFormat>
  <Paragraphs>61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9</cp:revision>
  <dcterms:created xsi:type="dcterms:W3CDTF">2025-08-09T02:54:04Z</dcterms:created>
  <dcterms:modified xsi:type="dcterms:W3CDTF">2025-09-17T11:28:14Z</dcterms:modified>
</cp:coreProperties>
</file>