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9" r:id="rId7"/>
    <p:sldId id="272" r:id="rId8"/>
    <p:sldId id="283" r:id="rId9"/>
    <p:sldId id="261" r:id="rId10"/>
    <p:sldId id="262" r:id="rId11"/>
    <p:sldId id="284" r:id="rId12"/>
    <p:sldId id="273" r:id="rId13"/>
    <p:sldId id="285" r:id="rId14"/>
    <p:sldId id="274" r:id="rId15"/>
    <p:sldId id="275" r:id="rId16"/>
    <p:sldId id="276" r:id="rId17"/>
    <p:sldId id="277" r:id="rId18"/>
    <p:sldId id="278" r:id="rId19"/>
    <p:sldId id="279" r:id="rId20"/>
    <p:sldId id="286" r:id="rId21"/>
    <p:sldId id="280" r:id="rId22"/>
    <p:sldId id="281" r:id="rId23"/>
    <p:sldId id="282" r:id="rId2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2F493-9F38-75B6-AF2A-2F28D983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B088C-248D-44CD-0915-817D84E302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6C3BD-F1A0-32FE-5CA9-2A822CBB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83C2E-1313-4360-0887-F993300A8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14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2535-43C3-2F2E-4571-0B2DAD7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26AE-7DEA-3610-BA1B-551EF2AE4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30A6B-EEF5-B1A2-38D3-EFF65B546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EBA3-7B79-5CCA-0DBB-F8A61A5E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03A3-573E-F5D4-2F25-50FCCB1F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0681-E0F3-20B4-5D08-3BD93DA87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C018-5A7D-0B45-B4CC-4C3CE0A2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 is used </a:t>
            </a:r>
            <a:r>
              <a:rPr lang="en-US" b="1" dirty="0"/>
              <a:t>to check if a file exists and is a regular file</a:t>
            </a:r>
            <a:r>
              <a:rPr lang="en-US" dirty="0"/>
              <a:t> (not a directory or special file).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C52-2004-D5E2-1479-30041467B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E0B5-A806-8692-F0E6-9C346306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F211A-74B6-66C9-B9A2-0BD6AA936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1C3D6-F66D-B263-1750-EBE0A0A4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1971-5B24-F660-3D51-41F393F6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4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92C8-B03A-D10C-E648-9BFC32A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FBCBD-C32E-DE82-F5B2-3F90C6C3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A956-F7DC-8D21-70F0-5784C1AA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4624-BF95-15E7-CADA-E0E7C2CB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6FE5-937A-371B-2247-10785D2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59453-D92F-6F2C-CDCA-15101B695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03E9-9201-BBA5-1337-0A0F5474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F86-F4C3-A19F-4F44-6A4DD1E05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AD0-59E3-BF02-7BF7-DF09E2BF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3978-2BA8-B338-62EE-182D0B68C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70F7A-1AE7-03A7-5BB7-4212B5D1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AFB-DEB5-A1CF-EFEA-DD846ADE8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8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81A00-35C0-F1EC-354C-02699BDE5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A1137-72E4-4D83-4B30-F01473988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1265F-4264-2DAA-5D70-44A59A8C9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access all elements of an array in Bash, use ${array[@]}:</a:t>
            </a:r>
          </a:p>
          <a:p>
            <a:r>
              <a:rPr lang="en-US" dirty="0"/>
              <a:t>bash</a:t>
            </a:r>
          </a:p>
          <a:p>
            <a:pPr rtl="0"/>
            <a:r>
              <a:rPr lang="en-US" dirty="0"/>
              <a:t>fruits=("apple" "banana" "cherry") echo "${fruits[@]}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D7928-9C3B-E768-F9B5-5DF994D47D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74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4827-C557-1B58-1D7F-FB2BDE2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5A65-B8CF-D03B-E0C7-20DFBC78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00B88-5F8D-33FE-8D50-D007AC2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 echo "Good day, $1!"echo prints the message to the terminal. $1 refers to the </a:t>
            </a:r>
            <a:r>
              <a:rPr lang="en-US" b="1" dirty="0"/>
              <a:t>first argument</a:t>
            </a:r>
            <a:r>
              <a:rPr lang="en-US" dirty="0"/>
              <a:t> passed to the function.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$1 is a </a:t>
            </a:r>
            <a:r>
              <a:rPr lang="en-US" b="1" dirty="0"/>
              <a:t>positional parameter</a:t>
            </a:r>
            <a:r>
              <a:rPr lang="en-US" dirty="0"/>
              <a:t> used to get arguments inside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DB6C-CB48-8CFE-3B7A-37676ACE1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5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29D4-BB31-33B4-2B18-98565037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852AE-2B6F-7BD8-084D-615B8656F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564B9-C525-3F5F-3C91-9C197394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="/home/user/documents"</a:t>
            </a:r>
          </a:p>
          <a:p>
            <a:r>
              <a:rPr lang="en-US" dirty="0" err="1"/>
              <a:t>dest</a:t>
            </a:r>
            <a:r>
              <a:rPr lang="en-US" dirty="0"/>
              <a:t>="/home/user/backup_$(date +%F)"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-p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r>
              <a:rPr lang="en-US" dirty="0"/>
              <a:t>cp -r "$</a:t>
            </a:r>
            <a:r>
              <a:rPr lang="en-US" dirty="0" err="1"/>
              <a:t>src</a:t>
            </a:r>
            <a:r>
              <a:rPr lang="en-US" dirty="0"/>
              <a:t>"/*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echo "Backup completed to 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B40E-654A-06B6-0AF8-8CEF2C48A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shell (like Bash) acts as a command interpreter. Instead of typing commands one-by-one, you write them in a file (e.g., script.sh) and execute it to automate tasks like backups, file management, or software installations.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shebang is always the first line. Comments are ignored by the shell but helpful for documentation. Variables store data, and echo displays </a:t>
            </a:r>
            <a:r>
              <a:rPr lang="en-US" dirty="0" err="1"/>
              <a:t>outp</a:t>
            </a:r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</a:t>
            </a:r>
            <a:r>
              <a:rPr lang="en-US" b="1" dirty="0"/>
              <a:t>shebang</a:t>
            </a:r>
            <a:r>
              <a:rPr lang="en-US" dirty="0"/>
              <a:t> is the character sequence #! at the very top of a script file, followed by the path to the interpreter that should run the </a:t>
            </a:r>
            <a:r>
              <a:rPr lang="en-US" dirty="0" err="1"/>
              <a:t>script.ut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115D9-2AB5-BC47-9A43-C8A0EDB9A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1CC2E2-C232-9D8C-F70D-19DDA3162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F104B-F484-3680-E62F-3C1854B75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440AD-89D6-C2C3-9566-C947E2D63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37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  <a:p>
            <a:r>
              <a:rPr lang="en-US" dirty="0"/>
              <a:t>You give the script execute permission using </a:t>
            </a:r>
            <a:r>
              <a:rPr lang="en-US" dirty="0" err="1"/>
              <a:t>chmod</a:t>
            </a:r>
            <a:r>
              <a:rPr lang="en-US" dirty="0"/>
              <a:t> +x. Then run it with ./. This script prints a greeting using a variable.</a:t>
            </a:r>
          </a:p>
          <a:p>
            <a:r>
              <a:rPr lang="en-US" dirty="0"/>
              <a:t> or</a:t>
            </a:r>
          </a:p>
          <a:p>
            <a:endParaRPr lang="en-US" dirty="0"/>
          </a:p>
          <a:p>
            <a:r>
              <a:rPr lang="en-US" dirty="0"/>
              <a:t>bash script.sh</a:t>
            </a:r>
          </a:p>
          <a:p>
            <a:r>
              <a:rPr lang="en-US" dirty="0" err="1"/>
              <a:t>sh</a:t>
            </a:r>
            <a:r>
              <a:rPr lang="en-US" dirty="0"/>
              <a:t> script.sh</a:t>
            </a:r>
          </a:p>
          <a:p>
            <a:r>
              <a:rPr lang="en-US" dirty="0" err="1"/>
              <a:t>zsh</a:t>
            </a:r>
            <a:r>
              <a:rPr lang="en-US" dirty="0"/>
              <a:t> script.sh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A31D-30E9-4BC6-3797-72AD6F29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49DF47-A4B2-633D-BB61-80B9EB29B1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8A6027-B41E-09FB-2F66-DF4BBD58B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B3FDC-064D-F19E-1BAE-D358A4F03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40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AD6E1-8A18-F971-77BC-D8D362F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46C88-BAC2-318A-8E9A-EA2DDCE3D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3F22-B59F-F8A0-42B2-C4FDE39A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\t </a:t>
            </a:r>
            <a:r>
              <a:rPr lang="en-US" dirty="0" err="1"/>
              <a:t>fpr</a:t>
            </a:r>
            <a:r>
              <a:rPr lang="en-US" dirty="0"/>
              <a:t> tab \n for new line</a:t>
            </a:r>
          </a:p>
          <a:p>
            <a:r>
              <a:rPr lang="en-US" dirty="0"/>
              <a:t>Display literal back lash is need \\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can improve a simple read command to ask for </a:t>
            </a:r>
            <a:r>
              <a:rPr lang="en-US" b="1" dirty="0"/>
              <a:t>first name</a:t>
            </a:r>
            <a:r>
              <a:rPr lang="en-US" dirty="0"/>
              <a:t> and </a:t>
            </a:r>
            <a:r>
              <a:rPr lang="en-US" b="1" dirty="0"/>
              <a:t>last name</a:t>
            </a:r>
            <a:r>
              <a:rPr lang="en-US" dirty="0"/>
              <a:t> like this:</a:t>
            </a:r>
          </a:p>
          <a:p>
            <a:r>
              <a:rPr lang="en-US" dirty="0"/>
              <a:t>bash</a:t>
            </a:r>
          </a:p>
          <a:p>
            <a:r>
              <a:rPr lang="en-US" dirty="0" err="1"/>
              <a:t>CopyEdit</a:t>
            </a:r>
            <a:endParaRPr lang="en-US" dirty="0"/>
          </a:p>
          <a:p>
            <a:pPr rtl="0"/>
            <a:r>
              <a:rPr lang="en-US" dirty="0"/>
              <a:t>#!/bin/bash </a:t>
            </a:r>
          </a:p>
          <a:p>
            <a:pPr rtl="0"/>
            <a:r>
              <a:rPr lang="en-US" dirty="0"/>
              <a:t>read -p "Enter your first name: " </a:t>
            </a:r>
            <a:r>
              <a:rPr lang="en-US" dirty="0" err="1"/>
              <a:t>fname</a:t>
            </a:r>
            <a:endParaRPr lang="en-US" dirty="0"/>
          </a:p>
          <a:p>
            <a:pPr rtl="0"/>
            <a:r>
              <a:rPr lang="en-US" dirty="0"/>
              <a:t> read -p "Enter your last name: " </a:t>
            </a:r>
            <a:r>
              <a:rPr lang="en-US" dirty="0" err="1"/>
              <a:t>lname</a:t>
            </a:r>
            <a:r>
              <a:rPr lang="en-US" dirty="0"/>
              <a:t> </a:t>
            </a:r>
          </a:p>
          <a:p>
            <a:pPr rtl="0"/>
            <a:r>
              <a:rPr lang="en-US" dirty="0"/>
              <a:t>echo "Hello, $</a:t>
            </a:r>
            <a:r>
              <a:rPr lang="en-US" dirty="0" err="1"/>
              <a:t>fname</a:t>
            </a:r>
            <a:r>
              <a:rPr lang="en-US" dirty="0"/>
              <a:t> $</a:t>
            </a:r>
            <a:r>
              <a:rPr lang="en-US" dirty="0" err="1"/>
              <a:t>lname</a:t>
            </a:r>
            <a:r>
              <a:rPr lang="en-US" dirty="0"/>
              <a:t>!"</a:t>
            </a:r>
          </a:p>
          <a:p>
            <a:r>
              <a:rPr lang="en-US" dirty="0"/>
              <a:t>                                             </a:t>
            </a:r>
          </a:p>
          <a:p>
            <a:r>
              <a:rPr lang="en-US" dirty="0"/>
              <a:t>Add –s like</a:t>
            </a:r>
          </a:p>
          <a:p>
            <a:r>
              <a:rPr lang="en-US" dirty="0"/>
              <a:t> read –s –p “Enter your pass”  help to hid the password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467E-E1DD-29BF-DC13-AAE3A2FB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1962"/>
            <a:ext cx="1711966" cy="549275"/>
          </a:xfrm>
        </p:spPr>
        <p:txBody>
          <a:bodyPr>
            <a:normAutofit/>
          </a:bodyPr>
          <a:lstStyle/>
          <a:p>
            <a:r>
              <a:rPr lang="en-US" sz="1600" dirty="0"/>
              <a:t>Chapter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1A8CF8-D3A2-A771-3EC2-4D9097BB42D1}"/>
              </a:ext>
            </a:extLst>
          </p:cNvPr>
          <p:cNvSpPr txBox="1">
            <a:spLocks/>
          </p:cNvSpPr>
          <p:nvPr/>
        </p:nvSpPr>
        <p:spPr>
          <a:xfrm>
            <a:off x="2864278" y="11430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BF384-1D5B-7161-C0A3-298A7D38F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BA507E-2926-B4FC-6C30-662581BB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969942" cy="1223963"/>
          </a:xfrm>
        </p:spPr>
        <p:txBody>
          <a:bodyPr/>
          <a:lstStyle/>
          <a:p>
            <a:r>
              <a:rPr lang="en-US" dirty="0"/>
              <a:t>Basic Shell Scripting (Arithmetic and Mathematical Operators)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ADB3E3-41C9-20CF-ADB7-74DD6B4CA81B}"/>
              </a:ext>
            </a:extLst>
          </p:cNvPr>
          <p:cNvSpPr txBox="1"/>
          <p:nvPr/>
        </p:nvSpPr>
        <p:spPr>
          <a:xfrm>
            <a:off x="1827212" y="1752600"/>
            <a:ext cx="9372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-bash scripting doesn’t do direct math, so you need $((expression)) to handle calculations.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6D0EF-3493-88A2-7D43-0D9A3C6DB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412" y="2902804"/>
            <a:ext cx="654866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3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C84-29E4-4C5D-B2F8-5CDAE39F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E344-92E3-DDFA-692E-C3C5997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(Comparison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736C1-78B9-A547-22B7-20EAE97F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9927"/>
              </p:ext>
            </p:extLst>
          </p:nvPr>
        </p:nvGraphicFramePr>
        <p:xfrm>
          <a:off x="2360612" y="1905000"/>
          <a:ext cx="7162800" cy="42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[ 5 -eq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[ 5 -ne 3 ]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[ 6 -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884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1656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[ 4 -le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906C-273B-5556-C0E2-41E67903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1191A-E114-24F1-B0AB-B083CE34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(Logical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CCA9A-F3D8-CF9D-E87A-92EDB354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9143"/>
              </p:ext>
            </p:extLst>
          </p:nvPr>
        </p:nvGraphicFramePr>
        <p:xfrm>
          <a:off x="2360612" y="1905000"/>
          <a:ext cx="7924800" cy="376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AND</a:t>
                      </a:r>
                      <a:r>
                        <a:rPr lang="en-US" dirty="0"/>
                        <a:t> (both must be 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&amp;&amp; [ $</a:t>
                      </a:r>
                      <a:r>
                        <a:rPr lang="en-US" dirty="0" err="1"/>
                        <a:t>filipinocitizen</a:t>
                      </a:r>
                      <a:r>
                        <a:rPr lang="en-US" dirty="0"/>
                        <a:t> = “yes"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one is true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|| [ "$permit" = "yes"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</a:t>
                      </a:r>
                      <a:r>
                        <a:rPr lang="en-US" dirty="0"/>
                        <a:t> (negates 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! -f file.txt ] → true if file </a:t>
                      </a:r>
                      <a:r>
                        <a:rPr lang="en-US" b="1" dirty="0"/>
                        <a:t>doesn't</a:t>
                      </a:r>
                      <a:r>
                        <a:rPr lang="en-US" dirty="0"/>
                        <a:t>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B485-D703-0D86-F2D2-DEC9E674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5256-A064-2C2D-1610-8AEF920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(if else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1CCD-647E-B2A5-DC51-34EAC6A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4543325"/>
            <a:ext cx="5344271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B7225-8BD4-44E0-D36A-CEAB8B39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1600200"/>
            <a:ext cx="574437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E3F6-A971-113E-7A4C-5F33790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5F7A1-465F-8E93-82BD-9D1B67E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251E-D7F5-B5BB-4031-F3FAC57EF742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646D-192E-C7ED-5268-92FE2F4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8" y="1966267"/>
            <a:ext cx="4887238" cy="2180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1A871-1B67-9DAD-F604-0E1E032F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18" y="4538897"/>
            <a:ext cx="5191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C3A6-2534-580F-C4CB-F5C441C7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EA5D1-AF37-F2BF-6966-E290F0E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F8C7-4292-8145-E297-C2B4A44C2478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3200-7137-391A-2553-BD8CE922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00591-F6D1-F176-5B71-F50F1696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11AB-227B-2CE5-EE69-00725179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F787D-F552-032F-A20F-AF4FD6D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24E1-0658-58ED-7C64-BB38C6553565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79EF-EFA1-0A6E-D60B-61F1C873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9804-85FD-D240-C069-8855811C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9F3AF-6EFF-13A0-152A-A7E6DF96D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90AAC5-B81A-15A4-5F0F-E75E0E64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(Arrays)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DA2678-878E-46E0-DD0E-258590440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066" y="2133419"/>
            <a:ext cx="5496692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4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F71-E078-4635-3EEC-D8C529E7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D0E17-C40A-41BE-0296-DBEA2A5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A511-7F4E-954F-6D92-2D20745F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2" y="1676400"/>
            <a:ext cx="5029200" cy="2825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98335-71D8-F095-7C75-D1AC3CC5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87680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190D-1989-2633-44AD-A0F90E11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0DB21-C93E-DC91-A562-46D8B316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533400"/>
            <a:ext cx="3048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Hands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B862-13E8-799D-42AD-B25CC4FD5AFE}"/>
              </a:ext>
            </a:extLst>
          </p:cNvPr>
          <p:cNvSpPr txBox="1"/>
          <p:nvPr/>
        </p:nvSpPr>
        <p:spPr>
          <a:xfrm>
            <a:off x="3041193" y="177615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</a:t>
            </a:r>
            <a:r>
              <a:rPr lang="en-US" dirty="0"/>
              <a:t>: Automatically back up a folder.</a:t>
            </a:r>
          </a:p>
        </p:txBody>
      </p:sp>
    </p:spTree>
    <p:extLst>
      <p:ext uri="{BB962C8B-B14F-4D97-AF65-F5344CB8AC3E}">
        <p14:creationId xmlns:p14="http://schemas.microsoft.com/office/powerpoint/2010/main" val="41994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fundamentals of shell scripting</a:t>
            </a:r>
          </a:p>
          <a:p>
            <a:r>
              <a:rPr lang="en-US" dirty="0"/>
              <a:t>Describe basic scripting concepts and their applications.</a:t>
            </a:r>
          </a:p>
          <a:p>
            <a:r>
              <a:rPr lang="en-US" dirty="0"/>
              <a:t>Write and execute simple shell scripts effectively.</a:t>
            </a:r>
          </a:p>
          <a:p>
            <a:r>
              <a:rPr lang="en-US" dirty="0"/>
              <a:t>Apply practical scripting techniques in various scenarios,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Shell Script?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-a </a:t>
            </a:r>
            <a:r>
              <a:rPr lang="en-US" b="1" dirty="0"/>
              <a:t>shell script </a:t>
            </a:r>
            <a:r>
              <a:rPr lang="en-US" dirty="0"/>
              <a:t>is a simply a file that contains a list of commands. It’s like a  to-do list for your computer! Instead of typing each command individual, you can write them all in single file.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66EE9-867E-A37B-B660-61966F997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553" y="1498600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6247129" cy="660400"/>
          </a:xfrm>
        </p:spPr>
        <p:txBody>
          <a:bodyPr anchor="b">
            <a:normAutofit/>
          </a:bodyPr>
          <a:lstStyle/>
          <a:p>
            <a:r>
              <a:rPr lang="en-US" dirty="0"/>
              <a:t>Basic Scripting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3DD-3503-A4DC-1A7E-C3E3B27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25210" y="980554"/>
            <a:ext cx="5078677" cy="55726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Shebang (#!/bin/bash): this is the line that start #! (called a shebang). It tells the system to use the bash shell to interpret the script and /bin/bash is the path to bash. So, when the scripts run, it knows exactly which shell to use</a:t>
            </a:r>
          </a:p>
          <a:p>
            <a:r>
              <a:rPr lang="en-US" dirty="0"/>
              <a:t>Comments (#): Add notes in your code.</a:t>
            </a:r>
          </a:p>
          <a:p>
            <a:r>
              <a:rPr lang="en-US" dirty="0"/>
              <a:t>Variables: name="Jerico"</a:t>
            </a:r>
          </a:p>
          <a:p>
            <a:r>
              <a:rPr lang="en-US" dirty="0"/>
              <a:t>Echo: Output something → echo "Hello, $name"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20F6F-C964-DD2B-0F55-9ABDF35F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812" y="1698528"/>
            <a:ext cx="4972744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A1763-8159-0DDE-4815-474CEEDE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A740-7EB1-3BD6-F45D-230931A49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847" y="609600"/>
            <a:ext cx="6247129" cy="660400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The two most common shells are: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DB2E29-E7E6-D92F-7BD9-3511E6B20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2" y="1423997"/>
            <a:ext cx="7879080" cy="1114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Bash (Bourne Again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Default on most Linux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zsh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 Shell)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Popular for its customization, used by default in macOS.</a:t>
            </a:r>
          </a:p>
        </p:txBody>
      </p:sp>
    </p:spTree>
    <p:extLst>
      <p:ext uri="{BB962C8B-B14F-4D97-AF65-F5344CB8AC3E}">
        <p14:creationId xmlns:p14="http://schemas.microsoft.com/office/powerpoint/2010/main" val="189873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0372F-6685-D987-AF80-473A9FDF3351}"/>
              </a:ext>
            </a:extLst>
          </p:cNvPr>
          <p:cNvSpPr txBox="1"/>
          <p:nvPr/>
        </p:nvSpPr>
        <p:spPr>
          <a:xfrm>
            <a:off x="2741612" y="1905000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name="Jerico"</a:t>
            </a:r>
          </a:p>
          <a:p>
            <a:r>
              <a:rPr lang="en-US" dirty="0"/>
              <a:t>echo "Hello, $name! Welcome to scripting."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DF00-2B79-B056-D656-540BA7F95D35}"/>
              </a:ext>
            </a:extLst>
          </p:cNvPr>
          <p:cNvSpPr txBox="1"/>
          <p:nvPr/>
        </p:nvSpPr>
        <p:spPr>
          <a:xfrm>
            <a:off x="2710797" y="4146487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bash script.sh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9EBE4-B483-C39C-3BDB-C1E032227AEA}"/>
              </a:ext>
            </a:extLst>
          </p:cNvPr>
          <p:cNvSpPr txBox="1"/>
          <p:nvPr/>
        </p:nvSpPr>
        <p:spPr>
          <a:xfrm>
            <a:off x="1218883" y="3411255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run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051EF-B5D7-B6B2-A335-586C120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53" y="2100263"/>
            <a:ext cx="595891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EB1A7-B542-E2DE-98AE-C4F96BF7D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7446CD-DDC1-DE46-9E31-371AB620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DE60F-2E5D-8820-9E99-966C6FC5BF65}"/>
              </a:ext>
            </a:extLst>
          </p:cNvPr>
          <p:cNvSpPr txBox="1"/>
          <p:nvPr/>
        </p:nvSpPr>
        <p:spPr>
          <a:xfrm>
            <a:off x="2055812" y="2438400"/>
            <a:ext cx="610643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echo "Home Directory: $HOME"</a:t>
            </a:r>
          </a:p>
          <a:p>
            <a:r>
              <a:rPr lang="en-US" dirty="0"/>
              <a:t>echo "Username: $USER"</a:t>
            </a:r>
          </a:p>
          <a:p>
            <a:r>
              <a:rPr lang="en-US" dirty="0"/>
              <a:t>echo "Current Shell: $SHELL"</a:t>
            </a:r>
          </a:p>
          <a:p>
            <a:r>
              <a:rPr lang="en-US" dirty="0"/>
              <a:t>echo "Present Working Directory: $PWD"</a:t>
            </a:r>
          </a:p>
          <a:p>
            <a:r>
              <a:rPr lang="en-US" dirty="0"/>
              <a:t>echo "Random Number: $RANDOM"</a:t>
            </a:r>
          </a:p>
          <a:p>
            <a:r>
              <a:rPr lang="en-US" dirty="0"/>
              <a:t>echo "Seconds since script started: $SECONDS"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B915B-A8D4-F99B-0D7E-D7921C439BCC}"/>
              </a:ext>
            </a:extLst>
          </p:cNvPr>
          <p:cNvSpPr txBox="1"/>
          <p:nvPr/>
        </p:nvSpPr>
        <p:spPr>
          <a:xfrm>
            <a:off x="1674812" y="1485030"/>
            <a:ext cx="952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-these are variables that stick around for the system or across scripts.</a:t>
            </a:r>
          </a:p>
        </p:txBody>
      </p:sp>
    </p:spTree>
    <p:extLst>
      <p:ext uri="{BB962C8B-B14F-4D97-AF65-F5344CB8AC3E}">
        <p14:creationId xmlns:p14="http://schemas.microsoft.com/office/powerpoint/2010/main" val="29189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AF11-D0F1-0F21-51B1-3705503C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5ED1C-A38D-DEC1-C766-C9B6A2E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(Output and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B44-FB68-8266-614F-D300622A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9" y="1676400"/>
            <a:ext cx="7524045" cy="278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23B2-0CA3-2619-BEAA-B1127C1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2" y="4466782"/>
            <a:ext cx="63246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139</TotalTime>
  <Words>1020</Words>
  <Application>Microsoft Office PowerPoint</Application>
  <PresentationFormat>Custom</PresentationFormat>
  <Paragraphs>150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Tech 16x9</vt:lpstr>
      <vt:lpstr>Chapter 4</vt:lpstr>
      <vt:lpstr>At the end of this lesson, students will be able to:</vt:lpstr>
      <vt:lpstr>What is Shell Script?</vt:lpstr>
      <vt:lpstr>Basic Scripting Concepts</vt:lpstr>
      <vt:lpstr>The two most common shells are:</vt:lpstr>
      <vt:lpstr>Writing Your First Script</vt:lpstr>
      <vt:lpstr>Basic Shell Scripting (Variables)</vt:lpstr>
      <vt:lpstr>Environment Variables</vt:lpstr>
      <vt:lpstr>Basic Shell Scripting (Output and Input)</vt:lpstr>
      <vt:lpstr>Basic Shell Scripting (Arithmetic and Mathematical Operators)</vt:lpstr>
      <vt:lpstr>Basic Shell Scripting (Comparison Operators)</vt:lpstr>
      <vt:lpstr>Basic Shell Scripting (Logical Operators)</vt:lpstr>
      <vt:lpstr>Basic Shell Scripting (if else Statement)</vt:lpstr>
      <vt:lpstr>Basic Shell Scripting (Loops)</vt:lpstr>
      <vt:lpstr>Basic Shell Scripting (Loops)</vt:lpstr>
      <vt:lpstr>Basic Shell Scripting (Loops)</vt:lpstr>
      <vt:lpstr>Basic Shell Scripting (Arrays)</vt:lpstr>
      <vt:lpstr>Basic Shell Scripting (Function)</vt:lpstr>
      <vt:lpstr>Hands 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5</cp:revision>
  <dcterms:created xsi:type="dcterms:W3CDTF">2025-07-18T12:02:10Z</dcterms:created>
  <dcterms:modified xsi:type="dcterms:W3CDTF">2025-09-07T12:19:09Z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