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03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59869" autoAdjust="0"/>
  </p:normalViewPr>
  <p:slideViewPr>
    <p:cSldViewPr snapToGrid="0">
      <p:cViewPr varScale="1">
        <p:scale>
          <a:sx n="66" d="100"/>
          <a:sy n="66" d="100"/>
        </p:scale>
        <p:origin x="250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76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36F6-072C-66CA-41D0-7CCF116D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74617-1CDA-7A03-739B-8777579C2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EC5A0-F1E0-0982-5D26-3AC7D1934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80FB-DA32-31CF-8061-D006008CD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3125D-0E4D-A316-31C8-A4297FC9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AFC4D-F136-7FE6-0CD8-DA27E517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B995F-C5F8-D49D-2C22-7303A5B2E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EDCB-1CA2-8BD4-BC0F-782196C3D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E5AD-3F6C-DEA0-EE5E-2C6BF92E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12D94-663C-E9CA-07DA-D65AE33A7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B33D2-F300-3C87-C7CD-DE49AC229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Animal is the </a:t>
            </a:r>
            <a:r>
              <a:rPr lang="en-GB" b="1" dirty="0"/>
              <a:t>base class</a:t>
            </a:r>
            <a:r>
              <a:rPr lang="en-GB" dirty="0"/>
              <a:t> with a general </a:t>
            </a:r>
            <a:r>
              <a:rPr lang="en-GB" dirty="0" err="1"/>
              <a:t>makeSound</a:t>
            </a:r>
            <a:r>
              <a:rPr lang="en-GB" dirty="0"/>
              <a:t>() method.</a:t>
            </a:r>
          </a:p>
          <a:p>
            <a:r>
              <a:rPr lang="en-GB" dirty="0"/>
              <a:t>Dog, Cat, and Cow are </a:t>
            </a:r>
            <a:r>
              <a:rPr lang="en-GB" b="1" dirty="0"/>
              <a:t>derived classes</a:t>
            </a:r>
            <a:r>
              <a:rPr lang="en-GB" dirty="0"/>
              <a:t> that </a:t>
            </a:r>
            <a:r>
              <a:rPr lang="en-GB" b="1" dirty="0"/>
              <a:t>override</a:t>
            </a:r>
            <a:r>
              <a:rPr lang="en-GB" dirty="0"/>
              <a:t> </a:t>
            </a:r>
            <a:r>
              <a:rPr lang="en-GB" dirty="0" err="1"/>
              <a:t>makeSound</a:t>
            </a:r>
            <a:r>
              <a:rPr lang="en-GB" dirty="0"/>
              <a:t>().</a:t>
            </a:r>
          </a:p>
          <a:p>
            <a:r>
              <a:rPr lang="en-GB" dirty="0"/>
              <a:t>The foreach loop treats all objects as Animal but they </a:t>
            </a:r>
            <a:r>
              <a:rPr lang="en-GB" b="1" dirty="0"/>
              <a:t>respond differently</a:t>
            </a:r>
            <a:r>
              <a:rPr lang="en-GB" dirty="0"/>
              <a:t> — this is </a:t>
            </a:r>
            <a:r>
              <a:rPr lang="en-GB" b="1" dirty="0"/>
              <a:t>polymorphism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55B7-7597-F986-1E5D-C431F72F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C8AC-2DAF-CBA7-B88D-EB937AE7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978F8-F34F-1392-D1A4-A142BF864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B949-F751-E1A9-B6B4-52F1C70C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CB9E-7F37-BBB2-2A98-D169E196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6EDB-0B54-34D8-3CFF-3690E87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3587-4C33-1329-A33E-3BBC907D5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6FF5-BD33-B6E9-AA61-C6033C4B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$name;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speak()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"Hi, I'm  $this-&gt;name 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Student extends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$course;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introduce()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"My name is " . $this-&gt;name . " and I'm studying  $this-&gt;course 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 = new Student();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$student-&gt;name = "Jerico";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$student-&gt;course = "Computer Science"; 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$student-&gt;introduce();   </a:t>
            </a: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372-FCAC-AC24-365B-EBDB0BD4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F008-33C9-6A5E-D1E7-17C3426B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0C7D-9EA3-85C7-C471-D4E65DD81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632AD-9F4B-3F43-67EC-8EC2CBFB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9AE-E979-5A9B-3D81-B30459824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1E18-C3D8-C9EF-AC28-A6C9D067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1139-D95B-B1A1-DC59-2B8058C2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2A98A-B266-3C05-3794-63C4DABFB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introduce()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"I am a person.";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Student extends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introduce()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"I am a student.";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 = new Student();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$student-&gt;introduce();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BFF2-E8CF-80E1-C01C-A5961572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9A9-06C6-37E6-5DDE-C5D33B36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7757E-6686-3108-18EA-81A781D22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E4394-374D-48A6-DE67-2064E187A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1F92-A904-3BB2-498C-28918AB4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154B-9939-6F01-4784-B10A0E63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271C-0DB8-699B-0131-ABCFAD1F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518EE-B74D-57BA-E68D-55DA7D3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04FA-58A0-60E9-ED1D-437E25169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53" y="0"/>
            <a:ext cx="6103507" cy="3875849"/>
          </a:xfrm>
        </p:spPr>
        <p:txBody>
          <a:bodyPr/>
          <a:lstStyle/>
          <a:p>
            <a:pPr algn="ctr"/>
            <a:r>
              <a:rPr lang="en-US" dirty="0"/>
              <a:t>Inheritance and Polymorphism in PHP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8177-6048-92A7-A7D5-D28CB90F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BF54C-D79E-C529-E2A6-6C4CE5E3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28C8F-7D81-772F-C53E-D0B8D7FF32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Polymorphism means one interface, many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dirty="0"/>
              <a:t>Different classes can implement the same method name differently.</a:t>
            </a:r>
          </a:p>
          <a:p>
            <a:r>
              <a:rPr lang="en-GB" dirty="0"/>
              <a:t>Achieved through method overriding.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EA925-204C-FFF5-2D6E-88FBD183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C9ED84-E7F9-D7AF-8434-7133E4ACB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185007-0EBF-4233-4562-FF2A9DD1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F65B5A-7C9E-219E-F52D-A0FCD9758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8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37DCB-FF4F-D801-B8FC-4AEA4771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0A0D4-5DE5-9D9E-DE26-F784229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Concept of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FB3442-C951-B1C1-49E0-9CC0B58E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All child classes inherit from the same base.</a:t>
            </a:r>
          </a:p>
          <a:p>
            <a:r>
              <a:rPr lang="en-GB" dirty="0"/>
              <a:t>Each class overrides a method (e.g., introduce()).</a:t>
            </a:r>
          </a:p>
          <a:p>
            <a:r>
              <a:rPr lang="en-GB" dirty="0"/>
              <a:t>You can treat them as the same type (e.g., Person) in your code.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61D62-C860-223E-C852-AF90C2AD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0457DB-D398-7A8A-D323-15232D39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518440-5984-11D2-C824-68AC2389A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F5AAFF-A056-EF05-1606-80A8DEC9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86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9387-E166-782D-73DA-89B44DC3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E7E54-35B7-7C4C-0540-D60EFDE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4" y="116237"/>
            <a:ext cx="5790674" cy="900211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D5B9D0-BE66-E7B5-4EBA-6085DA02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EEFC26-AE13-B0AE-689B-534E90A9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6AE460-C87C-9527-4716-19941980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FFA0C8-D969-6C35-B726-CA15D6D4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062340"/>
            <a:ext cx="6840156" cy="5675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6058280"/>
              </p:ext>
            </p:extLst>
          </p:nvPr>
        </p:nvGraphicFramePr>
        <p:xfrm>
          <a:off x="593725" y="2628900"/>
          <a:ext cx="10473668" cy="31096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Polymorphism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 the same method across different objects with different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363" y="1783079"/>
            <a:ext cx="6788150" cy="3709987"/>
          </a:xfrm>
        </p:spPr>
        <p:txBody>
          <a:bodyPr tIns="4572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By the end of this lesson, you should be able 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Understand the concept and purpose of inheritance in OOP.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3. Understand the relationship between base and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4. Demonstrate method overriding to customize inherited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5. Use the parent:: keyword to enhance inherited methods in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Inheritance allows a class to reuse the properties and methods of another class.</a:t>
            </a:r>
          </a:p>
          <a:p>
            <a:r>
              <a:rPr lang="en-US" dirty="0"/>
              <a:t>The base class is also called the parent class.</a:t>
            </a:r>
          </a:p>
          <a:p>
            <a:r>
              <a:rPr lang="en-US" dirty="0"/>
              <a:t>The derived class is also called the child class.</a:t>
            </a:r>
          </a:p>
          <a:p>
            <a:r>
              <a:rPr lang="en-US" dirty="0"/>
              <a:t>Promotes code reuse and modularity.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C258-0593-B924-79AA-6D3721AC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655ED-2DE9-2171-055F-A8F41530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Roles of Base and Derived Classes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38951-72CC-C529-9597-B272DDE2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8C632B-AD56-7C1C-BF98-63CCCDEA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55005D-BB97-DE57-291E-65313DD1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4254F9-E647-5A1C-1024-987C3592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5A356-52A2-B8A1-33BB-9BAADF0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852"/>
              </p:ext>
            </p:extLst>
          </p:nvPr>
        </p:nvGraphicFramePr>
        <p:xfrm>
          <a:off x="2500163" y="2710754"/>
          <a:ext cx="5495540" cy="1874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412578783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821769140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2131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5510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B67B-1A4A-7968-EF11-EA2126D4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D85F3-C42F-DA68-FDB2-8E01E90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0CA4-42A0-B142-D4D7-2671020A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191505-67E6-2CF8-C0B4-B557C66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54ACBD-5F77-37A9-94B3-4BE2F6C6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490A4B7-F836-01B1-42F7-33F6D2C8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674A-209C-8BD1-1E4A-FDB7C667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84342-8605-7084-F322-5E293B3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Method Overriding?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ECFFE-FB32-BC09-5380-134658652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Method overriding allows a child class to redefine a method from the parent class.</a:t>
            </a:r>
          </a:p>
          <a:p>
            <a:r>
              <a:rPr lang="en-US" dirty="0"/>
              <a:t>Used to customize or change inherited behavior.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6DB98-C410-0B50-1B6D-4ECE0CFC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13974F-6D02-F971-3885-78051F95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EB36B2-D876-512C-40AA-EFDAFEE4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64FF6-BF38-19E4-85E3-119BD0C8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5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220FD-2466-3E13-5504-3F97816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33F5-B10D-697C-CB2B-0988CD9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93FD60-A04A-B95E-3D88-711690B7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17FFA-C16E-DE9C-DC49-880E9756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5538FA-F816-13C6-43CB-940BAB9A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C3C4E-91BC-9660-1C64-3D3A052A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7F3D9C-73C6-8683-010E-AF4C1A0C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32" y="2085660"/>
            <a:ext cx="649695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D5A8-EE3A-62B9-58EB-58DA4638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D1AEB-D4D1-B88E-0A46-0405A44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/>
              <a:t>Using parent:: to Extend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C286D-C6F3-0647-F8D4-79F992A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Use parent::</a:t>
            </a:r>
            <a:r>
              <a:rPr lang="en-GB" dirty="0" err="1"/>
              <a:t>methodName</a:t>
            </a:r>
            <a:r>
              <a:rPr lang="en-GB" dirty="0"/>
              <a:t>() to call the original method from the parent class.</a:t>
            </a:r>
          </a:p>
          <a:p>
            <a:r>
              <a:rPr lang="en-GB" dirty="0"/>
              <a:t>Useful when the child needs to extend, not fully replace, the </a:t>
            </a:r>
            <a:r>
              <a:rPr lang="en-GB" dirty="0" err="1"/>
              <a:t>behavior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A04045-4FF9-B83D-303F-643E0961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4206A2-6438-93AB-7FF6-F847DE4D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B392C8-BD3C-3309-EE9E-E89AFE1B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717DD1E-44E0-F077-880D-0FE4A2300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5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A0F3-30A3-A1C6-7CBB-064A0273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0BE14-E2A9-926B-408E-AA54A330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AFCD6E-8A26-3D75-B674-44997498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BA4809-581D-D3EC-0C08-41F3055A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3873046-2CE3-119C-BE9D-A72A89B9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BFFBE2-EB53-9E1F-2BFF-675943D4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7D5-B75E-F3B3-31D2-1285298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13" y="1783080"/>
            <a:ext cx="5454468" cy="4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9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{3C518988-53C6-441A-B888-E76AC8D815CF}TFd3b75063-ff25-434d-b12c-efeaf07d16c3292f62b5_win32-75a75c970d8e</Template>
  <TotalTime>63</TotalTime>
  <Words>576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Inheritance and Polymorphism in PHP (OOP)</vt:lpstr>
      <vt:lpstr>Learning Objectives</vt:lpstr>
      <vt:lpstr>What is Inheritance?</vt:lpstr>
      <vt:lpstr>Roles of Base and Derived Classes</vt:lpstr>
      <vt:lpstr>SYNTAX EXAMPLE</vt:lpstr>
      <vt:lpstr>What is Method Overriding?</vt:lpstr>
      <vt:lpstr>SYNTAX EXAMPLE</vt:lpstr>
      <vt:lpstr>Using parent:: to Extend Behavior</vt:lpstr>
      <vt:lpstr>SYNTAX EXAMPLE</vt:lpstr>
      <vt:lpstr>What is Polymorphism?</vt:lpstr>
      <vt:lpstr>Concept of Polymorphism</vt:lpstr>
      <vt:lpstr>SYNTAX EXAMPLE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3</cp:revision>
  <dcterms:created xsi:type="dcterms:W3CDTF">2025-07-13T13:33:56Z</dcterms:created>
  <dcterms:modified xsi:type="dcterms:W3CDTF">2025-07-14T12:03:06Z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