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19"/>
  </p:notesMasterIdLst>
  <p:handoutMasterIdLst>
    <p:handoutMasterId r:id="rId20"/>
  </p:handoutMasterIdLst>
  <p:sldIdLst>
    <p:sldId id="410" r:id="rId5"/>
    <p:sldId id="383" r:id="rId6"/>
    <p:sldId id="391" r:id="rId7"/>
    <p:sldId id="411" r:id="rId8"/>
    <p:sldId id="412" r:id="rId9"/>
    <p:sldId id="413" r:id="rId10"/>
    <p:sldId id="414" r:id="rId11"/>
    <p:sldId id="415" r:id="rId12"/>
    <p:sldId id="416" r:id="rId13"/>
    <p:sldId id="417" r:id="rId14"/>
    <p:sldId id="418" r:id="rId15"/>
    <p:sldId id="419" r:id="rId16"/>
    <p:sldId id="403" r:id="rId17"/>
    <p:sldId id="39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A107856-5554-42FB-B03E-39F5DBC370B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1" autoAdjust="0"/>
    <p:restoredTop sz="59869" autoAdjust="0"/>
  </p:normalViewPr>
  <p:slideViewPr>
    <p:cSldViewPr snapToGrid="0">
      <p:cViewPr varScale="1">
        <p:scale>
          <a:sx n="66" d="100"/>
          <a:sy n="66" d="100"/>
        </p:scale>
        <p:origin x="2502" y="6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58" d="100"/>
          <a:sy n="58" d="100"/>
        </p:scale>
        <p:origin x="3240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8/10/relationships/authors" Target="authors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F6756E-81DA-9FAC-70D8-556F658BDD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EDD12-BCD5-485B-BCBC-34BB01D7923C}" type="datetimeFigureOut">
              <a:rPr lang="en-US" smtClean="0"/>
              <a:t>8/11/2025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1D415-D05A-7067-CCD3-457153D96C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C230DF-5933-439D-898F-38E9AC9BA68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97095E3-54D2-CFD2-4F49-7536FC8641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8" name="Header Placeholder 7">
            <a:extLst>
              <a:ext uri="{FF2B5EF4-FFF2-40B4-BE49-F238E27FC236}">
                <a16:creationId xmlns:a16="http://schemas.microsoft.com/office/drawing/2014/main" id="{521EE01A-C0B5-5ECF-96DD-768F86AA15C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7A52F-9D89-7442-A8E9-48D1527B5F6B}" type="datetimeFigureOut">
              <a:rPr lang="en-US" smtClean="0"/>
              <a:t>8/11/2025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C7E07-3C67-C64C-8DA0-0404F63039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4538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9E36F6-072C-66CA-41D0-7CCF116DBD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4074617-1CDA-7A03-739B-8777579C20D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BFEC5A0-F1E0-0982-5D26-3AC7D19341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CD80FB-DA32-31CF-8061-D006008CD7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934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53125D-0E4D-A316-31C8-A4297FC967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11AFC4D-F136-7FE6-0CD8-DA27E517ED1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CCB995F-C5F8-D49D-2C22-7303A5B2E0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6EEDCB-1CA2-8BD4-BC0F-782196C3DCE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8717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78E5AD-3F6C-DEA0-EE5E-2C6BF92E56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3312D94-663C-E9CA-07DA-D65AE33A7F3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32B33D2-F300-3C87-C7CD-DE49AC2294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3255B7-7597-F986-1E5D-C431F72F4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74526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4881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9231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4168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2765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9BC8AC-2DAF-CBA7-B88D-EB937AE748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71978F8-F34F-1392-D1A4-A142BF864A5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8EAB949-F751-E1A9-B6B4-52F1C70C3B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DFCB9E-7F37-BBB2-2A98-D169E196A4B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05603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756EDB-0B54-34D8-3CFF-3690E878BC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88D3587-4C33-1329-A33E-3BBC907D53E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A576FF5-BD33-B6E9-AA61-C6033C4B7F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398372-FCAC-AC24-365B-EBDB0BD4FAB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7498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D4F008-33C9-6A5E-D1E7-17C3426BBC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B970C7D-9EA3-85C7-C471-D4E65DD819A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2E632AD-9F4B-3F43-67EC-8EC2CBFB9C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A099AE-E979-5A9B-3D81-B30459824E7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4960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3E1E18-C3D8-C9EF-AC28-A6C9D0672F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44C1139-D95B-B1A1-DC59-2B8058C20D3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682A98A-B266-3C05-3794-63C4DABFBD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0EBFF2-E8CF-80E1-C01C-A5961572950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051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C2A9A9-06C6-37E6-5DDE-C5D33B363E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6E7757E-6686-3108-18EA-81A781D2291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1FE4394-374D-48A6-DE67-2064E187A6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F91F92-A904-3BB2-498C-28918AB481C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3647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E7154B-9939-6F01-4784-B10A0E6341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7CD271C-0DB8-699B-0131-ABCFAD1F89F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02518EE-B74D-57BA-E68D-55DA7D330C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7C04FA-58A0-60E9-ED1D-437E251690A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3003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327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CF555767-B3D8-BD57-1D42-7F6E1E668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9" name="Freeform 13">
              <a:extLst>
                <a:ext uri="{FF2B5EF4-FFF2-40B4-BE49-F238E27FC236}">
                  <a16:creationId xmlns:a16="http://schemas.microsoft.com/office/drawing/2014/main" id="{BC972B6D-098C-52F6-E990-52623B368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F0D3EE3-9A8C-531D-1EEE-1AFAB9F3BCA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A2BE192C-1768-890B-EC1B-5ED6E1F82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61409" y="4661717"/>
            <a:ext cx="7936230" cy="138076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670935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584005"/>
            <a:ext cx="2825115" cy="3999060"/>
          </a:xfrm>
        </p:spPr>
        <p:txBody>
          <a:bodyPr lIns="0" tIns="27432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457200" indent="0">
              <a:spcBef>
                <a:spcPts val="1800"/>
              </a:spcBef>
              <a:buNone/>
              <a:defRPr sz="2000"/>
            </a:lvl2pPr>
            <a:lvl3pPr marL="914400" indent="0">
              <a:spcBef>
                <a:spcPts val="1800"/>
              </a:spcBef>
              <a:buNone/>
              <a:defRPr sz="2000"/>
            </a:lvl3pPr>
            <a:lvl4pPr marL="1371600" indent="0">
              <a:spcBef>
                <a:spcPts val="1800"/>
              </a:spcBef>
              <a:buNone/>
              <a:defRPr sz="2000"/>
            </a:lvl4pPr>
            <a:lvl5pPr marL="1828800" indent="0">
              <a:spcBef>
                <a:spcPts val="1800"/>
              </a:spcBef>
              <a:buNone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70934" y="584005"/>
            <a:ext cx="7926705" cy="399906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443291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98408"/>
            <a:ext cx="10972800" cy="157431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5523" y="2676525"/>
            <a:ext cx="5746750" cy="359747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620000" y="2676525"/>
            <a:ext cx="3947160" cy="3597470"/>
          </a:xfrm>
        </p:spPr>
        <p:txBody>
          <a:bodyPr lIns="0">
            <a:normAutofit/>
          </a:bodyPr>
          <a:lstStyle>
            <a:lvl1pPr marL="342900" indent="-342900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>
              <a:spcBef>
                <a:spcPts val="18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497447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02400"/>
            <a:ext cx="10972800" cy="157032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94360" y="2628629"/>
            <a:ext cx="10972800" cy="363674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109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4360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flipH="1" flipV="1">
            <a:off x="6092752" y="0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4360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8B149C6-5AAC-B8E5-5411-EA38821F6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273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06C6F65-35CD-D64B-992A-0C1C1E003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Shape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89572"/>
            <a:ext cx="6787747" cy="159350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186153BD-9D2B-47EB-3553-1D3F6663B2A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4359" y="2281918"/>
            <a:ext cx="6787747" cy="3708517"/>
          </a:xfrm>
        </p:spPr>
        <p:txBody>
          <a:bodyPr lIns="0" tIns="228600" rIns="0" bIns="0">
            <a:normAutofit/>
          </a:bodyPr>
          <a:lstStyle>
            <a:lvl1pPr marL="283464" indent="-283464">
              <a:lnSpc>
                <a:spcPct val="80000"/>
              </a:lnSpc>
              <a:spcBef>
                <a:spcPts val="2200"/>
              </a:spcBef>
              <a:buFont typeface="Arial" panose="020B0604020202020204" pitchFamily="34" charset="0"/>
              <a:buChar char="•"/>
              <a:defRPr lang="en-US" sz="2400" b="1" i="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indent="-283464">
              <a:spcBef>
                <a:spcPts val="6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3" name="Slide Number Placeholder 42">
            <a:extLst>
              <a:ext uri="{FF2B5EF4-FFF2-40B4-BE49-F238E27FC236}">
                <a16:creationId xmlns:a16="http://schemas.microsoft.com/office/drawing/2014/main" id="{D80CCC8F-9CF1-9621-04EB-DFA68FEE42D2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42" name="Date Placeholder 41">
            <a:extLst>
              <a:ext uri="{FF2B5EF4-FFF2-40B4-BE49-F238E27FC236}">
                <a16:creationId xmlns:a16="http://schemas.microsoft.com/office/drawing/2014/main" id="{29CE2856-DB8F-5603-C085-74C70560FAC8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79826C1-7A52-DA25-F422-EE62DED7D1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0552" cy="0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089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79D0555-EBDC-B53A-212D-A5921795FE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80543"/>
          </a:xfrm>
          <a:custGeom>
            <a:avLst/>
            <a:gdLst>
              <a:gd name="connsiteX0" fmla="*/ 6309360 w 12192000"/>
              <a:gd name="connsiteY0" fmla="*/ 3951843 h 6880543"/>
              <a:gd name="connsiteX1" fmla="*/ 6309360 w 12192000"/>
              <a:gd name="connsiteY1" fmla="*/ 4052427 h 6880543"/>
              <a:gd name="connsiteX2" fmla="*/ 8442960 w 12192000"/>
              <a:gd name="connsiteY2" fmla="*/ 4052427 h 6880543"/>
              <a:gd name="connsiteX3" fmla="*/ 8442960 w 12192000"/>
              <a:gd name="connsiteY3" fmla="*/ 3951843 h 6880543"/>
              <a:gd name="connsiteX4" fmla="*/ 0 w 12192000"/>
              <a:gd name="connsiteY4" fmla="*/ 0 h 6880543"/>
              <a:gd name="connsiteX5" fmla="*/ 12192000 w 12192000"/>
              <a:gd name="connsiteY5" fmla="*/ 0 h 6880543"/>
              <a:gd name="connsiteX6" fmla="*/ 12192000 w 12192000"/>
              <a:gd name="connsiteY6" fmla="*/ 6880543 h 6880543"/>
              <a:gd name="connsiteX7" fmla="*/ 0 w 12192000"/>
              <a:gd name="connsiteY7" fmla="*/ 6880543 h 688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80543">
                <a:moveTo>
                  <a:pt x="6309360" y="3951843"/>
                </a:moveTo>
                <a:lnTo>
                  <a:pt x="6309360" y="4052427"/>
                </a:lnTo>
                <a:lnTo>
                  <a:pt x="8442960" y="4052427"/>
                </a:lnTo>
                <a:lnTo>
                  <a:pt x="8442960" y="395184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80543"/>
                </a:lnTo>
                <a:lnTo>
                  <a:pt x="0" y="6880543"/>
                </a:lnTo>
                <a:close/>
              </a:path>
            </a:pathLst>
          </a:custGeom>
        </p:spPr>
        <p:txBody>
          <a:bodyPr wrap="square" tIns="182880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9359" y="444933"/>
            <a:ext cx="5477479" cy="329184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60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6BA398-1ED2-1FCA-63B9-8915A8C7A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09360" y="3951843"/>
            <a:ext cx="2133600" cy="1005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1695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99835" y="43052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9973BC6-F6E5-0B3B-C8AB-0AC4020D4E8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-11113"/>
            <a:ext cx="5791200" cy="6880226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99835" y="456860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9169ED6-4B82-6844-119F-AC15CDF2D3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914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57F1500-1A16-D1EF-4F0C-030852B291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2D07A0BE-3890-193E-9439-F294E61A7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1" name="Freeform 19">
              <a:extLst>
                <a:ext uri="{FF2B5EF4-FFF2-40B4-BE49-F238E27FC236}">
                  <a16:creationId xmlns:a16="http://schemas.microsoft.com/office/drawing/2014/main" id="{C05217ED-C258-E6CE-BA7F-28A6EA41B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20">
              <a:extLst>
                <a:ext uri="{FF2B5EF4-FFF2-40B4-BE49-F238E27FC236}">
                  <a16:creationId xmlns:a16="http://schemas.microsoft.com/office/drawing/2014/main" id="{F3E11A1F-14DD-BA35-D7D7-4D4ADEAA348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21">
              <a:extLst>
                <a:ext uri="{FF2B5EF4-FFF2-40B4-BE49-F238E27FC236}">
                  <a16:creationId xmlns:a16="http://schemas.microsoft.com/office/drawing/2014/main" id="{F14541B0-973F-7E21-1019-D2FB83C8C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02875"/>
            <a:ext cx="10873740" cy="168020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6FE0DC0-B0D7-F4D6-8038-177AD7A8C21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57600" y="2282008"/>
            <a:ext cx="7810500" cy="3699328"/>
          </a:xfrm>
        </p:spPr>
        <p:txBody>
          <a:bodyPr lIns="0" tIns="228600" rIns="0" bIns="0">
            <a:normAutofit/>
          </a:bodyPr>
          <a:lstStyle>
            <a:lvl1pPr marL="283464" indent="-283464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ED58739-4346-5104-B1AC-89ED035912A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272B8D-F380-9F1A-C8E6-BDD2352B1763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02964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09905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78129"/>
            <a:ext cx="9778365" cy="149459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14DA3C5-63E4-BAFB-1D68-47F71EEEE53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9436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BD11386D-847E-8CF5-E56A-42E80A65A08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881898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0569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42E558A9-6DD6-E21D-3A8F-6707E1DD1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2" name="AutoShape 24">
              <a:extLst>
                <a:ext uri="{FF2B5EF4-FFF2-40B4-BE49-F238E27FC236}">
                  <a16:creationId xmlns:a16="http://schemas.microsoft.com/office/drawing/2014/main" id="{3FC994E4-318C-1E66-B4E4-8F8FD08E0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17C00E6B-F625-6D6C-8364-9DD9F3C36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C6197B87-4F65-7981-9463-84830CD3687F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86AA517C-7217-D864-B7E7-40984A2880D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524013C6-491C-CAA2-5BD6-7C7359671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18885" y="3499667"/>
            <a:ext cx="4939666" cy="254281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47460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457201"/>
            <a:ext cx="5198269" cy="2305050"/>
          </a:xfrm>
        </p:spPr>
        <p:txBody>
          <a:bodyPr lIns="0" tIns="274320">
            <a:normAutofit/>
          </a:bodyPr>
          <a:lstStyle>
            <a:lvl1pPr marL="457200" indent="-457200">
              <a:spcBef>
                <a:spcPts val="1800"/>
              </a:spcBef>
              <a:buFont typeface="+mj-lt"/>
              <a:buAutoNum type="arabicPeriod"/>
              <a:defRPr sz="2000"/>
            </a:lvl1pPr>
            <a:lvl2pPr marL="914400" indent="-457200">
              <a:spcBef>
                <a:spcPts val="1800"/>
              </a:spcBef>
              <a:buFont typeface="+mj-lt"/>
              <a:buAutoNum type="alphaLcPeriod"/>
              <a:defRPr sz="2000"/>
            </a:lvl2pPr>
            <a:lvl3pPr marL="1371600" indent="-457200">
              <a:spcBef>
                <a:spcPts val="1800"/>
              </a:spcBef>
              <a:buFont typeface="+mj-lt"/>
              <a:buAutoNum type="arabicParenR"/>
              <a:defRPr sz="2000"/>
            </a:lvl3pPr>
            <a:lvl4pPr marL="1371600" indent="0">
              <a:spcBef>
                <a:spcPts val="1800"/>
              </a:spcBef>
              <a:buFont typeface="+mj-lt"/>
              <a:buNone/>
              <a:defRPr sz="2000"/>
            </a:lvl4pPr>
            <a:lvl5pPr marL="2286000" indent="-457200">
              <a:spcBef>
                <a:spcPts val="1800"/>
              </a:spcBef>
              <a:buFont typeface="+mj-lt"/>
              <a:buAutoNum type="arabicPeriod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endParaRPr lang="en-US" dirty="0"/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3AC171DA-232D-44C1-6B93-40BACB298F4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810595"/>
            <a:ext cx="5198269" cy="3319513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46068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5310" y="278129"/>
            <a:ext cx="5063490" cy="235402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1EF4505D-6803-3813-7738-04996342781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94360" y="3279579"/>
            <a:ext cx="5044440" cy="2994415"/>
          </a:xfrm>
        </p:spPr>
        <p:txBody>
          <a:bodyPr lIns="0" tIns="22860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997459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658637A-5D36-6127-19BC-C203E23FA4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118225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293197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36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436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 i="0">
                <a:solidFill>
                  <a:schemeClr val="bg1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698" r:id="rId2"/>
    <p:sldLayoutId id="2147483710" r:id="rId3"/>
    <p:sldLayoutId id="2147483700" r:id="rId4"/>
    <p:sldLayoutId id="2147483701" r:id="rId5"/>
    <p:sldLayoutId id="2147483659" r:id="rId6"/>
    <p:sldLayoutId id="2147483709" r:id="rId7"/>
    <p:sldLayoutId id="2147483708" r:id="rId8"/>
    <p:sldLayoutId id="2147483707" r:id="rId9"/>
    <p:sldLayoutId id="2147483706" r:id="rId10"/>
    <p:sldLayoutId id="2147483705" r:id="rId11"/>
    <p:sldLayoutId id="2147483704" r:id="rId12"/>
    <p:sldLayoutId id="2147483703" r:id="rId13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83464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1D9D6-2977-ABCD-FDF8-51AFA5064E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34453" y="0"/>
            <a:ext cx="6103507" cy="3875849"/>
          </a:xfrm>
        </p:spPr>
        <p:txBody>
          <a:bodyPr/>
          <a:lstStyle/>
          <a:p>
            <a:pPr algn="ctr"/>
            <a:r>
              <a:rPr lang="en-US" dirty="0"/>
              <a:t>Inheritance and Polymorphism in PHP (OOP)</a:t>
            </a:r>
          </a:p>
        </p:txBody>
      </p:sp>
    </p:spTree>
    <p:extLst>
      <p:ext uri="{BB962C8B-B14F-4D97-AF65-F5344CB8AC3E}">
        <p14:creationId xmlns:p14="http://schemas.microsoft.com/office/powerpoint/2010/main" val="3390304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008177-6048-92A7-A7D5-D28CB90FF5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F5BF54C-D79E-C529-E2A6-6C4CE5E36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/>
          <a:lstStyle/>
          <a:p>
            <a:r>
              <a:rPr lang="en-US" dirty="0"/>
              <a:t>What is Polymorphism?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A828C8F-7D81-772F-C53E-D0B8D7FF327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657600" y="2281238"/>
            <a:ext cx="7810500" cy="3700462"/>
          </a:xfrm>
        </p:spPr>
        <p:txBody>
          <a:bodyPr>
            <a:normAutofit/>
          </a:bodyPr>
          <a:lstStyle/>
          <a:p>
            <a:r>
              <a:rPr lang="en-GB" dirty="0"/>
              <a:t>Polymorphism means one interface, many </a:t>
            </a:r>
            <a:r>
              <a:rPr lang="en-GB" dirty="0" err="1"/>
              <a:t>behaviors</a:t>
            </a:r>
            <a:r>
              <a:rPr lang="en-GB" dirty="0"/>
              <a:t>.</a:t>
            </a:r>
          </a:p>
          <a:p>
            <a:r>
              <a:rPr lang="en-GB" dirty="0"/>
              <a:t>Different classes can implement the same method name differently.</a:t>
            </a:r>
          </a:p>
          <a:p>
            <a:r>
              <a:rPr lang="en-GB" dirty="0"/>
              <a:t>Achieved through method overriding.</a:t>
            </a:r>
          </a:p>
          <a:p>
            <a:endParaRPr lang="en-GB" dirty="0"/>
          </a:p>
          <a:p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EFEA925-204C-FFF5-2D6E-88FBD183CE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97C9ED84-E7F9-D7AF-8434-7133E4ACB9FF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DC185007-0EBF-4233-4562-FF2A9DD1679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81F65B5A-7C9E-219E-F52D-A0FCD9758EB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6868836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F37DCB-FF4F-D801-B8FC-4AEA477199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1E0A0D4-5DE5-9D9E-DE26-F78422944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/>
          <a:lstStyle/>
          <a:p>
            <a:r>
              <a:rPr lang="en-US" dirty="0"/>
              <a:t>Concept of Polymorphism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EFB3442-C951-B1C1-49E0-9CC0B58E2B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657600" y="2281238"/>
            <a:ext cx="7810500" cy="3700462"/>
          </a:xfrm>
        </p:spPr>
        <p:txBody>
          <a:bodyPr>
            <a:normAutofit/>
          </a:bodyPr>
          <a:lstStyle/>
          <a:p>
            <a:r>
              <a:rPr lang="en-GB" dirty="0"/>
              <a:t>All child classes inherit from the same base.</a:t>
            </a:r>
          </a:p>
          <a:p>
            <a:r>
              <a:rPr lang="en-GB" dirty="0"/>
              <a:t>Each class overrides a method (e.g., introduce()).</a:t>
            </a:r>
          </a:p>
          <a:p>
            <a:r>
              <a:rPr lang="en-GB" dirty="0"/>
              <a:t>You can treat them as the same type (e.g., Person) in your code.</a:t>
            </a:r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E361D62-C860-223E-C852-AF90C2AD5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1A0457DB-D398-7A8A-D323-15232D3976DD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7518440-5984-11D2-C824-68AC2389AE9B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4FF5AAFF-A056-EF05-1606-80A8DEC9B8E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238641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BF9387-E166-782D-73DA-89B44DC367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84E7E54-35B7-7C4C-0540-D60EFDE24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774" y="116237"/>
            <a:ext cx="5790674" cy="900211"/>
          </a:xfrm>
        </p:spPr>
        <p:txBody>
          <a:bodyPr/>
          <a:lstStyle/>
          <a:p>
            <a:r>
              <a:rPr lang="en-US" dirty="0"/>
              <a:t>SYNTAX EXAMPLE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9D5B9D0-BE66-E7B5-4EBA-6085DA0219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-1" y="3900133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69EEFC26-AE13-B0AE-689B-534E90A9108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D46AE460-C87C-9527-4716-199419807E1B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5FFA0C8-D969-6C35-B726-CA15D6D4A85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6ED22447-ACE3-3E8B-2634-AD3E85678D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168" y="1062340"/>
            <a:ext cx="6840156" cy="567558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C79A112-05D0-B88D-FE21-998C75ADFD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4924" y="3043652"/>
            <a:ext cx="5255908" cy="2324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7159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7AB9C34-2B13-E66F-1053-2BA156F89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84005"/>
            <a:ext cx="10972800" cy="1188720"/>
          </a:xfrm>
        </p:spPr>
        <p:txBody>
          <a:bodyPr/>
          <a:lstStyle/>
          <a:p>
            <a:r>
              <a:rPr lang="en-GB" dirty="0"/>
              <a:t>S</a:t>
            </a:r>
            <a:r>
              <a:rPr lang="en-US" dirty="0" err="1"/>
              <a:t>ummary</a:t>
            </a:r>
            <a:endParaRPr lang="en-US" dirty="0"/>
          </a:p>
        </p:txBody>
      </p:sp>
      <p:graphicFrame>
        <p:nvGraphicFramePr>
          <p:cNvPr id="4" name="Table Placeholder 3">
            <a:extLst>
              <a:ext uri="{FF2B5EF4-FFF2-40B4-BE49-F238E27FC236}">
                <a16:creationId xmlns:a16="http://schemas.microsoft.com/office/drawing/2014/main" id="{4D1FB21E-CCFB-8E64-064C-DB8195F86847}"/>
              </a:ext>
            </a:extLst>
          </p:cNvPr>
          <p:cNvGraphicFramePr>
            <a:graphicFrameLocks noGrp="1"/>
          </p:cNvGraphicFramePr>
          <p:nvPr>
            <p:ph type="tbl" sz="quarter" idx="10"/>
            <p:extLst>
              <p:ext uri="{D42A27DB-BD31-4B8C-83A1-F6EECF244321}">
                <p14:modId xmlns:p14="http://schemas.microsoft.com/office/powerpoint/2010/main" val="3386058280"/>
              </p:ext>
            </p:extLst>
          </p:nvPr>
        </p:nvGraphicFramePr>
        <p:xfrm>
          <a:off x="593725" y="2628900"/>
          <a:ext cx="10473668" cy="3109618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5236834">
                  <a:extLst>
                    <a:ext uri="{9D8B030D-6E8A-4147-A177-3AD203B41FA5}">
                      <a16:colId xmlns:a16="http://schemas.microsoft.com/office/drawing/2014/main" val="2382218087"/>
                    </a:ext>
                  </a:extLst>
                </a:gridCol>
                <a:gridCol w="5236834">
                  <a:extLst>
                    <a:ext uri="{9D8B030D-6E8A-4147-A177-3AD203B41FA5}">
                      <a16:colId xmlns:a16="http://schemas.microsoft.com/office/drawing/2014/main" val="3953468724"/>
                    </a:ext>
                  </a:extLst>
                </a:gridCol>
              </a:tblGrid>
              <a:tr h="59468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+mj-lt"/>
                        </a:rPr>
                        <a:t>Concept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bg1"/>
                          </a:solidFill>
                          <a:latin typeface="+mj-lt"/>
                        </a:rPr>
                        <a:t>D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  <a:latin typeface="+mj-lt"/>
                        </a:rPr>
                        <a:t>escription</a:t>
                      </a:r>
                      <a:endParaRPr lang="en-US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7107962"/>
                  </a:ext>
                </a:extLst>
              </a:tr>
              <a:tr h="5946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Inheritance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dirty="0"/>
                        <a:t>Share and reuse code using base and derived classes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1386868"/>
                  </a:ext>
                </a:extLst>
              </a:tr>
              <a:tr h="594689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Method Overriding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dirty="0"/>
                        <a:t>Redefine inherited methods to customize </a:t>
                      </a:r>
                      <a:r>
                        <a:rPr lang="en-GB" dirty="0" err="1"/>
                        <a:t>behavior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626418"/>
                  </a:ext>
                </a:extLst>
              </a:tr>
              <a:tr h="594689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parent::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dirty="0"/>
                        <a:t>Extend inherited method logic using the parent keyword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2482967"/>
                  </a:ext>
                </a:extLst>
              </a:tr>
              <a:tr h="594689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Polymorphism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dirty="0"/>
                        <a:t>Use the same method across different objects with different </a:t>
                      </a:r>
                      <a:r>
                        <a:rPr lang="en-GB" dirty="0" err="1"/>
                        <a:t>behavior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62519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24286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0C1B7-6E4E-3DEE-50C0-1CA3B14303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4360" y="411479"/>
            <a:ext cx="5486400" cy="329184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261132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0BF65-C84B-45C3-72CA-AFDA68851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89572"/>
            <a:ext cx="6787747" cy="1593507"/>
          </a:xfrm>
        </p:spPr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8EBC2C-6DD7-5003-38EB-40753046FE8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71363" y="1783079"/>
            <a:ext cx="6788150" cy="3709987"/>
          </a:xfrm>
        </p:spPr>
        <p:txBody>
          <a:bodyPr tIns="457200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dirty="0"/>
              <a:t>1. By the end of this lesson, you should be able to: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/>
              <a:t>2. Understand the concept and purpose of inheritance in OOP.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/>
              <a:t>3. Understand the relationship between base and derived classes.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/>
              <a:t>4. Demonstrate method overriding to customize inherited behavior.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/>
              <a:t>5. Use the parent:: keyword to enhance inherited methods in derived classes.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/>
              <a:t>6. Explain and implement polymorphism using a common base class.</a:t>
            </a:r>
          </a:p>
        </p:txBody>
      </p:sp>
    </p:spTree>
    <p:extLst>
      <p:ext uri="{BB962C8B-B14F-4D97-AF65-F5344CB8AC3E}">
        <p14:creationId xmlns:p14="http://schemas.microsoft.com/office/powerpoint/2010/main" val="3346685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45D3755-C3E2-975E-DE68-CDECC4B52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/>
          <a:lstStyle/>
          <a:p>
            <a:r>
              <a:rPr lang="en-US" dirty="0"/>
              <a:t>What is Inheritance?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70BD87D-F7DA-961B-4024-A354DC87D16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657600" y="2281238"/>
            <a:ext cx="7810500" cy="3700462"/>
          </a:xfrm>
        </p:spPr>
        <p:txBody>
          <a:bodyPr>
            <a:normAutofit/>
          </a:bodyPr>
          <a:lstStyle/>
          <a:p>
            <a:r>
              <a:rPr lang="en-US" dirty="0"/>
              <a:t>Inheritance allows a class to reuse the properties and methods of another class.</a:t>
            </a:r>
          </a:p>
          <a:p>
            <a:r>
              <a:rPr lang="en-US" dirty="0"/>
              <a:t>The base class is also called the parent class.</a:t>
            </a:r>
          </a:p>
          <a:p>
            <a:r>
              <a:rPr lang="en-US" dirty="0"/>
              <a:t>The derived class is also called the child class.</a:t>
            </a:r>
          </a:p>
          <a:p>
            <a:r>
              <a:rPr lang="en-US" dirty="0"/>
              <a:t>Promotes code reuse and modularity.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78CEA4F-D72A-C069-6A51-328B103CA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7E473402-19FD-A5B0-5CB6-E5F3926D3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79D1CAD-2EA2-9376-7B64-0C3AC590F65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16F8906-918C-BE0B-A4AB-6A1D48150A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00312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72C258-0593-B924-79AA-6D3721AC2D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7655ED-2DE9-2171-055F-A8F415305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/>
          <a:lstStyle/>
          <a:p>
            <a:r>
              <a:rPr lang="en-US" dirty="0"/>
              <a:t>Roles of Base and Derived Classes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9538951-72CC-C529-9597-B272DDE24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38C632B-AD56-7C1C-BF98-63CCCDEA0CAF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0655005D-BB97-DE57-291E-65313DD1106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024254F9-E647-5A1C-1024-987C3592020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6B5A356-52A2-B8A1-33BB-9BAADF0258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9569852"/>
              </p:ext>
            </p:extLst>
          </p:nvPr>
        </p:nvGraphicFramePr>
        <p:xfrm>
          <a:off x="2500163" y="2710754"/>
          <a:ext cx="5495540" cy="1874849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747770">
                  <a:extLst>
                    <a:ext uri="{9D8B030D-6E8A-4147-A177-3AD203B41FA5}">
                      <a16:colId xmlns:a16="http://schemas.microsoft.com/office/drawing/2014/main" val="4125787834"/>
                    </a:ext>
                  </a:extLst>
                </a:gridCol>
                <a:gridCol w="2747770">
                  <a:extLst>
                    <a:ext uri="{9D8B030D-6E8A-4147-A177-3AD203B41FA5}">
                      <a16:colId xmlns:a16="http://schemas.microsoft.com/office/drawing/2014/main" val="821769140"/>
                    </a:ext>
                  </a:extLst>
                </a:gridCol>
              </a:tblGrid>
              <a:tr h="59468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+mj-lt"/>
                        </a:rPr>
                        <a:t>Role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+mj-lt"/>
                        </a:rPr>
                        <a:t>Description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8462131"/>
                  </a:ext>
                </a:extLst>
              </a:tr>
              <a:tr h="59468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Base Class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The general class (e.g., Person)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02095510"/>
                  </a:ext>
                </a:extLst>
              </a:tr>
              <a:tr h="59468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Derived Class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The specialized class (e.g., Student)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55460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7939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67B67B-1A4A-7968-EF11-EA2126D4CE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7BD85F3-C42F-DA68-FDB2-8E01E9045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/>
          <a:lstStyle/>
          <a:p>
            <a:r>
              <a:rPr lang="en-US" dirty="0"/>
              <a:t>SYNTAX EXAMPLE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F9A0CA4-42A0-B142-D4D7-2671020AD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-1" y="3900133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1191505-67E6-2CF8-C0B4-B557C66A0A46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5554ACBD-5F77-37A9-94B3-4BE2F6C6FD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E490A4B7-F836-01B1-42F7-33F6D2C8D9D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CB034147-32AC-7762-E999-EB7520760A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8515" y="2433563"/>
            <a:ext cx="6125430" cy="3810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593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38674A-209C-8BD1-1E4A-FDB7C667A7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4084342-8605-7084-F322-5E293B331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/>
          <a:lstStyle/>
          <a:p>
            <a:r>
              <a:rPr lang="en-US" dirty="0"/>
              <a:t>What is Method Overriding?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F1ECFFE-FB32-BC09-5380-134658652AE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657600" y="2281238"/>
            <a:ext cx="7810500" cy="3700462"/>
          </a:xfrm>
        </p:spPr>
        <p:txBody>
          <a:bodyPr>
            <a:normAutofit/>
          </a:bodyPr>
          <a:lstStyle/>
          <a:p>
            <a:r>
              <a:rPr lang="en-US" dirty="0"/>
              <a:t>Method overriding allows a child class to redefine a method from the parent class.</a:t>
            </a:r>
          </a:p>
          <a:p>
            <a:r>
              <a:rPr lang="en-US" dirty="0"/>
              <a:t>Used to customize or change inherited behavior.</a:t>
            </a:r>
          </a:p>
          <a:p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CD6DB98-C410-0B50-1B6D-4ECE0CFC72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F313974F-6D02-F971-3885-78051F95FE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8EB36B2-D876-512C-40AA-EFDAFEE4F26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F864FF6-BF38-19E4-85E3-119BD0C8167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7165324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7220FD-2466-3E13-5504-3F9781684A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AAE33F5-B10D-697C-CB2B-0988CD92E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/>
          <a:lstStyle/>
          <a:p>
            <a:r>
              <a:rPr lang="en-US" dirty="0"/>
              <a:t>SYNTAX EXAMPLE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D93FD60-A04A-B95E-3D88-711690B765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-1" y="3900133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F5A17FFA-C16E-DE9C-DC49-880E97564F1D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5E5538FA-F816-13C6-43CB-940BAB9A4926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E13C3C4E-91BC-9660-1C64-3D3A052A430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A57F3D9C-73C6-8683-010E-AF4C1A0C6F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5432" y="2085660"/>
            <a:ext cx="6496957" cy="4515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4587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C9D5A8-EE3A-62B9-58EB-58DA463898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36D1AEB-D4D1-B88E-0A46-0405A4496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/>
          <a:lstStyle/>
          <a:p>
            <a:r>
              <a:rPr lang="en-GB" dirty="0"/>
              <a:t>Using parent:: to Extend </a:t>
            </a:r>
            <a:r>
              <a:rPr lang="en-GB" dirty="0" err="1"/>
              <a:t>Behavior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24C286D-C6F3-0647-F8D4-79F992AD9D6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657600" y="2281238"/>
            <a:ext cx="7810500" cy="3700462"/>
          </a:xfrm>
        </p:spPr>
        <p:txBody>
          <a:bodyPr>
            <a:normAutofit/>
          </a:bodyPr>
          <a:lstStyle/>
          <a:p>
            <a:r>
              <a:rPr lang="en-GB" dirty="0"/>
              <a:t>Use parent::</a:t>
            </a:r>
            <a:r>
              <a:rPr lang="en-GB" dirty="0" err="1"/>
              <a:t>methodName</a:t>
            </a:r>
            <a:r>
              <a:rPr lang="en-GB" dirty="0"/>
              <a:t>() to call the original method from the parent class.</a:t>
            </a:r>
          </a:p>
          <a:p>
            <a:r>
              <a:rPr lang="en-GB" dirty="0"/>
              <a:t>Useful when the child needs to extend, not fully replace, the </a:t>
            </a:r>
            <a:r>
              <a:rPr lang="en-GB" dirty="0" err="1"/>
              <a:t>behavior</a:t>
            </a:r>
            <a:r>
              <a:rPr lang="en-GB" dirty="0"/>
              <a:t>.</a:t>
            </a:r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3A04045-4FF9-B83D-303F-643E09611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524206A2-6438-93AB-7FF6-F847DE4D8E0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DFB392C8-BD3C-3309-EE9E-E89AFE1BDB2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0717DD1E-44E0-F077-880D-0FE4A230022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971598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D3A0F3-30A3-A1C6-7CBB-064A02736A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FB0BE14-E2A9-926B-408E-AA54A330D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/>
          <a:lstStyle/>
          <a:p>
            <a:r>
              <a:rPr lang="en-US" dirty="0"/>
              <a:t>SYNTAX EXAMPLE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9AFCD6E-8A26-3D75-B674-4499749899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-1" y="3900133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60BA4809-581D-D3EC-0C08-41F3055ACCF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3873046-2CE3-119C-BE9D-A72A89B93E6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98BFFBE2-EB53-9E1F-2BFF-675943D46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7E6B77D5-B75E-F3B3-31D2-1285298623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3313" y="1783080"/>
            <a:ext cx="5454468" cy="4797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469485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853419_Win32_SL_V5" id="{958D2C9E-948D-4354-BF9D-DF8AE3C2B240}" vid="{22D4A967-05D2-4D72-8594-54CFF341483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21FFAC0-05A2-416A-B06C-C248395482C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F4B194E-8B30-4377-8C59-ECFB902D2A26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92DB9E12-8AC3-4138-BF4D-720A5525AB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{3C518988-53C6-441A-B888-E76AC8D815CF}TFd3b75063-ff25-434d-b12c-efeaf07d16c3292f62b5_win32-75a75c970d8e</Template>
  <TotalTime>63</TotalTime>
  <Words>363</Words>
  <Application>Microsoft Office PowerPoint</Application>
  <PresentationFormat>Widescreen</PresentationFormat>
  <Paragraphs>64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Franklin Gothic Book</vt:lpstr>
      <vt:lpstr>Franklin Gothic Demi</vt:lpstr>
      <vt:lpstr>Custom</vt:lpstr>
      <vt:lpstr>Inheritance and Polymorphism in PHP (OOP)</vt:lpstr>
      <vt:lpstr>Learning Objectives</vt:lpstr>
      <vt:lpstr>What is Inheritance?</vt:lpstr>
      <vt:lpstr>Roles of Base and Derived Classes</vt:lpstr>
      <vt:lpstr>SYNTAX EXAMPLE</vt:lpstr>
      <vt:lpstr>What is Method Overriding?</vt:lpstr>
      <vt:lpstr>SYNTAX EXAMPLE</vt:lpstr>
      <vt:lpstr>Using parent:: to Extend Behavior</vt:lpstr>
      <vt:lpstr>SYNTAX EXAMPLE</vt:lpstr>
      <vt:lpstr>What is Polymorphism?</vt:lpstr>
      <vt:lpstr>Concept of Polymorphism</vt:lpstr>
      <vt:lpstr>SYNTAX EXAMPLE</vt:lpstr>
      <vt:lpstr>Summary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Jerico PC</dc:creator>
  <cp:lastModifiedBy>Jerico PC</cp:lastModifiedBy>
  <cp:revision>4</cp:revision>
  <dcterms:created xsi:type="dcterms:W3CDTF">2025-07-13T13:33:56Z</dcterms:created>
  <dcterms:modified xsi:type="dcterms:W3CDTF">2025-08-11T11:46:08Z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