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2" r:id="rId4"/>
    <p:sldId id="258" r:id="rId5"/>
    <p:sldId id="261" r:id="rId6"/>
    <p:sldId id="259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3366" autoAdjust="0"/>
  </p:normalViewPr>
  <p:slideViewPr>
    <p:cSldViewPr snapToGrid="0">
      <p:cViewPr varScale="1">
        <p:scale>
          <a:sx n="81" d="100"/>
          <a:sy n="81" d="100"/>
        </p:scale>
        <p:origin x="175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myCar</a:t>
            </a:r>
            <a:r>
              <a:rPr lang="en-US" dirty="0"/>
              <a:t> = new Car();   // &lt;-- instance of Car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79651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BB51B-FE15-8C5A-E0B4-F30740F93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743E3-8D4F-FBFE-2BF2-95304CA16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749FE0-933A-47F4-3E25-9642733CC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93C8D-46C2-5BAF-D5D1-DEABE248C6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87021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8DCC3-1FCE-D96A-3F74-3D03EDF8F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9BAD3F-5CEC-4700-3039-EBAE16DE36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28B7F6-B8B4-8AC8-D4D4-53CBD17AA8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88C80-47B1-5D43-A41B-30B62A855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027393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08BF9-4F20-9E0D-5D1C-CFD8E7FD5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79E41C-C628-908B-22A4-2900613239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609FE-5D10-507E-BC19-23049B59C9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6C7E4-F85A-58F5-C117-73753131D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927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8/16/2025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2.1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4213830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E088AA-97DE-7094-2CBE-40196D8432AB}"/>
              </a:ext>
            </a:extLst>
          </p:cNvPr>
          <p:cNvSpPr txBox="1"/>
          <p:nvPr/>
        </p:nvSpPr>
        <p:spPr>
          <a:xfrm>
            <a:off x="2997175" y="2644170"/>
            <a:ext cx="64878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b="1" dirty="0">
                <a:solidFill>
                  <a:srgbClr val="000269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CLASSES AND OBJECTS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Classes and Objects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321B2C-E23C-E27F-3CCD-FB45EA781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9121" y="1616466"/>
            <a:ext cx="5893758" cy="4240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AF11E-2233-7D24-81D1-E5BF9E9B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F65B237-FD11-55CF-A3E9-3E72048457E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01DA08-A723-AFF5-11B0-D0AEBDDFD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F0C4CF-0B37-D225-AF15-83761903184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Properties and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30DE12-FEDA-FBB0-2CF4-2B31BF50BAF8}"/>
              </a:ext>
            </a:extLst>
          </p:cNvPr>
          <p:cNvSpPr txBox="1"/>
          <p:nvPr/>
        </p:nvSpPr>
        <p:spPr>
          <a:xfrm>
            <a:off x="941613" y="2127642"/>
            <a:ext cx="9054539" cy="2853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Properties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variables inside a class that hold data.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Methods</a:t>
            </a:r>
            <a:r>
              <a:rPr lang="en-US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are functions inside a class that define behavior.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800" dirty="0"/>
              <a:t>Access them using the </a:t>
            </a:r>
            <a:r>
              <a:rPr lang="en-US" sz="2800" b="1" dirty="0"/>
              <a:t>arrow operator (-&gt;)</a:t>
            </a:r>
            <a:r>
              <a:rPr lang="en-US" sz="2800" dirty="0"/>
              <a:t>.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9612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3D06D-4897-47FB-E67A-3B87D4E21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25BF77-7D02-5C9B-6F32-592B98EC0162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3B5F3-2C48-CF13-9EB1-D3C20067C9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9EB28E-802A-91EC-7AFE-10FE3CF404CB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Access Modifiers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2D6492D-CB69-30FC-1D8C-2106FFB1B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830041"/>
              </p:ext>
            </p:extLst>
          </p:nvPr>
        </p:nvGraphicFramePr>
        <p:xfrm>
          <a:off x="1718510" y="2483352"/>
          <a:ext cx="8754979" cy="2542552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1054648425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797760078"/>
                    </a:ext>
                  </a:extLst>
                </a:gridCol>
                <a:gridCol w="3259439">
                  <a:extLst>
                    <a:ext uri="{9D8B030D-6E8A-4147-A177-3AD203B41FA5}">
                      <a16:colId xmlns:a16="http://schemas.microsoft.com/office/drawing/2014/main" val="2993950696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269"/>
                          </a:solidFill>
                          <a:latin typeface="+mj-lt"/>
                        </a:rPr>
                        <a:t>MODIFIERS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269"/>
                          </a:solidFill>
                          <a:latin typeface="+mj-lt"/>
                        </a:rPr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000269"/>
                          </a:solidFill>
                          <a:latin typeface="+mj-lt"/>
                        </a:rPr>
                        <a:t>VISIBILITY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807453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public $name;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from anywhere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74497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private $age;     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PH" sz="1800" kern="100" dirty="0">
                          <a:effectLst/>
                        </a:rPr>
                        <a:t>Accessible only within the class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5167049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protected $salary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PH" sz="1800" kern="100" dirty="0">
                          <a:effectLst/>
                        </a:rPr>
                        <a:t>Accessible within the class and its subclasses</a:t>
                      </a:r>
                      <a:endParaRPr lang="en-PH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60887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48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1CBF2-91DA-750D-16A2-113C40B71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805BF74-CCB7-E869-C7C8-5E4863D3C46F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2E62D-3C2A-1BD0-160C-A592A4EB6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E71647-98A5-583C-014F-404AC5B82325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static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70C6FE-BA89-C0CD-FCFD-87166F2FEAD3}"/>
              </a:ext>
            </a:extLst>
          </p:cNvPr>
          <p:cNvSpPr txBox="1"/>
          <p:nvPr/>
        </p:nvSpPr>
        <p:spPr>
          <a:xfrm>
            <a:off x="713013" y="1771026"/>
            <a:ext cx="3008595" cy="563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US" sz="2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What is static?</a:t>
            </a:r>
            <a:endParaRPr lang="en-U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6AE695-5C97-B087-1A78-AAE40B6B143D}"/>
              </a:ext>
            </a:extLst>
          </p:cNvPr>
          <p:cNvSpPr txBox="1"/>
          <p:nvPr/>
        </p:nvSpPr>
        <p:spPr>
          <a:xfrm>
            <a:off x="1703070" y="2472220"/>
            <a:ext cx="944346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Aptos" panose="020B0004020202020204" pitchFamily="34" charset="0"/>
              </a:rPr>
              <a:t>-d</a:t>
            </a:r>
            <a:r>
              <a:rPr lang="en-US" b="0" i="0" dirty="0">
                <a:solidFill>
                  <a:srgbClr val="333333"/>
                </a:solidFill>
                <a:effectLst/>
                <a:latin typeface="Aptos" panose="020B0004020202020204" pitchFamily="34" charset="0"/>
              </a:rPr>
              <a:t>eclaring class properties or methods as static makes them accessible without needing an instantiation of the class. These can also be accessed statically within an instantiated class object.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9D3FD-DD43-9388-0B32-CDE1120B8DE8}"/>
              </a:ext>
            </a:extLst>
          </p:cNvPr>
          <p:cNvSpPr txBox="1"/>
          <p:nvPr/>
        </p:nvSpPr>
        <p:spPr>
          <a:xfrm>
            <a:off x="1959102" y="3429000"/>
            <a:ext cx="16253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syntax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08FD8C-68A5-E134-24EC-7209DD4FA639}"/>
              </a:ext>
            </a:extLst>
          </p:cNvPr>
          <p:cNvSpPr txBox="1"/>
          <p:nvPr/>
        </p:nvSpPr>
        <p:spPr>
          <a:xfrm>
            <a:off x="2477730" y="4067294"/>
            <a:ext cx="61127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echo </a:t>
            </a:r>
            <a:r>
              <a:rPr lang="en-US" dirty="0" err="1"/>
              <a:t>MathHelper</a:t>
            </a:r>
            <a:r>
              <a:rPr lang="en-US" dirty="0"/>
              <a:t>::sum(10, 20);</a:t>
            </a:r>
          </a:p>
        </p:txBody>
      </p:sp>
    </p:spTree>
    <p:extLst>
      <p:ext uri="{BB962C8B-B14F-4D97-AF65-F5344CB8AC3E}">
        <p14:creationId xmlns:p14="http://schemas.microsoft.com/office/powerpoint/2010/main" val="2288368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75DA0-E59A-F6E7-5C19-39CC9ADBA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3E1E8A0-F18B-A2E1-E3AF-65BF6D027FF8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89FBC4-6EAA-8509-7E9A-F6845F59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D3ABF37-17B0-8820-A230-2FB980A3A882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$this vs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A1385-6BA9-F5CA-4AB9-E5E3CDEFF529}"/>
              </a:ext>
            </a:extLst>
          </p:cNvPr>
          <p:cNvSpPr txBox="1"/>
          <p:nvPr/>
        </p:nvSpPr>
        <p:spPr>
          <a:xfrm>
            <a:off x="941613" y="2127642"/>
            <a:ext cx="905453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$this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Refers to the </a:t>
            </a:r>
            <a:r>
              <a:rPr lang="en-US" sz="2800" b="1" dirty="0"/>
              <a:t>current object instance</a:t>
            </a:r>
            <a:r>
              <a:rPr lang="en-US" sz="2800" dirty="0"/>
              <a:t> of the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Can only be used </a:t>
            </a:r>
            <a:r>
              <a:rPr lang="en-US" sz="2800" b="1" dirty="0"/>
              <a:t>inside non-static methods</a:t>
            </a:r>
            <a:r>
              <a:rPr lang="en-US" sz="2800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Used when accessing </a:t>
            </a:r>
            <a:r>
              <a:rPr lang="en-US" sz="2800" b="1" dirty="0"/>
              <a:t>instance (non-static) properties or methods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714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F8CB0-9BAE-AFEC-5065-DBE41CA50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ED93D5-4BF7-2251-973E-D3B4B8C5E006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7D9F9-055D-F4A8-6B93-5CCCBB7E33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66380D-F094-0E6C-A536-35A886D0485E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$this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5A798F-D900-F06A-9602-41247B494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5047" y="1941509"/>
            <a:ext cx="6728033" cy="2974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980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A82B5-8614-228C-1AE9-E384C095B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DA444A1-EBF5-1865-5625-27DADEBA48A4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26C2DD-EFC0-FC6B-CCD4-5234F443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84C80F3-41FD-9211-D98C-FC4B59D8EE12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$this vs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25ED1-27EA-5E76-9354-119138A6FBE9}"/>
              </a:ext>
            </a:extLst>
          </p:cNvPr>
          <p:cNvSpPr txBox="1"/>
          <p:nvPr/>
        </p:nvSpPr>
        <p:spPr>
          <a:xfrm>
            <a:off x="941613" y="2127642"/>
            <a:ext cx="905453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self</a:t>
            </a:r>
          </a:p>
          <a:p>
            <a:endParaRPr lang="en-US" sz="2800" dirty="0"/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Refers to the </a:t>
            </a:r>
            <a:r>
              <a:rPr lang="en-US" sz="2800" b="1" dirty="0"/>
              <a:t>class itself</a:t>
            </a:r>
            <a:r>
              <a:rPr lang="en-US" sz="2800" dirty="0"/>
              <a:t>, not an object.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Used to access </a:t>
            </a:r>
            <a:r>
              <a:rPr lang="en-US" sz="2800" b="1" dirty="0"/>
              <a:t>static properties/methods</a:t>
            </a:r>
            <a:r>
              <a:rPr lang="en-US" sz="2800" dirty="0"/>
              <a:t> within the same class.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Cannot use $this in static methods, so you must use self.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61510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C7892D-AA1D-49E1-9744-E05303CEB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0FA42F-023C-BFFA-061B-9EC9989DEC1A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4CC150-991C-9A2F-709A-7D79BD7F16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F15D11-29A4-72A3-8504-9C948EA195F0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self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62AD42-F978-A557-90FA-EF50C85975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4486" y="1707149"/>
            <a:ext cx="5891130" cy="428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826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217</Words>
  <Application>Microsoft Office PowerPoint</Application>
  <PresentationFormat>Widescreen</PresentationFormat>
  <Paragraphs>45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Arial Black</vt:lpstr>
      <vt:lpstr>Calibri</vt:lpstr>
      <vt:lpstr>Calibri Light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6</cp:revision>
  <dcterms:created xsi:type="dcterms:W3CDTF">2025-08-09T02:54:04Z</dcterms:created>
  <dcterms:modified xsi:type="dcterms:W3CDTF">2025-08-16T07:11:33Z</dcterms:modified>
</cp:coreProperties>
</file>