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22" r:id="rId5"/>
    <p:sldId id="321" r:id="rId6"/>
    <p:sldId id="323" r:id="rId7"/>
    <p:sldId id="324" r:id="rId8"/>
    <p:sldId id="325" r:id="rId9"/>
    <p:sldId id="311" r:id="rId10"/>
    <p:sldId id="318" r:id="rId11"/>
    <p:sldId id="327" r:id="rId12"/>
    <p:sldId id="31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7/14/2025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7/14/2025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 can’t create a Shape object directly because it’s abstract.</a:t>
            </a:r>
            <a:br>
              <a:rPr lang="en-GB" dirty="0"/>
            </a:br>
            <a:r>
              <a:rPr lang="en-GB" dirty="0"/>
              <a:t>But we can create a Circle (child class), and it must define how to draw().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3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5" y="690511"/>
            <a:ext cx="5185821" cy="5253089"/>
          </a:xfrm>
        </p:spPr>
        <p:txBody>
          <a:bodyPr/>
          <a:lstStyle/>
          <a:p>
            <a:r>
              <a:rPr lang="en-US" dirty="0"/>
              <a:t>Abstraction and Interfaces</a:t>
            </a: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83" y="737115"/>
            <a:ext cx="4640418" cy="5407091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88461" y="737115"/>
            <a:ext cx="4449712" cy="5407091"/>
          </a:xfrm>
        </p:spPr>
        <p:txBody>
          <a:bodyPr>
            <a:normAutofit/>
          </a:bodyPr>
          <a:lstStyle/>
          <a:p>
            <a:r>
              <a:rPr lang="en-GB" dirty="0"/>
              <a:t>Understand the concept and purpose of abstraction in OOP.</a:t>
            </a:r>
          </a:p>
          <a:p>
            <a:r>
              <a:rPr lang="en-GB" dirty="0"/>
              <a:t>Declare and implement abstract classes and methods in PHP.</a:t>
            </a:r>
          </a:p>
          <a:p>
            <a:r>
              <a:rPr lang="en-GB" dirty="0"/>
              <a:t>Define interfaces and implement them in classes.</a:t>
            </a:r>
          </a:p>
          <a:p>
            <a:r>
              <a:rPr lang="en-GB" dirty="0"/>
              <a:t>Differentiate between abstract classes and interfaces.</a:t>
            </a:r>
          </a:p>
          <a:p>
            <a:r>
              <a:rPr lang="en-GB" dirty="0"/>
              <a:t>Apply abstraction and interfaces in real-world scenarios.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14862-4929-797A-B9D1-EA5BCCD76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BFEAE3-664A-3F80-713F-827393262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US" dirty="0"/>
              <a:t>What is Abstraction?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321E6-88F1-729B-835D-754320AA337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782407" y="2067234"/>
            <a:ext cx="4627186" cy="41194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Abstraction hides unnecessary details and shows only the essential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 focuses on what an object does, not how it does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Achieved using abstract classes or interfaces.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8DE17-98DD-A75E-A0AA-C5DF4CE6BA5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76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B772E-D879-2879-01B9-8AFAAED3A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31775D-19DB-C1E5-093A-DCC8C2512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 anchor="ctr">
            <a:normAutofit/>
          </a:bodyPr>
          <a:lstStyle/>
          <a:p>
            <a:r>
              <a:rPr lang="en-US" dirty="0"/>
              <a:t>Abstract Classes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0BA8D-3A76-92FD-19E1-2B5AAB3D093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68814" y="2057401"/>
            <a:ext cx="4627186" cy="41194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An abstract class cannot be instantiated directly.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Can contain both abstract methods (without body) and normal methods (with body).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Child classes must implement all abstract methods.</a:t>
            </a:r>
          </a:p>
        </p:txBody>
      </p:sp>
      <p:pic>
        <p:nvPicPr>
          <p:cNvPr id="6" name="Picture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794D7BAB-7F39-79E2-C6C9-9E2C897D0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185" y="2312014"/>
            <a:ext cx="4609399" cy="3629901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7C051-9CC3-39A0-A517-EC1DD2F3A36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7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C9935-D9C3-36E1-227F-D0E5D4F7E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8788C4-7DBB-7FC8-DDC4-A860B8C9D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83" y="737115"/>
            <a:ext cx="4640418" cy="5407091"/>
          </a:xfrm>
        </p:spPr>
        <p:txBody>
          <a:bodyPr anchor="ctr">
            <a:normAutofit/>
          </a:bodyPr>
          <a:lstStyle/>
          <a:p>
            <a:r>
              <a:rPr lang="en-US" dirty="0"/>
              <a:t>SAMPLE CODE</a:t>
            </a:r>
            <a:endParaRPr lang="en-Z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50AD2A-371C-B060-38FB-1AC99A23A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015" y="660962"/>
            <a:ext cx="5482402" cy="5608595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57EB7-B254-8E30-9D6D-85CCDE642D6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16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7BF639-9897-7AC5-9AE9-B87BE1DE7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US" dirty="0"/>
              <a:t>Abstract Classes vs Interfaces</a:t>
            </a:r>
            <a:endParaRPr lang="en-ZA" dirty="0"/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D1DCF783-46E9-D159-7BE1-A0FAAD6D6524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864180534"/>
              </p:ext>
            </p:extLst>
          </p:nvPr>
        </p:nvGraphicFramePr>
        <p:xfrm>
          <a:off x="1822349" y="1965851"/>
          <a:ext cx="9622399" cy="32385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98571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3318899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317790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Abstract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Interface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Can have method bodies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  <a:r>
                        <a:rPr lang="en-US" dirty="0"/>
                        <a:t>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  <a:r>
                        <a:rPr lang="en-US" dirty="0"/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Can have properties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  <a:r>
                        <a:rPr lang="en-US" dirty="0"/>
                        <a:t>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  <a:r>
                        <a:rPr lang="en-US" dirty="0"/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Multiple inheritance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</a:t>
                      </a:r>
                      <a:r>
                        <a:rPr lang="en-US" dirty="0"/>
                        <a:t>ne (Classes Only)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(multiple allowed)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Base class with logic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Strict contract/structure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44EDC2-BFBF-920F-CB70-9AF7324660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2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US" dirty="0"/>
              <a:t>Practical Applications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52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9B68F-95DB-9B39-19F2-97F83326B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A943DE-6B72-3B07-FC0A-920882B4A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GB" dirty="0"/>
              <a:t>S</a:t>
            </a:r>
            <a:r>
              <a:rPr lang="en-US" dirty="0" err="1"/>
              <a:t>ummary</a:t>
            </a:r>
            <a:endParaRPr lang="en-ZA" dirty="0"/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D8DE977A-251D-44AB-B01F-B07CB60D7782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811477321"/>
              </p:ext>
            </p:extLst>
          </p:nvPr>
        </p:nvGraphicFramePr>
        <p:xfrm>
          <a:off x="1822349" y="1965851"/>
          <a:ext cx="8137728" cy="25908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98571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4152018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Concept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Key Point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Abstraction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Hides complexity, shows only what matters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Abstract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Partial class with shared code; not directly used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Interface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0" dirty="0"/>
                        <a:t>Set of required methods; no code inside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152AA5-8050-FD4E-800C-86EBEAEE66B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9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91" y="1152627"/>
            <a:ext cx="6459702" cy="5253089"/>
          </a:xfrm>
        </p:spPr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70437084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E3707C-8CAB-4302-B7E1-D32E1543E0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DB7358-0BCB-4DEB-B717-C1D7CC555F0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69E9DE5-EFFE-4262-A023-32732F0B66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{D89F6377-6B77-433B-9C30-D734A324DA84}TF3977e381-cba5-49b1-ba43-b5d865517af907ebbda9_win32-372d4d6ae720</Template>
  <TotalTime>57</TotalTime>
  <Words>241</Words>
  <Application>Microsoft Office PowerPoint</Application>
  <PresentationFormat>Widescreen</PresentationFormat>
  <Paragraphs>52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Tisa Offc Serif Pro</vt:lpstr>
      <vt:lpstr>Univers Light</vt:lpstr>
      <vt:lpstr>Custom</vt:lpstr>
      <vt:lpstr>Abstraction and Interfaces</vt:lpstr>
      <vt:lpstr>Learning Objectives</vt:lpstr>
      <vt:lpstr>What is Abstraction?</vt:lpstr>
      <vt:lpstr>Abstract Classes</vt:lpstr>
      <vt:lpstr>SAMPLE CODE</vt:lpstr>
      <vt:lpstr>Abstract Classes vs Interfaces</vt:lpstr>
      <vt:lpstr>Practical Applications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Laptop-K1</dc:creator>
  <cp:lastModifiedBy>Laptop-K1</cp:lastModifiedBy>
  <cp:revision>2</cp:revision>
  <dcterms:created xsi:type="dcterms:W3CDTF">2025-07-14T02:54:56Z</dcterms:created>
  <dcterms:modified xsi:type="dcterms:W3CDTF">2025-07-14T06:07:36Z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